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7"/>
  </p:notesMasterIdLst>
  <p:handoutMasterIdLst>
    <p:handoutMasterId r:id="rId38"/>
  </p:handoutMasterIdLst>
  <p:sldIdLst>
    <p:sldId id="256" r:id="rId2"/>
    <p:sldId id="374" r:id="rId3"/>
    <p:sldId id="258" r:id="rId4"/>
    <p:sldId id="373" r:id="rId5"/>
    <p:sldId id="375" r:id="rId6"/>
    <p:sldId id="390" r:id="rId7"/>
    <p:sldId id="376" r:id="rId8"/>
    <p:sldId id="377" r:id="rId9"/>
    <p:sldId id="378" r:id="rId10"/>
    <p:sldId id="379" r:id="rId11"/>
    <p:sldId id="381" r:id="rId12"/>
    <p:sldId id="380" r:id="rId13"/>
    <p:sldId id="391" r:id="rId14"/>
    <p:sldId id="392" r:id="rId15"/>
    <p:sldId id="382" r:id="rId16"/>
    <p:sldId id="383" r:id="rId17"/>
    <p:sldId id="320" r:id="rId18"/>
    <p:sldId id="321" r:id="rId19"/>
    <p:sldId id="322" r:id="rId20"/>
    <p:sldId id="323" r:id="rId21"/>
    <p:sldId id="324" r:id="rId22"/>
    <p:sldId id="325" r:id="rId23"/>
    <p:sldId id="326" r:id="rId24"/>
    <p:sldId id="327" r:id="rId25"/>
    <p:sldId id="328" r:id="rId26"/>
    <p:sldId id="329" r:id="rId27"/>
    <p:sldId id="384" r:id="rId28"/>
    <p:sldId id="394" r:id="rId29"/>
    <p:sldId id="330" r:id="rId30"/>
    <p:sldId id="386" r:id="rId31"/>
    <p:sldId id="387" r:id="rId32"/>
    <p:sldId id="318" r:id="rId33"/>
    <p:sldId id="388" r:id="rId34"/>
    <p:sldId id="389" r:id="rId35"/>
    <p:sldId id="393" r:id="rId36"/>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Myriad Pro" panose="020B0503030403020204" charset="0"/>
      <p:regular r:id="rId45"/>
      <p:bold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F"/>
    <a:srgbClr val="193159"/>
    <a:srgbClr val="5E9CAE"/>
    <a:srgbClr val="729ABD"/>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462" autoAdjust="0"/>
  </p:normalViewPr>
  <p:slideViewPr>
    <p:cSldViewPr snapToGrid="0">
      <p:cViewPr varScale="1">
        <p:scale>
          <a:sx n="78" d="100"/>
          <a:sy n="78" d="100"/>
        </p:scale>
        <p:origin x="1206" y="96"/>
      </p:cViewPr>
      <p:guideLst/>
    </p:cSldViewPr>
  </p:slideViewPr>
  <p:notesTextViewPr>
    <p:cViewPr>
      <p:scale>
        <a:sx n="1" d="1"/>
        <a:sy n="1" d="1"/>
      </p:scale>
      <p:origin x="0" y="0"/>
    </p:cViewPr>
  </p:notesTextViewPr>
  <p:notesViewPr>
    <p:cSldViewPr snapToGrid="0">
      <p:cViewPr>
        <p:scale>
          <a:sx n="82" d="100"/>
          <a:sy n="82" d="100"/>
        </p:scale>
        <p:origin x="3876" y="1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2CFB40-8AC3-409D-8385-BFC98C4594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6E8860E-1C6F-4B33-8891-A1623A13F6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3EF131-B304-4D89-829E-C990EDF5860E}" type="datetimeFigureOut">
              <a:rPr lang="en-GB" smtClean="0"/>
              <a:t>04/04/2020</a:t>
            </a:fld>
            <a:endParaRPr lang="en-GB"/>
          </a:p>
        </p:txBody>
      </p:sp>
      <p:sp>
        <p:nvSpPr>
          <p:cNvPr id="4" name="Footer Placeholder 3">
            <a:extLst>
              <a:ext uri="{FF2B5EF4-FFF2-40B4-BE49-F238E27FC236}">
                <a16:creationId xmlns:a16="http://schemas.microsoft.com/office/drawing/2014/main" id="{4270E970-23A9-4508-A675-A657AE5B3B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E53954D-6FB1-4DE3-A24A-B47474A53B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75AFB6-4D8E-4894-8B0A-6096D108AA8A}" type="slidenum">
              <a:rPr lang="en-GB" smtClean="0"/>
              <a:t>‹#›</a:t>
            </a:fld>
            <a:endParaRPr lang="en-GB"/>
          </a:p>
        </p:txBody>
      </p:sp>
    </p:spTree>
    <p:extLst>
      <p:ext uri="{BB962C8B-B14F-4D97-AF65-F5344CB8AC3E}">
        <p14:creationId xmlns:p14="http://schemas.microsoft.com/office/powerpoint/2010/main" val="2677596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71473" y="969794"/>
            <a:ext cx="6115050" cy="3439716"/>
          </a:xfrm>
          <a:prstGeom prst="rect">
            <a:avLst/>
          </a:prstGeom>
          <a:noFill/>
          <a:ln w="12700">
            <a:solidFill>
              <a:srgbClr val="729ABD"/>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71474" y="4719698"/>
            <a:ext cx="6115050" cy="3454508"/>
          </a:xfrm>
          <a:prstGeom prst="rect">
            <a:avLst/>
          </a:prstGeom>
          <a:ln>
            <a:solidFill>
              <a:srgbClr val="729ABD"/>
            </a:solidFill>
          </a:ln>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a:extLst>
              <a:ext uri="{FF2B5EF4-FFF2-40B4-BE49-F238E27FC236}">
                <a16:creationId xmlns:a16="http://schemas.microsoft.com/office/drawing/2014/main" id="{22E09B5A-10A3-464B-8855-E20B9B3C9242}"/>
              </a:ext>
            </a:extLst>
          </p:cNvPr>
          <p:cNvSpPr txBox="1"/>
          <p:nvPr/>
        </p:nvSpPr>
        <p:spPr>
          <a:xfrm>
            <a:off x="371473" y="351830"/>
            <a:ext cx="1973141" cy="307777"/>
          </a:xfrm>
          <a:prstGeom prst="rect">
            <a:avLst/>
          </a:prstGeom>
          <a:solidFill>
            <a:srgbClr val="0072CF"/>
          </a:solidFill>
        </p:spPr>
        <p:txBody>
          <a:bodyPr wrap="square" rtlCol="0">
            <a:spAutoFit/>
          </a:bodyPr>
          <a:lstStyle/>
          <a:p>
            <a:r>
              <a:rPr lang="en-GB" sz="1400" b="1" dirty="0">
                <a:solidFill>
                  <a:schemeClr val="bg1"/>
                </a:solidFill>
                <a:latin typeface="Myriad Pro" panose="020B0503030403020204" pitchFamily="34" charset="0"/>
              </a:rPr>
              <a:t>PRESENTATION NOTES</a:t>
            </a:r>
          </a:p>
        </p:txBody>
      </p:sp>
      <p:sp>
        <p:nvSpPr>
          <p:cNvPr id="11" name="TextBox 10">
            <a:extLst>
              <a:ext uri="{FF2B5EF4-FFF2-40B4-BE49-F238E27FC236}">
                <a16:creationId xmlns:a16="http://schemas.microsoft.com/office/drawing/2014/main" id="{0750822C-9B37-415A-9256-DC84547B662A}"/>
              </a:ext>
            </a:extLst>
          </p:cNvPr>
          <p:cNvSpPr txBox="1"/>
          <p:nvPr/>
        </p:nvSpPr>
        <p:spPr>
          <a:xfrm>
            <a:off x="2344614" y="351830"/>
            <a:ext cx="4141909" cy="307777"/>
          </a:xfrm>
          <a:prstGeom prst="rect">
            <a:avLst/>
          </a:prstGeom>
          <a:solidFill>
            <a:srgbClr val="0072CF"/>
          </a:solidFill>
        </p:spPr>
        <p:txBody>
          <a:bodyPr wrap="square" rtlCol="0">
            <a:spAutoFit/>
          </a:bodyPr>
          <a:lstStyle/>
          <a:p>
            <a:pPr algn="r"/>
            <a:r>
              <a:rPr lang="en-GB" sz="1400" b="1" dirty="0">
                <a:solidFill>
                  <a:schemeClr val="bg1"/>
                </a:solidFill>
                <a:latin typeface="Myriad Pro" panose="020B0503030403020204" pitchFamily="34" charset="0"/>
              </a:rPr>
              <a:t>THE ROYAL AIR FORCE</a:t>
            </a:r>
          </a:p>
        </p:txBody>
      </p:sp>
      <p:sp>
        <p:nvSpPr>
          <p:cNvPr id="16" name="TextBox 15">
            <a:extLst>
              <a:ext uri="{FF2B5EF4-FFF2-40B4-BE49-F238E27FC236}">
                <a16:creationId xmlns:a16="http://schemas.microsoft.com/office/drawing/2014/main" id="{A65A52ED-5813-45A7-9711-399706552E8C}"/>
              </a:ext>
            </a:extLst>
          </p:cNvPr>
          <p:cNvSpPr txBox="1"/>
          <p:nvPr/>
        </p:nvSpPr>
        <p:spPr>
          <a:xfrm>
            <a:off x="5615353" y="8469601"/>
            <a:ext cx="871171" cy="307777"/>
          </a:xfrm>
          <a:prstGeom prst="rect">
            <a:avLst/>
          </a:prstGeom>
          <a:solidFill>
            <a:srgbClr val="0072CF"/>
          </a:solidFill>
        </p:spPr>
        <p:txBody>
          <a:bodyPr wrap="square" rtlCol="0">
            <a:spAutoFit/>
          </a:bodyPr>
          <a:lstStyle/>
          <a:p>
            <a:pPr algn="r"/>
            <a:fld id="{BED1C4E3-AC42-4897-85E2-1C0F49AF255C}" type="slidenum">
              <a:rPr lang="en-GB" sz="1400" b="1" smtClean="0">
                <a:solidFill>
                  <a:schemeClr val="bg1"/>
                </a:solidFill>
                <a:latin typeface="Myriad Pro" panose="020B0503030403020204" pitchFamily="34" charset="0"/>
              </a:rPr>
              <a:t>‹#›</a:t>
            </a:fld>
            <a:endParaRPr lang="en-GB" sz="1400" b="1" dirty="0">
              <a:solidFill>
                <a:schemeClr val="bg1"/>
              </a:solidFill>
              <a:latin typeface="Myriad Pro" panose="020B0503030403020204" pitchFamily="34" charset="0"/>
            </a:endParaRPr>
          </a:p>
        </p:txBody>
      </p:sp>
      <p:sp>
        <p:nvSpPr>
          <p:cNvPr id="17" name="TextBox 16">
            <a:extLst>
              <a:ext uri="{FF2B5EF4-FFF2-40B4-BE49-F238E27FC236}">
                <a16:creationId xmlns:a16="http://schemas.microsoft.com/office/drawing/2014/main" id="{46C0BEC2-198E-4D86-BF84-55FBDD105ADB}"/>
              </a:ext>
            </a:extLst>
          </p:cNvPr>
          <p:cNvSpPr txBox="1"/>
          <p:nvPr/>
        </p:nvSpPr>
        <p:spPr>
          <a:xfrm>
            <a:off x="371473" y="8469600"/>
            <a:ext cx="5243880" cy="307777"/>
          </a:xfrm>
          <a:prstGeom prst="rect">
            <a:avLst/>
          </a:prstGeom>
          <a:solidFill>
            <a:srgbClr val="0072CF"/>
          </a:solidFill>
        </p:spPr>
        <p:txBody>
          <a:bodyPr wrap="square" rtlCol="0">
            <a:spAutoFit/>
          </a:bodyPr>
          <a:lstStyle/>
          <a:p>
            <a:r>
              <a:rPr lang="en-GB" sz="1400" b="1" dirty="0">
                <a:solidFill>
                  <a:schemeClr val="bg1"/>
                </a:solidFill>
                <a:latin typeface="Myriad Pro" panose="020B0503030403020204" pitchFamily="34" charset="0"/>
              </a:rPr>
              <a:t>FIRST CLASS CADET</a:t>
            </a:r>
          </a:p>
        </p:txBody>
      </p:sp>
    </p:spTree>
    <p:extLst>
      <p:ext uri="{BB962C8B-B14F-4D97-AF65-F5344CB8AC3E}">
        <p14:creationId xmlns:p14="http://schemas.microsoft.com/office/powerpoint/2010/main" val="255108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yriad Pro" panose="020B0503030403020204" pitchFamily="34" charset="0"/>
        <a:ea typeface="+mn-ea"/>
        <a:cs typeface="+mn-cs"/>
      </a:defRPr>
    </a:lvl1pPr>
    <a:lvl2pPr marL="457200" algn="l" defTabSz="914400" rtl="0" eaLnBrk="1" latinLnBrk="0" hangingPunct="1">
      <a:defRPr sz="1200" kern="1200">
        <a:solidFill>
          <a:schemeClr val="tx1"/>
        </a:solidFill>
        <a:latin typeface="Myriad Pro" panose="020B0503030403020204" pitchFamily="34" charset="0"/>
        <a:ea typeface="+mn-ea"/>
        <a:cs typeface="+mn-cs"/>
      </a:defRPr>
    </a:lvl2pPr>
    <a:lvl3pPr marL="914400" algn="l" defTabSz="914400" rtl="0" eaLnBrk="1" latinLnBrk="0" hangingPunct="1">
      <a:defRPr sz="1200" kern="1200">
        <a:solidFill>
          <a:schemeClr val="tx1"/>
        </a:solidFill>
        <a:latin typeface="Myriad Pro" panose="020B0503030403020204" pitchFamily="34" charset="0"/>
        <a:ea typeface="+mn-ea"/>
        <a:cs typeface="+mn-cs"/>
      </a:defRPr>
    </a:lvl3pPr>
    <a:lvl4pPr marL="1371600" algn="l" defTabSz="914400" rtl="0" eaLnBrk="1" latinLnBrk="0" hangingPunct="1">
      <a:defRPr sz="1200" kern="1200">
        <a:solidFill>
          <a:schemeClr val="tx1"/>
        </a:solidFill>
        <a:latin typeface="Myriad Pro" panose="020B0503030403020204" pitchFamily="34" charset="0"/>
        <a:ea typeface="+mn-ea"/>
        <a:cs typeface="+mn-cs"/>
      </a:defRPr>
    </a:lvl4pPr>
    <a:lvl5pPr marL="1828800" algn="l" defTabSz="914400" rtl="0" eaLnBrk="1" latinLnBrk="0" hangingPunct="1">
      <a:defRPr sz="1200" kern="1200">
        <a:solidFill>
          <a:schemeClr val="tx1"/>
        </a:solidFill>
        <a:latin typeface="Myriad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Part 3 of 4. This presentation covers the information required to complete PASS criteria of the </a:t>
            </a:r>
            <a:r>
              <a:rPr lang="en-GB" i="1" dirty="0"/>
              <a:t>LO3 Initial Expedition Training </a:t>
            </a:r>
            <a:r>
              <a:rPr lang="en-GB" dirty="0"/>
              <a:t>topic.</a:t>
            </a:r>
          </a:p>
          <a:p>
            <a:endParaRPr lang="en-GB" dirty="0"/>
          </a:p>
          <a:p>
            <a:r>
              <a:rPr lang="en-GB" dirty="0"/>
              <a:t>For best results, these instructor notes should be read in conjunction with this presentation and the lesson plan.</a:t>
            </a:r>
          </a:p>
          <a:p>
            <a:endParaRPr lang="en-GB" dirty="0"/>
          </a:p>
          <a:p>
            <a:r>
              <a:rPr lang="en-GB" b="1" dirty="0"/>
              <a:t>Handouts</a:t>
            </a:r>
          </a:p>
          <a:p>
            <a:pPr marL="171450" indent="-171450">
              <a:buFont typeface="Arial" panose="020B0604020202020204" pitchFamily="34" charset="0"/>
              <a:buChar char="•"/>
            </a:pPr>
            <a:r>
              <a:rPr lang="en-GB" dirty="0"/>
              <a:t>Food Calories</a:t>
            </a:r>
          </a:p>
          <a:p>
            <a:pPr marL="171450" indent="-171450">
              <a:buFont typeface="Arial" panose="020B0604020202020204" pitchFamily="34" charset="0"/>
              <a:buChar char="•"/>
            </a:pPr>
            <a:r>
              <a:rPr lang="en-GB" dirty="0"/>
              <a:t>Example Silver Expedition menu</a:t>
            </a:r>
          </a:p>
          <a:p>
            <a:pPr marL="171450" indent="-171450">
              <a:buFont typeface="Arial" panose="020B0604020202020204" pitchFamily="34" charset="0"/>
              <a:buChar char="•"/>
            </a:pPr>
            <a:r>
              <a:rPr lang="en-GB" dirty="0"/>
              <a:t>Expedition Menu Ideas</a:t>
            </a:r>
          </a:p>
          <a:p>
            <a:pPr marL="171450" indent="-171450">
              <a:buFont typeface="Arial" panose="020B0604020202020204" pitchFamily="34" charset="0"/>
              <a:buChar char="•"/>
            </a:pPr>
            <a:r>
              <a:rPr lang="en-GB" dirty="0"/>
              <a:t>Menu Planner</a:t>
            </a:r>
          </a:p>
          <a:p>
            <a:pPr marL="171450" indent="-171450">
              <a:buFont typeface="Arial" panose="020B0604020202020204" pitchFamily="34" charset="0"/>
              <a:buChar char="•"/>
            </a:pPr>
            <a:r>
              <a:rPr lang="en-GB" dirty="0"/>
              <a:t>Expedition food Ideas</a:t>
            </a:r>
          </a:p>
          <a:p>
            <a:pPr marL="171450" indent="-171450">
              <a:buFont typeface="Arial" panose="020B0604020202020204" pitchFamily="34" charset="0"/>
              <a:buChar char="•"/>
            </a:pPr>
            <a:r>
              <a:rPr lang="en-GB" dirty="0"/>
              <a:t>Stove safety instructions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Equipment</a:t>
            </a:r>
          </a:p>
          <a:p>
            <a:pPr marL="171450" indent="-171450">
              <a:buFont typeface="Arial" panose="020B0604020202020204" pitchFamily="34" charset="0"/>
              <a:buChar char="•"/>
            </a:pPr>
            <a:r>
              <a:rPr lang="en-GB" dirty="0"/>
              <a:t>Filtration system</a:t>
            </a:r>
          </a:p>
          <a:p>
            <a:pPr marL="171450" indent="-171450">
              <a:buFont typeface="Arial" panose="020B0604020202020204" pitchFamily="34" charset="0"/>
              <a:buChar char="•"/>
            </a:pPr>
            <a:r>
              <a:rPr lang="en-GB" dirty="0"/>
              <a:t>Chlorine tablets</a:t>
            </a:r>
          </a:p>
          <a:p>
            <a:pPr marL="171450" indent="-171450">
              <a:buFont typeface="Arial" panose="020B0604020202020204" pitchFamily="34" charset="0"/>
              <a:buChar char="•"/>
            </a:pPr>
            <a:r>
              <a:rPr lang="en-GB" dirty="0"/>
              <a:t>Food in Food Calories handout</a:t>
            </a:r>
          </a:p>
          <a:p>
            <a:pPr marL="171450" indent="-171450">
              <a:buFont typeface="Arial" panose="020B0604020202020204" pitchFamily="34" charset="0"/>
              <a:buChar char="•"/>
            </a:pPr>
            <a:r>
              <a:rPr lang="en-GB" dirty="0"/>
              <a:t>Ziplock bags</a:t>
            </a:r>
          </a:p>
          <a:p>
            <a:pPr marL="171450" indent="-171450">
              <a:buFont typeface="Arial" panose="020B0604020202020204" pitchFamily="34" charset="0"/>
              <a:buChar char="•"/>
            </a:pPr>
            <a:r>
              <a:rPr lang="en-GB" dirty="0"/>
              <a:t>Plastic containers</a:t>
            </a:r>
          </a:p>
          <a:p>
            <a:pPr marL="171450" indent="-171450">
              <a:buFont typeface="Arial" panose="020B0604020202020204" pitchFamily="34" charset="0"/>
              <a:buChar char="•"/>
            </a:pPr>
            <a:r>
              <a:rPr lang="en-GB" dirty="0"/>
              <a:t>Mess Tins</a:t>
            </a:r>
          </a:p>
          <a:p>
            <a:pPr marL="171450" indent="-171450">
              <a:buFont typeface="Arial" panose="020B0604020202020204" pitchFamily="34" charset="0"/>
              <a:buChar char="•"/>
            </a:pPr>
            <a:r>
              <a:rPr lang="en-GB" dirty="0"/>
              <a:t>Camping Pots</a:t>
            </a:r>
          </a:p>
          <a:p>
            <a:pPr marL="171450" indent="-171450">
              <a:buFont typeface="Arial" panose="020B0604020202020204" pitchFamily="34" charset="0"/>
              <a:buChar char="•"/>
            </a:pPr>
            <a:r>
              <a:rPr lang="en-GB" b="0" dirty="0"/>
              <a:t>Pocket rocket stove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Sqn gas stove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Gas stove with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petzl</a:t>
            </a:r>
            <a:r>
              <a:rPr lang="en-GB" sz="1200" dirty="0">
                <a:effectLst/>
                <a:latin typeface="Calibri" panose="020F0502020204030204" pitchFamily="34" charset="0"/>
                <a:ea typeface="Calibri" panose="020F0502020204030204" pitchFamily="34" charset="0"/>
                <a:cs typeface="Times New Roman" panose="02020603050405020304" pitchFamily="18" charset="0"/>
              </a:rPr>
              <a:t> igniter</a:t>
            </a:r>
          </a:p>
          <a:p>
            <a:pPr marL="171450" indent="-171450">
              <a:lnSpc>
                <a:spcPct val="107000"/>
              </a:lnSpc>
              <a:spcAft>
                <a:spcPts val="800"/>
              </a:spcAft>
              <a:buFont typeface="Arial" panose="020B0604020202020204" pitchFamily="34" charset="0"/>
              <a:buChar char="•"/>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Jetboil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Petrol stove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Trangia –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meths</a:t>
            </a:r>
            <a:r>
              <a:rPr lang="en-GB" sz="1200" dirty="0">
                <a:effectLst/>
                <a:latin typeface="Calibri" panose="020F0502020204030204" pitchFamily="34" charset="0"/>
                <a:ea typeface="Calibri" panose="020F0502020204030204" pitchFamily="34" charset="0"/>
                <a:cs typeface="Times New Roman" panose="02020603050405020304" pitchFamily="18" charset="0"/>
              </a:rPr>
              <a:t> burner</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Op Ration Heater</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Hexi Stove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Basecamp stove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Gas cannisters x 3</a:t>
            </a:r>
          </a:p>
          <a:p>
            <a:pPr marL="171450" indent="-171450">
              <a:lnSpc>
                <a:spcPct val="107000"/>
              </a:lnSpc>
              <a:spcAft>
                <a:spcPts val="800"/>
              </a:spcAft>
              <a:buFont typeface="Arial" panose="020B0604020202020204" pitchFamily="34" charset="0"/>
              <a:buChar char="•"/>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Meths</a:t>
            </a:r>
            <a:r>
              <a:rPr lang="en-GB" sz="1200" dirty="0">
                <a:effectLst/>
                <a:latin typeface="Calibri" panose="020F0502020204030204" pitchFamily="34" charset="0"/>
                <a:ea typeface="Calibri" panose="020F0502020204030204" pitchFamily="34" charset="0"/>
                <a:cs typeface="Times New Roman" panose="02020603050405020304" pitchFamily="18" charset="0"/>
              </a:rPr>
              <a:t> x 2</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Dragon Fuel/Gel</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Petrol container</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Hexi blocks</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Metal mug x 1</a:t>
            </a:r>
          </a:p>
          <a:p>
            <a:pPr marL="171450" indent="-1714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Water bottle (full)</a:t>
            </a:r>
            <a:endParaRPr lang="en-GB" dirty="0"/>
          </a:p>
        </p:txBody>
      </p:sp>
    </p:spTree>
    <p:extLst>
      <p:ext uri="{BB962C8B-B14F-4D97-AF65-F5344CB8AC3E}">
        <p14:creationId xmlns:p14="http://schemas.microsoft.com/office/powerpoint/2010/main" val="3708695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The only indication there should be that you were there is the flattened grass.</a:t>
            </a:r>
          </a:p>
        </p:txBody>
      </p:sp>
    </p:spTree>
    <p:extLst>
      <p:ext uri="{BB962C8B-B14F-4D97-AF65-F5344CB8AC3E}">
        <p14:creationId xmlns:p14="http://schemas.microsoft.com/office/powerpoint/2010/main" val="3356234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A chance to ask or answer any final questions.</a:t>
            </a:r>
          </a:p>
        </p:txBody>
      </p:sp>
    </p:spTree>
    <p:extLst>
      <p:ext uri="{BB962C8B-B14F-4D97-AF65-F5344CB8AC3E}">
        <p14:creationId xmlns:p14="http://schemas.microsoft.com/office/powerpoint/2010/main" val="2518112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LO3: Understand the principles of safe camp craft on an expedition.</a:t>
            </a:r>
          </a:p>
          <a:p>
            <a:endParaRPr lang="en-GB" dirty="0"/>
          </a:p>
          <a:p>
            <a:r>
              <a:rPr lang="en-GB" dirty="0"/>
              <a:t>P8: Describe the essentials of siting, pitching and striking a camp. </a:t>
            </a:r>
          </a:p>
          <a:p>
            <a:endParaRPr lang="en-GB" dirty="0"/>
          </a:p>
        </p:txBody>
      </p:sp>
    </p:spTree>
    <p:extLst>
      <p:ext uri="{BB962C8B-B14F-4D97-AF65-F5344CB8AC3E}">
        <p14:creationId xmlns:p14="http://schemas.microsoft.com/office/powerpoint/2010/main" val="1665388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0" dirty="0"/>
              <a:t>This task covers the mandatory requirement for objectives P8 for LO3.</a:t>
            </a:r>
          </a:p>
          <a:p>
            <a:endParaRPr lang="en-GB" b="0" dirty="0"/>
          </a:p>
          <a:p>
            <a:r>
              <a:rPr lang="en-GB" b="0" dirty="0"/>
              <a:t>Cadets must list things to consider with siting, pitching and striking a camp.</a:t>
            </a:r>
          </a:p>
          <a:p>
            <a:endParaRPr lang="en-GB" b="0" dirty="0"/>
          </a:p>
          <a:p>
            <a:r>
              <a:rPr lang="en-GB" b="1" dirty="0"/>
              <a:t>Once satisfied that all cadets have an understanding of the topic, instructors must check and sign:</a:t>
            </a:r>
          </a:p>
          <a:p>
            <a:pPr marL="171450" indent="-171450">
              <a:buFont typeface="Arial" panose="020B0604020202020204" pitchFamily="34" charset="0"/>
              <a:buChar char="•"/>
            </a:pPr>
            <a:r>
              <a:rPr lang="en-GB" b="1" dirty="0"/>
              <a:t>Page 35 of the cadet’s first class log book.</a:t>
            </a:r>
          </a:p>
        </p:txBody>
      </p:sp>
    </p:spTree>
    <p:extLst>
      <p:ext uri="{BB962C8B-B14F-4D97-AF65-F5344CB8AC3E}">
        <p14:creationId xmlns:p14="http://schemas.microsoft.com/office/powerpoint/2010/main" val="937144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0" dirty="0"/>
              <a:t>This task covers the mandatory requirement for objectives P8 for LO3.</a:t>
            </a:r>
          </a:p>
          <a:p>
            <a:endParaRPr lang="en-GB" b="0" dirty="0"/>
          </a:p>
          <a:p>
            <a:r>
              <a:rPr lang="en-GB" b="0" dirty="0"/>
              <a:t>Cadets must demonstrate siting, pitching and striking a camp.</a:t>
            </a:r>
          </a:p>
          <a:p>
            <a:endParaRPr lang="en-GB" b="1" dirty="0"/>
          </a:p>
          <a:p>
            <a:r>
              <a:rPr lang="en-GB" b="1" dirty="0"/>
              <a:t>Once satisfied that all cadets have an understanding of the topic, instructors must fill in:</a:t>
            </a:r>
          </a:p>
          <a:p>
            <a:pPr marL="171450" indent="-171450">
              <a:buFont typeface="Arial" panose="020B0604020202020204" pitchFamily="34" charset="0"/>
              <a:buChar char="•"/>
            </a:pPr>
            <a:r>
              <a:rPr lang="en-GB" b="1" dirty="0"/>
              <a:t>Page 35 of the cadet’s first class log book.</a:t>
            </a:r>
          </a:p>
          <a:p>
            <a:pPr marL="171450" indent="-171450">
              <a:buFont typeface="Arial" panose="020B0604020202020204" pitchFamily="34" charset="0"/>
              <a:buChar char="•"/>
            </a:pPr>
            <a:r>
              <a:rPr lang="en-GB" b="1" dirty="0"/>
              <a:t>Task P8 Activity 2 log sheet. This can be found on Ultilearn.</a:t>
            </a:r>
          </a:p>
        </p:txBody>
      </p:sp>
    </p:spTree>
    <p:extLst>
      <p:ext uri="{BB962C8B-B14F-4D97-AF65-F5344CB8AC3E}">
        <p14:creationId xmlns:p14="http://schemas.microsoft.com/office/powerpoint/2010/main" val="88860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LO3: Understand the principles of safe camp craft on an expedition.</a:t>
            </a:r>
          </a:p>
          <a:p>
            <a:endParaRPr lang="en-GB" dirty="0"/>
          </a:p>
          <a:p>
            <a:r>
              <a:rPr lang="en-GB" dirty="0"/>
              <a:t>P9: Explain food and cooking safety considerations for expeditions.</a:t>
            </a:r>
          </a:p>
          <a:p>
            <a:endParaRPr lang="en-GB" dirty="0"/>
          </a:p>
        </p:txBody>
      </p:sp>
    </p:spTree>
    <p:extLst>
      <p:ext uri="{BB962C8B-B14F-4D97-AF65-F5344CB8AC3E}">
        <p14:creationId xmlns:p14="http://schemas.microsoft.com/office/powerpoint/2010/main" val="807251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54296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Factors to consider:</a:t>
            </a:r>
          </a:p>
          <a:p>
            <a:r>
              <a:rPr lang="en-GB" dirty="0"/>
              <a:t>Does it have sufficient calories?</a:t>
            </a:r>
          </a:p>
          <a:p>
            <a:r>
              <a:rPr lang="en-GB" dirty="0"/>
              <a:t>How much does it weigh?</a:t>
            </a:r>
          </a:p>
          <a:p>
            <a:r>
              <a:rPr lang="en-GB" dirty="0"/>
              <a:t>Will it keep fresh?</a:t>
            </a:r>
          </a:p>
        </p:txBody>
      </p:sp>
    </p:spTree>
    <p:extLst>
      <p:ext uri="{BB962C8B-B14F-4D97-AF65-F5344CB8AC3E}">
        <p14:creationId xmlns:p14="http://schemas.microsoft.com/office/powerpoint/2010/main" val="4234752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0" dirty="0"/>
              <a:t>Your calorie intake needs to be a minimum of 3,000 per day.</a:t>
            </a:r>
          </a:p>
          <a:p>
            <a:endParaRPr lang="en-GB" b="0" dirty="0"/>
          </a:p>
          <a:p>
            <a:r>
              <a:rPr lang="en-GB" b="0" dirty="0"/>
              <a:t>Some guides say 4,000 calories but it is difficult to eat this much and your body has stores of calories that can be utilised for expeditions of less than a week.</a:t>
            </a:r>
          </a:p>
          <a:p>
            <a:endParaRPr lang="en-GB" dirty="0"/>
          </a:p>
        </p:txBody>
      </p:sp>
    </p:spTree>
    <p:extLst>
      <p:ext uri="{BB962C8B-B14F-4D97-AF65-F5344CB8AC3E}">
        <p14:creationId xmlns:p14="http://schemas.microsoft.com/office/powerpoint/2010/main" val="4019331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endParaRPr lang="en-GB" b="1" dirty="0"/>
          </a:p>
          <a:p>
            <a:r>
              <a:rPr lang="en-GB" dirty="0"/>
              <a:t>You need to drink throughout the expedition, if you don’t your performance will drop rapidly.</a:t>
            </a:r>
          </a:p>
          <a:p>
            <a:endParaRPr lang="en-GB" dirty="0"/>
          </a:p>
          <a:p>
            <a:r>
              <a:rPr lang="en-GB" dirty="0"/>
              <a:t>Minimum of 2 litres per day – more in hot temperatures.</a:t>
            </a:r>
          </a:p>
          <a:p>
            <a:endParaRPr lang="en-GB" dirty="0"/>
          </a:p>
          <a:p>
            <a:r>
              <a:rPr lang="en-GB" dirty="0"/>
              <a:t>Refill your water bottles whenever you can.  Churches generally have outside taps.</a:t>
            </a:r>
          </a:p>
          <a:p>
            <a:endParaRPr lang="en-GB" dirty="0"/>
          </a:p>
        </p:txBody>
      </p:sp>
    </p:spTree>
    <p:extLst>
      <p:ext uri="{BB962C8B-B14F-4D97-AF65-F5344CB8AC3E}">
        <p14:creationId xmlns:p14="http://schemas.microsoft.com/office/powerpoint/2010/main" val="160173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LO3: Understand the principles of safe camp craft on an expedition.</a:t>
            </a:r>
          </a:p>
          <a:p>
            <a:endParaRPr lang="en-GB" dirty="0"/>
          </a:p>
          <a:p>
            <a:r>
              <a:rPr lang="en-GB" dirty="0"/>
              <a:t>P7: Describe the principles warmth and comfort in camp.</a:t>
            </a:r>
          </a:p>
          <a:p>
            <a:endParaRPr lang="en-GB" dirty="0"/>
          </a:p>
        </p:txBody>
      </p:sp>
    </p:spTree>
    <p:extLst>
      <p:ext uri="{BB962C8B-B14F-4D97-AF65-F5344CB8AC3E}">
        <p14:creationId xmlns:p14="http://schemas.microsoft.com/office/powerpoint/2010/main" val="883138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You need at least 3,000 calories</a:t>
            </a:r>
          </a:p>
          <a:p>
            <a:r>
              <a:rPr lang="en-GB" dirty="0"/>
              <a:t>You need to be able to cook it / heat it on your equipment</a:t>
            </a:r>
          </a:p>
          <a:p>
            <a:r>
              <a:rPr lang="en-GB" dirty="0"/>
              <a:t>Needs to be easy and quick</a:t>
            </a:r>
          </a:p>
          <a:p>
            <a:r>
              <a:rPr lang="en-GB" dirty="0"/>
              <a:t>If it needs rehydrating then remember to either carry more water or be near a water source</a:t>
            </a:r>
          </a:p>
          <a:p>
            <a:r>
              <a:rPr lang="en-GB" dirty="0"/>
              <a:t>Think of weight and how much room it will take up in your rucksack</a:t>
            </a:r>
          </a:p>
          <a:p>
            <a:r>
              <a:rPr lang="en-GB" dirty="0"/>
              <a:t>Do not carry glass containers</a:t>
            </a:r>
          </a:p>
          <a:p>
            <a:r>
              <a:rPr lang="en-GB" dirty="0"/>
              <a:t>Fresh food will deteriorate quickly in your rucksack</a:t>
            </a:r>
          </a:p>
          <a:p>
            <a:r>
              <a:rPr lang="en-GB" dirty="0"/>
              <a:t>There’s no point in taking food you don’t like – you won’t eat it and, therefore, won’t have the calories.  This is not a survival situation – it is supposed to be enjoyable.</a:t>
            </a:r>
          </a:p>
          <a:p>
            <a:r>
              <a:rPr lang="en-GB" dirty="0"/>
              <a:t>Coordination within the group will mean you can share the food and cook it all together rather than each individual cooking their own meal – this is a waste of time and gas.</a:t>
            </a:r>
          </a:p>
        </p:txBody>
      </p:sp>
    </p:spTree>
    <p:extLst>
      <p:ext uri="{BB962C8B-B14F-4D97-AF65-F5344CB8AC3E}">
        <p14:creationId xmlns:p14="http://schemas.microsoft.com/office/powerpoint/2010/main" val="2159922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Do not fill up from stream unless it is an emergency.  Boil it or use filtration devices or chlorine tablets.</a:t>
            </a:r>
          </a:p>
          <a:p>
            <a:endParaRPr lang="en-GB" dirty="0"/>
          </a:p>
          <a:p>
            <a:r>
              <a:rPr lang="en-GB" b="1" dirty="0"/>
              <a:t>Show filtration system and chlorine tablets.</a:t>
            </a:r>
          </a:p>
          <a:p>
            <a:endParaRPr lang="en-GB" dirty="0"/>
          </a:p>
        </p:txBody>
      </p:sp>
    </p:spTree>
    <p:extLst>
      <p:ext uri="{BB962C8B-B14F-4D97-AF65-F5344CB8AC3E}">
        <p14:creationId xmlns:p14="http://schemas.microsoft.com/office/powerpoint/2010/main" val="352612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Wash the areas that get sweaty every day.  Consider antibacterial underwear</a:t>
            </a:r>
          </a:p>
          <a:p>
            <a:endParaRPr lang="en-GB" dirty="0"/>
          </a:p>
          <a:p>
            <a:r>
              <a:rPr lang="en-GB" dirty="0"/>
              <a:t>Your ‘toilet kit’ needs to be separate from everything and should be easily accessible.  It should contain:</a:t>
            </a:r>
          </a:p>
          <a:p>
            <a:pPr marL="171450" indent="-171450">
              <a:buFont typeface="Arial" panose="020B0604020202020204" pitchFamily="34" charset="0"/>
              <a:buChar char="•"/>
            </a:pPr>
            <a:r>
              <a:rPr lang="en-GB" dirty="0"/>
              <a:t>Toilet paper</a:t>
            </a:r>
          </a:p>
          <a:p>
            <a:pPr marL="171450" indent="-171450">
              <a:buFont typeface="Arial" panose="020B0604020202020204" pitchFamily="34" charset="0"/>
              <a:buChar char="•"/>
            </a:pPr>
            <a:r>
              <a:rPr lang="en-GB" dirty="0"/>
              <a:t>Hand sanitizer</a:t>
            </a:r>
          </a:p>
          <a:p>
            <a:pPr marL="171450" indent="-171450">
              <a:buFont typeface="Arial" panose="020B0604020202020204" pitchFamily="34" charset="0"/>
              <a:buChar char="•"/>
            </a:pPr>
            <a:r>
              <a:rPr lang="en-GB" dirty="0"/>
              <a:t>Matches / lighter</a:t>
            </a:r>
          </a:p>
          <a:p>
            <a:endParaRPr lang="en-GB" dirty="0"/>
          </a:p>
          <a:p>
            <a:r>
              <a:rPr lang="en-GB" dirty="0"/>
              <a:t>The group should have a  lightweight trowel to dig a hole.  If it is not possible to dig a hole then you will need to bag it and take it with you until you can dispose of it.</a:t>
            </a:r>
          </a:p>
        </p:txBody>
      </p:sp>
    </p:spTree>
    <p:extLst>
      <p:ext uri="{BB962C8B-B14F-4D97-AF65-F5344CB8AC3E}">
        <p14:creationId xmlns:p14="http://schemas.microsoft.com/office/powerpoint/2010/main" val="3968903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You need food that covers the three main meals, snacks to maintain energy, and emergency food.</a:t>
            </a:r>
          </a:p>
          <a:p>
            <a:endParaRPr lang="en-GB" dirty="0"/>
          </a:p>
          <a:p>
            <a:r>
              <a:rPr lang="en-GB" dirty="0"/>
              <a:t>You may want to consider having food that doesn’t need cooking/heating for lunch.  If you are behind schedule or the weather conditions are bad you will not want to stop and get your stove out.</a:t>
            </a:r>
          </a:p>
          <a:p>
            <a:endParaRPr lang="en-GB" dirty="0"/>
          </a:p>
          <a:p>
            <a:r>
              <a:rPr lang="en-GB" dirty="0"/>
              <a:t>Emergency rations are something to give a quick energy boost if needed, i.e. a Snickers bar or </a:t>
            </a:r>
            <a:r>
              <a:rPr lang="en-GB"/>
              <a:t>Kendal Mint </a:t>
            </a:r>
            <a:r>
              <a:rPr lang="en-GB" dirty="0"/>
              <a:t>Cake.</a:t>
            </a:r>
          </a:p>
          <a:p>
            <a:endParaRPr lang="en-GB" dirty="0"/>
          </a:p>
          <a:p>
            <a:r>
              <a:rPr lang="en-GB" b="1" dirty="0"/>
              <a:t>Handout:</a:t>
            </a:r>
          </a:p>
          <a:p>
            <a:pPr marL="171450" indent="-171450">
              <a:buFont typeface="Arial" panose="020B0604020202020204" pitchFamily="34" charset="0"/>
              <a:buChar char="•"/>
            </a:pPr>
            <a:r>
              <a:rPr lang="en-GB" dirty="0"/>
              <a:t>Expedition Menu Ideas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Example Silver Expedition menu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Menu Planner</a:t>
            </a:r>
          </a:p>
        </p:txBody>
      </p:sp>
    </p:spTree>
    <p:extLst>
      <p:ext uri="{BB962C8B-B14F-4D97-AF65-F5344CB8AC3E}">
        <p14:creationId xmlns:p14="http://schemas.microsoft.com/office/powerpoint/2010/main" val="1027398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You can’t just eat 3,000 calories worth of biscuits – they do not have the constituents that your body needs:</a:t>
            </a:r>
          </a:p>
          <a:p>
            <a:r>
              <a:rPr lang="en-GB" dirty="0"/>
              <a:t>Protein, fat, and carbohydrates</a:t>
            </a:r>
          </a:p>
        </p:txBody>
      </p:sp>
    </p:spTree>
    <p:extLst>
      <p:ext uri="{BB962C8B-B14F-4D97-AF65-F5344CB8AC3E}">
        <p14:creationId xmlns:p14="http://schemas.microsoft.com/office/powerpoint/2010/main" val="956286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It makes no difference whether you buy the specialist meals or buy the separate ingredients from a shop.  What is important is that they have the necessary proteins, fats, and carbohydrates.</a:t>
            </a:r>
          </a:p>
          <a:p>
            <a:endParaRPr lang="en-GB" dirty="0"/>
          </a:p>
          <a:p>
            <a:r>
              <a:rPr lang="en-GB" dirty="0"/>
              <a:t>Boil in the bags are quicker and easier but they cost more.</a:t>
            </a:r>
          </a:p>
          <a:p>
            <a:endParaRPr lang="en-GB" dirty="0"/>
          </a:p>
          <a:p>
            <a:r>
              <a:rPr lang="en-GB" b="1" dirty="0"/>
              <a:t>Handout:</a:t>
            </a:r>
          </a:p>
          <a:p>
            <a:pPr marL="171450" indent="-171450">
              <a:buFont typeface="Arial" panose="020B0604020202020204" pitchFamily="34" charset="0"/>
              <a:buChar char="•"/>
            </a:pPr>
            <a:r>
              <a:rPr lang="en-GB" dirty="0"/>
              <a:t>Expedition Food Ideas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Food Calories</a:t>
            </a:r>
          </a:p>
          <a:p>
            <a:endParaRPr lang="en-GB" dirty="0"/>
          </a:p>
          <a:p>
            <a:endParaRPr lang="en-GB" dirty="0"/>
          </a:p>
          <a:p>
            <a:r>
              <a:rPr lang="en-GB" b="1" dirty="0"/>
              <a:t>Equipment</a:t>
            </a:r>
          </a:p>
          <a:p>
            <a:r>
              <a:rPr lang="en-GB" dirty="0"/>
              <a:t>Using Food Calories handout, show suggested food and individual serving size</a:t>
            </a:r>
          </a:p>
          <a:p>
            <a:endParaRPr lang="en-GB" dirty="0"/>
          </a:p>
          <a:p>
            <a:endParaRPr lang="en-GB" dirty="0"/>
          </a:p>
        </p:txBody>
      </p:sp>
    </p:spTree>
    <p:extLst>
      <p:ext uri="{BB962C8B-B14F-4D97-AF65-F5344CB8AC3E}">
        <p14:creationId xmlns:p14="http://schemas.microsoft.com/office/powerpoint/2010/main" val="2165112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Compare good vs bad, i.e. boil in the bag vs cans/glass jar.</a:t>
            </a:r>
          </a:p>
          <a:p>
            <a:endParaRPr lang="en-GB" dirty="0"/>
          </a:p>
          <a:p>
            <a:r>
              <a:rPr lang="en-GB" b="1" dirty="0"/>
              <a:t>Equipment:</a:t>
            </a:r>
          </a:p>
          <a:p>
            <a:pPr marL="171450" indent="-171450">
              <a:buFont typeface="Arial" panose="020B0604020202020204" pitchFamily="34" charset="0"/>
              <a:buChar char="•"/>
            </a:pPr>
            <a:r>
              <a:rPr lang="en-GB" dirty="0"/>
              <a:t>Ziplock Bags</a:t>
            </a:r>
          </a:p>
          <a:p>
            <a:pPr marL="171450" indent="-171450">
              <a:buFont typeface="Arial" panose="020B0604020202020204" pitchFamily="34" charset="0"/>
              <a:buChar char="•"/>
            </a:pPr>
            <a:r>
              <a:rPr lang="en-GB" dirty="0"/>
              <a:t>Plastic containers</a:t>
            </a:r>
          </a:p>
        </p:txBody>
      </p:sp>
    </p:spTree>
    <p:extLst>
      <p:ext uri="{BB962C8B-B14F-4D97-AF65-F5344CB8AC3E}">
        <p14:creationId xmlns:p14="http://schemas.microsoft.com/office/powerpoint/2010/main" val="1788907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How are you going to cook it?</a:t>
            </a:r>
          </a:p>
          <a:p>
            <a:endParaRPr lang="en-GB" dirty="0"/>
          </a:p>
          <a:p>
            <a:r>
              <a:rPr lang="en-GB" dirty="0"/>
              <a:t>Show how to use.</a:t>
            </a:r>
          </a:p>
          <a:p>
            <a:r>
              <a:rPr lang="en-GB" dirty="0"/>
              <a:t>Large mess tin over small mess tin</a:t>
            </a:r>
          </a:p>
          <a:p>
            <a:r>
              <a:rPr lang="en-GB" dirty="0"/>
              <a:t>Cover on pots</a:t>
            </a:r>
          </a:p>
          <a:p>
            <a:endParaRPr lang="en-GB" dirty="0"/>
          </a:p>
          <a:p>
            <a:r>
              <a:rPr lang="en-GB" b="1" dirty="0"/>
              <a:t>Equipment:</a:t>
            </a:r>
          </a:p>
          <a:p>
            <a:pPr marL="171450" indent="-171450">
              <a:buFont typeface="Arial" panose="020B0604020202020204" pitchFamily="34" charset="0"/>
              <a:buChar char="•"/>
            </a:pPr>
            <a:r>
              <a:rPr lang="en-GB" dirty="0"/>
              <a:t>Mess Tins</a:t>
            </a:r>
          </a:p>
          <a:p>
            <a:pPr marL="171450" indent="-171450">
              <a:buFont typeface="Arial" panose="020B0604020202020204" pitchFamily="34" charset="0"/>
              <a:buChar char="•"/>
            </a:pPr>
            <a:r>
              <a:rPr lang="en-GB" dirty="0"/>
              <a:t>Camping Pots</a:t>
            </a:r>
          </a:p>
          <a:p>
            <a:endParaRPr lang="en-GB" dirty="0"/>
          </a:p>
          <a:p>
            <a:endParaRPr lang="en-GB" dirty="0"/>
          </a:p>
        </p:txBody>
      </p:sp>
    </p:spTree>
    <p:extLst>
      <p:ext uri="{BB962C8B-B14F-4D97-AF65-F5344CB8AC3E}">
        <p14:creationId xmlns:p14="http://schemas.microsoft.com/office/powerpoint/2010/main" val="1363189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1" dirty="0"/>
              <a:t>Handout</a:t>
            </a:r>
          </a:p>
          <a:p>
            <a:pPr marL="171450" indent="-171450">
              <a:buFont typeface="Arial" panose="020B0604020202020204" pitchFamily="34" charset="0"/>
              <a:buChar char="•"/>
            </a:pPr>
            <a:r>
              <a:rPr lang="en-GB" dirty="0"/>
              <a:t>Stove safety instructions</a:t>
            </a:r>
          </a:p>
        </p:txBody>
      </p:sp>
    </p:spTree>
    <p:extLst>
      <p:ext uri="{BB962C8B-B14F-4D97-AF65-F5344CB8AC3E}">
        <p14:creationId xmlns:p14="http://schemas.microsoft.com/office/powerpoint/2010/main" val="4112647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1" dirty="0"/>
              <a:t>Instructor:</a:t>
            </a:r>
          </a:p>
          <a:p>
            <a:endParaRPr lang="en-GB" b="1" dirty="0"/>
          </a:p>
          <a:p>
            <a:r>
              <a:rPr lang="en-GB" b="0" dirty="0"/>
              <a:t>Go outside to demonstrate use of stoves.</a:t>
            </a:r>
          </a:p>
          <a:p>
            <a:endParaRPr lang="en-GB" b="0" dirty="0"/>
          </a:p>
          <a:p>
            <a:r>
              <a:rPr lang="en-GB" b="0" dirty="0" err="1"/>
              <a:t>Heximine</a:t>
            </a:r>
            <a:r>
              <a:rPr lang="en-GB" b="0" dirty="0"/>
              <a:t> tablets are no longer used.</a:t>
            </a:r>
          </a:p>
          <a:p>
            <a:endParaRPr lang="en-GB" b="0" dirty="0"/>
          </a:p>
          <a:p>
            <a:r>
              <a:rPr lang="en-GB" b="1" dirty="0"/>
              <a:t>Get cadets to practice lighting different stove types.</a:t>
            </a:r>
          </a:p>
          <a:p>
            <a:endParaRPr lang="en-GB" b="1" dirty="0"/>
          </a:p>
          <a:p>
            <a:r>
              <a:rPr lang="en-GB" b="1" dirty="0"/>
              <a:t>Equipment:</a:t>
            </a:r>
          </a:p>
          <a:p>
            <a:pPr marL="171450" indent="-171450">
              <a:buFont typeface="Arial" panose="020B0604020202020204" pitchFamily="34" charset="0"/>
              <a:buChar char="•"/>
            </a:pPr>
            <a:r>
              <a:rPr lang="en-GB" b="0" dirty="0"/>
              <a:t>Pocket rocket stove x 1</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Sqn gas stove x 1</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Gas stove with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petzl</a:t>
            </a:r>
            <a:r>
              <a:rPr lang="en-GB" sz="1200" dirty="0">
                <a:effectLst/>
                <a:latin typeface="Calibri" panose="020F0502020204030204" pitchFamily="34" charset="0"/>
                <a:ea typeface="Calibri" panose="020F0502020204030204" pitchFamily="34" charset="0"/>
                <a:cs typeface="Times New Roman" panose="02020603050405020304" pitchFamily="18" charset="0"/>
              </a:rPr>
              <a:t> igniter x 1</a:t>
            </a:r>
          </a:p>
          <a:p>
            <a:pPr marL="171450" indent="-171450">
              <a:lnSpc>
                <a:spcPct val="107000"/>
              </a:lnSpc>
              <a:spcAft>
                <a:spcPts val="800"/>
              </a:spcAft>
              <a:buFont typeface="Arial" panose="020B0604020202020204" pitchFamily="34" charset="0"/>
              <a:buChar char="•"/>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Jetboil</a:t>
            </a:r>
            <a:r>
              <a:rPr lang="en-GB" sz="1200" dirty="0">
                <a:effectLst/>
                <a:latin typeface="Calibri" panose="020F0502020204030204" pitchFamily="34" charset="0"/>
                <a:ea typeface="Calibri" panose="020F0502020204030204" pitchFamily="34" charset="0"/>
                <a:cs typeface="Times New Roman" panose="02020603050405020304" pitchFamily="18" charset="0"/>
              </a:rPr>
              <a:t> x 1</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Petrol stove x 1</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Trangia –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Mmeths</a:t>
            </a:r>
            <a:r>
              <a:rPr lang="en-GB" sz="1200" dirty="0">
                <a:effectLst/>
                <a:latin typeface="Calibri" panose="020F0502020204030204" pitchFamily="34" charset="0"/>
                <a:ea typeface="Calibri" panose="020F0502020204030204" pitchFamily="34" charset="0"/>
                <a:cs typeface="Times New Roman" panose="02020603050405020304" pitchFamily="18" charset="0"/>
              </a:rPr>
              <a:t> burner x 1</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Op Ration Heater x 1</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Hexi Stove x 1</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Basecamp stove x 1</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Gas x 3</a:t>
            </a:r>
          </a:p>
          <a:p>
            <a:pPr marL="171450" indent="-171450">
              <a:lnSpc>
                <a:spcPct val="107000"/>
              </a:lnSpc>
              <a:spcAft>
                <a:spcPts val="800"/>
              </a:spcAft>
              <a:buFont typeface="Arial" panose="020B0604020202020204" pitchFamily="34" charset="0"/>
              <a:buChar char="•"/>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Meths</a:t>
            </a:r>
            <a:r>
              <a:rPr lang="en-GB" sz="1200" dirty="0">
                <a:effectLst/>
                <a:latin typeface="Calibri" panose="020F0502020204030204" pitchFamily="34" charset="0"/>
                <a:ea typeface="Calibri" panose="020F0502020204030204" pitchFamily="34" charset="0"/>
                <a:cs typeface="Times New Roman" panose="02020603050405020304" pitchFamily="18" charset="0"/>
              </a:rPr>
              <a:t> x 2</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Dragon Fuel/Gel</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Petrol container</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Hexi blocks</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Mess tins x 2</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Metal mug x 1</a:t>
            </a:r>
          </a:p>
          <a:p>
            <a:pPr marL="171450" indent="-1714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Water bottle (full)</a:t>
            </a:r>
            <a:endParaRPr lang="en-GB" dirty="0"/>
          </a:p>
        </p:txBody>
      </p:sp>
    </p:spTree>
    <p:extLst>
      <p:ext uri="{BB962C8B-B14F-4D97-AF65-F5344CB8AC3E}">
        <p14:creationId xmlns:p14="http://schemas.microsoft.com/office/powerpoint/2010/main" val="387065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You will get cold quickly if you are wet, so change as soon as possible.</a:t>
            </a:r>
          </a:p>
          <a:p>
            <a:endParaRPr lang="en-GB" dirty="0"/>
          </a:p>
          <a:p>
            <a:r>
              <a:rPr lang="en-GB" dirty="0"/>
              <a:t>Flip flops are ideal for camping – they are lightweight and dry easily.</a:t>
            </a:r>
          </a:p>
          <a:p>
            <a:endParaRPr lang="en-GB" dirty="0"/>
          </a:p>
          <a:p>
            <a:r>
              <a:rPr lang="en-GB" dirty="0"/>
              <a:t>Extra layers will be needed, even in summer.</a:t>
            </a:r>
          </a:p>
          <a:p>
            <a:endParaRPr lang="en-GB" dirty="0"/>
          </a:p>
          <a:p>
            <a:r>
              <a:rPr lang="en-GB" dirty="0"/>
              <a:t>If you are not having dinner for a few hours then have a hot drink or a Pot Noodle.</a:t>
            </a:r>
          </a:p>
        </p:txBody>
      </p:sp>
    </p:spTree>
    <p:extLst>
      <p:ext uri="{BB962C8B-B14F-4D97-AF65-F5344CB8AC3E}">
        <p14:creationId xmlns:p14="http://schemas.microsoft.com/office/powerpoint/2010/main" val="2879778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A chance to ask or answer any final questions.</a:t>
            </a:r>
          </a:p>
        </p:txBody>
      </p:sp>
    </p:spTree>
    <p:extLst>
      <p:ext uri="{BB962C8B-B14F-4D97-AF65-F5344CB8AC3E}">
        <p14:creationId xmlns:p14="http://schemas.microsoft.com/office/powerpoint/2010/main" val="2156473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LO3: Understand the principles of safe camp craft on an expedition.</a:t>
            </a:r>
          </a:p>
          <a:p>
            <a:endParaRPr lang="en-GB" dirty="0"/>
          </a:p>
          <a:p>
            <a:r>
              <a:rPr lang="en-GB" dirty="0"/>
              <a:t>P9: Explain food and cooking safety considerations for expeditions.</a:t>
            </a:r>
          </a:p>
          <a:p>
            <a:endParaRPr lang="en-GB" dirty="0"/>
          </a:p>
        </p:txBody>
      </p:sp>
    </p:spTree>
    <p:extLst>
      <p:ext uri="{BB962C8B-B14F-4D97-AF65-F5344CB8AC3E}">
        <p14:creationId xmlns:p14="http://schemas.microsoft.com/office/powerpoint/2010/main" val="2582840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0" dirty="0"/>
              <a:t>This task covers the mandatory requirement for objectives P9 for LO3.</a:t>
            </a:r>
          </a:p>
          <a:p>
            <a:endParaRPr lang="en-GB" b="0" dirty="0"/>
          </a:p>
          <a:p>
            <a:r>
              <a:rPr lang="en-GB" b="0" dirty="0"/>
              <a:t>Cadets must demonstrate how to prepare and cook food to be used on an expedition. This could be turned into a competition, which staff/ </a:t>
            </a:r>
          </a:p>
          <a:p>
            <a:endParaRPr lang="en-GB" b="1" dirty="0"/>
          </a:p>
          <a:p>
            <a:r>
              <a:rPr lang="en-GB" b="1" dirty="0"/>
              <a:t>Once satisfied that all cadets have an understanding of the topic, instructors must fill in:</a:t>
            </a:r>
          </a:p>
          <a:p>
            <a:pPr marL="171450" indent="-171450">
              <a:buFont typeface="Arial" panose="020B0604020202020204" pitchFamily="34" charset="0"/>
              <a:buChar char="•"/>
            </a:pPr>
            <a:r>
              <a:rPr lang="en-GB" b="1" dirty="0"/>
              <a:t>Page 36 of the cadet’s first class log book.</a:t>
            </a:r>
          </a:p>
          <a:p>
            <a:pPr marL="171450" indent="-171450">
              <a:buFont typeface="Arial" panose="020B0604020202020204" pitchFamily="34" charset="0"/>
              <a:buChar char="•"/>
            </a:pPr>
            <a:r>
              <a:rPr lang="en-GB" b="1" dirty="0"/>
              <a:t>Task P9 Activity 1 log sheet. This can be found on Ultilearn.</a:t>
            </a:r>
          </a:p>
        </p:txBody>
      </p:sp>
    </p:spTree>
    <p:extLst>
      <p:ext uri="{BB962C8B-B14F-4D97-AF65-F5344CB8AC3E}">
        <p14:creationId xmlns:p14="http://schemas.microsoft.com/office/powerpoint/2010/main" val="282590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A chance to ask or answer any final questions.</a:t>
            </a:r>
          </a:p>
        </p:txBody>
      </p:sp>
    </p:spTree>
    <p:extLst>
      <p:ext uri="{BB962C8B-B14F-4D97-AF65-F5344CB8AC3E}">
        <p14:creationId xmlns:p14="http://schemas.microsoft.com/office/powerpoint/2010/main" val="224574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LO3: Understand the principles of safe camp craft on an expedition.</a:t>
            </a:r>
          </a:p>
          <a:p>
            <a:endParaRPr lang="en-GB" dirty="0"/>
          </a:p>
          <a:p>
            <a:r>
              <a:rPr lang="en-GB" dirty="0"/>
              <a:t>P7: Describe the principles warmth and comfort in camp.</a:t>
            </a:r>
          </a:p>
          <a:p>
            <a:endParaRPr lang="en-GB" dirty="0"/>
          </a:p>
        </p:txBody>
      </p:sp>
    </p:spTree>
    <p:extLst>
      <p:ext uri="{BB962C8B-B14F-4D97-AF65-F5344CB8AC3E}">
        <p14:creationId xmlns:p14="http://schemas.microsoft.com/office/powerpoint/2010/main" val="424905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0" dirty="0"/>
              <a:t>This task covers the mandatory requirement for objectives P7 for LO3.</a:t>
            </a:r>
          </a:p>
          <a:p>
            <a:endParaRPr lang="en-GB" b="0" dirty="0"/>
          </a:p>
          <a:p>
            <a:r>
              <a:rPr lang="en-GB" b="0" dirty="0"/>
              <a:t>Cadets must list four things to improve warmth and/or comfort on a campsite.</a:t>
            </a:r>
          </a:p>
          <a:p>
            <a:endParaRPr lang="en-GB" b="0" dirty="0"/>
          </a:p>
          <a:p>
            <a:r>
              <a:rPr lang="en-GB" b="1" dirty="0"/>
              <a:t>Once satisfied that all cadets have an understanding of the topic, instructors must check and sign:</a:t>
            </a:r>
          </a:p>
          <a:p>
            <a:pPr marL="171450" indent="-171450">
              <a:buFont typeface="Arial" panose="020B0604020202020204" pitchFamily="34" charset="0"/>
              <a:buChar char="•"/>
            </a:pPr>
            <a:r>
              <a:rPr lang="en-GB" b="1" dirty="0"/>
              <a:t>Page 34 of the cadet’s first class log book.</a:t>
            </a:r>
          </a:p>
        </p:txBody>
      </p:sp>
    </p:spTree>
    <p:extLst>
      <p:ext uri="{BB962C8B-B14F-4D97-AF65-F5344CB8AC3E}">
        <p14:creationId xmlns:p14="http://schemas.microsoft.com/office/powerpoint/2010/main" val="8886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LO3: Understand the principles of safe camp craft on an expedition.</a:t>
            </a:r>
          </a:p>
          <a:p>
            <a:endParaRPr lang="en-GB" dirty="0"/>
          </a:p>
          <a:p>
            <a:r>
              <a:rPr lang="en-GB" dirty="0"/>
              <a:t>P8: Describe the essentials of siting, pitching and striking a camp. </a:t>
            </a:r>
          </a:p>
          <a:p>
            <a:endParaRPr lang="en-GB" dirty="0"/>
          </a:p>
        </p:txBody>
      </p:sp>
    </p:spTree>
    <p:extLst>
      <p:ext uri="{BB962C8B-B14F-4D97-AF65-F5344CB8AC3E}">
        <p14:creationId xmlns:p14="http://schemas.microsoft.com/office/powerpoint/2010/main" val="56279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Choose an area that is flat (pitching on a slope will be uncomfortable).  It should be well drained to ensure you aren’t flooded out.</a:t>
            </a:r>
          </a:p>
          <a:p>
            <a:endParaRPr lang="en-GB" dirty="0"/>
          </a:p>
          <a:p>
            <a:r>
              <a:rPr lang="en-GB" dirty="0"/>
              <a:t>Do not pitch your tent under a tree – branches may fall in high winds, which would demand the tent and possibly cause injury.</a:t>
            </a:r>
          </a:p>
          <a:p>
            <a:endParaRPr lang="en-GB" dirty="0"/>
          </a:p>
          <a:p>
            <a:r>
              <a:rPr lang="en-GB" dirty="0"/>
              <a:t>Do not pitch your tent close to water – in the event of heavy rain overnight this may flood.</a:t>
            </a:r>
          </a:p>
          <a:p>
            <a:endParaRPr lang="en-GB" dirty="0"/>
          </a:p>
          <a:p>
            <a:r>
              <a:rPr lang="en-GB" dirty="0"/>
              <a:t>Safe water should be nearby, but do not camp next to it.</a:t>
            </a:r>
          </a:p>
          <a:p>
            <a:endParaRPr lang="en-GB" dirty="0"/>
          </a:p>
          <a:p>
            <a:r>
              <a:rPr lang="en-GB" dirty="0"/>
              <a:t>(Wild camping) ensure you allocate appropriate toilet areas for male and female. Dig toilet holes.</a:t>
            </a:r>
          </a:p>
          <a:p>
            <a:endParaRPr lang="en-GB" dirty="0"/>
          </a:p>
          <a:p>
            <a:r>
              <a:rPr lang="en-GB" dirty="0"/>
              <a:t>When pitching tents ensure your tent is a good distance away from other tents (at least 5m – although this varies between sites).</a:t>
            </a:r>
          </a:p>
          <a:p>
            <a:endParaRPr lang="en-GB" dirty="0"/>
          </a:p>
          <a:p>
            <a:r>
              <a:rPr lang="en-GB" dirty="0"/>
              <a:t>Stones on top of guy lines will cause them to fray and break.</a:t>
            </a:r>
          </a:p>
        </p:txBody>
      </p:sp>
    </p:spTree>
    <p:extLst>
      <p:ext uri="{BB962C8B-B14F-4D97-AF65-F5344CB8AC3E}">
        <p14:creationId xmlns:p14="http://schemas.microsoft.com/office/powerpoint/2010/main" val="76087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Always put litter in a bin if there is one, or keep it with you until you find a bin or finish the expedition. Leaving litter can harm wildlife.</a:t>
            </a:r>
          </a:p>
          <a:p>
            <a:endParaRPr lang="en-GB" dirty="0"/>
          </a:p>
          <a:p>
            <a:r>
              <a:rPr lang="en-GB" dirty="0"/>
              <a:t>Make sure no food is left out overnight. This often attracts unwelcome wildlife in the middle of the night like foxes. </a:t>
            </a:r>
          </a:p>
          <a:p>
            <a:endParaRPr lang="en-GB" dirty="0"/>
          </a:p>
          <a:p>
            <a:r>
              <a:rPr lang="en-GB" dirty="0"/>
              <a:t>Keep the campsite and your tents tidy. Don’t leave equipment outside as it may get damaged or stolen by other campers. </a:t>
            </a:r>
          </a:p>
          <a:p>
            <a:endParaRPr lang="en-GB" dirty="0"/>
          </a:p>
          <a:p>
            <a:r>
              <a:rPr lang="en-GB" dirty="0"/>
              <a:t>Keep noise to a minimum and respect other campsite users. </a:t>
            </a:r>
          </a:p>
          <a:p>
            <a:endParaRPr lang="en-GB" dirty="0"/>
          </a:p>
          <a:p>
            <a:r>
              <a:rPr lang="en-GB" dirty="0"/>
              <a:t>Do not light any campfires unless the campsite owner has given you permission. If they have, be careful and follow all the sites safety rules. Ensure the fire is out before you go to bed. </a:t>
            </a:r>
          </a:p>
          <a:p>
            <a:endParaRPr lang="en-GB" dirty="0"/>
          </a:p>
          <a:p>
            <a:r>
              <a:rPr lang="en-GB" dirty="0"/>
              <a:t>Cook outside and never in tents. This is a real fire risk. </a:t>
            </a:r>
          </a:p>
        </p:txBody>
      </p:sp>
    </p:spTree>
    <p:extLst>
      <p:ext uri="{BB962C8B-B14F-4D97-AF65-F5344CB8AC3E}">
        <p14:creationId xmlns:p14="http://schemas.microsoft.com/office/powerpoint/2010/main" val="1213966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6A59C-F33A-424F-B96E-25C8A098B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F0F5B46-BF4A-4C42-ABB9-7ECBB61B98C3}"/>
              </a:ext>
            </a:extLst>
          </p:cNvPr>
          <p:cNvSpPr txBox="1"/>
          <p:nvPr userDrawn="1"/>
        </p:nvSpPr>
        <p:spPr>
          <a:xfrm>
            <a:off x="649482" y="4429135"/>
            <a:ext cx="2247543" cy="569387"/>
          </a:xfrm>
          <a:prstGeom prst="rect">
            <a:avLst/>
          </a:prstGeom>
          <a:noFill/>
        </p:spPr>
        <p:txBody>
          <a:bodyPr wrap="square" rtlCol="0">
            <a:spAutoFit/>
          </a:bodyPr>
          <a:lstStyle/>
          <a:p>
            <a:r>
              <a:rPr lang="en-GB" sz="3100" b="1" dirty="0">
                <a:solidFill>
                  <a:srgbClr val="0072CF"/>
                </a:solidFill>
                <a:latin typeface="Myriad Pro" panose="020B0503030403020204" pitchFamily="34" charset="0"/>
                <a:cs typeface="Myanmar Text" panose="020B0502040204020203" pitchFamily="34" charset="0"/>
              </a:rPr>
              <a:t>PART 3</a:t>
            </a:r>
          </a:p>
        </p:txBody>
      </p:sp>
    </p:spTree>
    <p:extLst>
      <p:ext uri="{BB962C8B-B14F-4D97-AF65-F5344CB8AC3E}">
        <p14:creationId xmlns:p14="http://schemas.microsoft.com/office/powerpoint/2010/main" val="268944492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18A12-1936-4FF9-8E82-D962CB5682FE}"/>
              </a:ext>
            </a:extLst>
          </p:cNvPr>
          <p:cNvSpPr>
            <a:spLocks noGrp="1"/>
          </p:cNvSpPr>
          <p:nvPr>
            <p:ph type="title"/>
          </p:nvPr>
        </p:nvSpPr>
        <p:spPr>
          <a:xfrm>
            <a:off x="673248" y="271587"/>
            <a:ext cx="7666884" cy="609473"/>
          </a:xfrm>
          <a:solidFill>
            <a:srgbClr val="0072CF"/>
          </a:solidFill>
        </p:spPr>
        <p:txBody>
          <a:bodyPr anchor="ctr">
            <a:normAutofit/>
          </a:bodyPr>
          <a:lstStyle>
            <a:lvl1pPr>
              <a:defRPr sz="3200" b="1">
                <a:solidFill>
                  <a:schemeClr val="bg1"/>
                </a:solidFill>
                <a:latin typeface="Myriad Pro" panose="020B0503030403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F235304-E3EE-4091-9C23-CDB8995FC7F7}"/>
              </a:ext>
            </a:extLst>
          </p:cNvPr>
          <p:cNvSpPr>
            <a:spLocks noGrp="1"/>
          </p:cNvSpPr>
          <p:nvPr>
            <p:ph idx="1"/>
          </p:nvPr>
        </p:nvSpPr>
        <p:spPr>
          <a:xfrm>
            <a:off x="673248" y="1184490"/>
            <a:ext cx="9204177" cy="5402050"/>
          </a:xfrm>
        </p:spPr>
        <p:txBody>
          <a:bodyPr>
            <a:normAutofit/>
          </a:bodyPr>
          <a:lstStyle>
            <a:lvl1pPr>
              <a:defRPr sz="2400">
                <a:solidFill>
                  <a:schemeClr val="tx1"/>
                </a:solidFill>
                <a:latin typeface="Myriad Pro" panose="020B0503030403020204" pitchFamily="34" charset="0"/>
              </a:defRPr>
            </a:lvl1pPr>
            <a:lvl2pPr>
              <a:defRPr sz="2000">
                <a:solidFill>
                  <a:schemeClr val="tx1"/>
                </a:solidFill>
                <a:latin typeface="Myriad Pro" panose="020B0503030403020204" pitchFamily="34" charset="0"/>
              </a:defRPr>
            </a:lvl2pPr>
            <a:lvl3pPr>
              <a:defRPr sz="1800">
                <a:solidFill>
                  <a:schemeClr val="tx1"/>
                </a:solidFill>
                <a:latin typeface="Myriad Pro" panose="020B0503030403020204" pitchFamily="34" charset="0"/>
              </a:defRPr>
            </a:lvl3pPr>
            <a:lvl4pPr>
              <a:defRPr sz="1600">
                <a:solidFill>
                  <a:schemeClr val="tx1"/>
                </a:solidFill>
                <a:latin typeface="Myriad Pro" panose="020B0503030403020204" pitchFamily="34" charset="0"/>
              </a:defRPr>
            </a:lvl4pPr>
            <a:lvl5pPr>
              <a:defRPr sz="1600">
                <a:solidFill>
                  <a:schemeClr val="tx1"/>
                </a:solidFill>
                <a:latin typeface="Myriad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Rectangle 19">
            <a:extLst>
              <a:ext uri="{FF2B5EF4-FFF2-40B4-BE49-F238E27FC236}">
                <a16:creationId xmlns:a16="http://schemas.microsoft.com/office/drawing/2014/main" id="{E93D9D74-62DF-47F7-8627-3EDF485EBFEC}"/>
              </a:ext>
            </a:extLst>
          </p:cNvPr>
          <p:cNvSpPr/>
          <p:nvPr userDrawn="1"/>
        </p:nvSpPr>
        <p:spPr>
          <a:xfrm>
            <a:off x="-1981" y="0"/>
            <a:ext cx="361951" cy="6858000"/>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3D1C954-0C32-409A-9676-DED35082369E}"/>
              </a:ext>
            </a:extLst>
          </p:cNvPr>
          <p:cNvSpPr txBox="1"/>
          <p:nvPr userDrawn="1"/>
        </p:nvSpPr>
        <p:spPr>
          <a:xfrm>
            <a:off x="-64940" y="6468548"/>
            <a:ext cx="484040" cy="369332"/>
          </a:xfrm>
          <a:prstGeom prst="rect">
            <a:avLst/>
          </a:prstGeom>
          <a:noFill/>
        </p:spPr>
        <p:txBody>
          <a:bodyPr wrap="square" rtlCol="0">
            <a:spAutoFit/>
          </a:bodyPr>
          <a:lstStyle/>
          <a:p>
            <a:pPr algn="ctr"/>
            <a:fld id="{E5285E88-C7C0-48ED-9634-37C8476C6438}" type="slidenum">
              <a:rPr lang="en-GB" b="0" smtClean="0">
                <a:solidFill>
                  <a:schemeClr val="bg1"/>
                </a:solidFill>
                <a:latin typeface="Myriad Pro" panose="020B0503030403020204" pitchFamily="34" charset="0"/>
              </a:rPr>
              <a:pPr algn="ctr"/>
              <a:t>‹#›</a:t>
            </a:fld>
            <a:endParaRPr lang="en-GB" b="0" dirty="0">
              <a:solidFill>
                <a:schemeClr val="bg1"/>
              </a:solidFill>
              <a:latin typeface="Myriad Pro" panose="020B0503030403020204" pitchFamily="34" charset="0"/>
            </a:endParaRPr>
          </a:p>
        </p:txBody>
      </p:sp>
      <p:pic>
        <p:nvPicPr>
          <p:cNvPr id="11" name="Picture 10">
            <a:extLst>
              <a:ext uri="{FF2B5EF4-FFF2-40B4-BE49-F238E27FC236}">
                <a16:creationId xmlns:a16="http://schemas.microsoft.com/office/drawing/2014/main" id="{B5773850-69D5-4C8D-BE2B-4EDE23336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7586114" y="2250570"/>
            <a:ext cx="6857999" cy="2353771"/>
          </a:xfrm>
          <a:prstGeom prst="rect">
            <a:avLst/>
          </a:prstGeom>
        </p:spPr>
      </p:pic>
      <p:pic>
        <p:nvPicPr>
          <p:cNvPr id="12" name="Picture 11">
            <a:extLst>
              <a:ext uri="{FF2B5EF4-FFF2-40B4-BE49-F238E27FC236}">
                <a16:creationId xmlns:a16="http://schemas.microsoft.com/office/drawing/2014/main" id="{791900B3-B49C-4C97-98D3-7E4EEC595C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1342" y="126222"/>
            <a:ext cx="1323717" cy="935810"/>
          </a:xfrm>
          <a:prstGeom prst="rect">
            <a:avLst/>
          </a:prstGeom>
        </p:spPr>
      </p:pic>
      <p:pic>
        <p:nvPicPr>
          <p:cNvPr id="13" name="Picture 12">
            <a:extLst>
              <a:ext uri="{FF2B5EF4-FFF2-40B4-BE49-F238E27FC236}">
                <a16:creationId xmlns:a16="http://schemas.microsoft.com/office/drawing/2014/main" id="{349C338D-2F13-4717-A4D7-97C012E508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13610" y="5918775"/>
            <a:ext cx="813003" cy="813003"/>
          </a:xfrm>
          <a:prstGeom prst="rect">
            <a:avLst/>
          </a:prstGeom>
        </p:spPr>
      </p:pic>
    </p:spTree>
    <p:extLst>
      <p:ext uri="{BB962C8B-B14F-4D97-AF65-F5344CB8AC3E}">
        <p14:creationId xmlns:p14="http://schemas.microsoft.com/office/powerpoint/2010/main" val="2869392150"/>
      </p:ext>
    </p:extLst>
  </p:cSld>
  <p:clrMapOvr>
    <a:masterClrMapping/>
  </p:clrMapOvr>
  <p:transition spd="slow">
    <p:cove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70A53BE-1675-439D-99AF-3E782B998DF2}"/>
              </a:ext>
            </a:extLst>
          </p:cNvPr>
          <p:cNvSpPr/>
          <p:nvPr userDrawn="1"/>
        </p:nvSpPr>
        <p:spPr>
          <a:xfrm>
            <a:off x="-1981" y="0"/>
            <a:ext cx="361951" cy="6858000"/>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F235304-E3EE-4091-9C23-CDB8995FC7F7}"/>
              </a:ext>
            </a:extLst>
          </p:cNvPr>
          <p:cNvSpPr>
            <a:spLocks noGrp="1"/>
          </p:cNvSpPr>
          <p:nvPr>
            <p:ph idx="1"/>
          </p:nvPr>
        </p:nvSpPr>
        <p:spPr>
          <a:xfrm>
            <a:off x="673248" y="1184490"/>
            <a:ext cx="9204177" cy="5402050"/>
          </a:xfrm>
        </p:spPr>
        <p:txBody>
          <a:bodyPr>
            <a:normAutofit/>
          </a:bodyPr>
          <a:lstStyle>
            <a:lvl1pPr>
              <a:defRPr sz="2400">
                <a:solidFill>
                  <a:schemeClr val="tx1"/>
                </a:solidFill>
                <a:latin typeface="Myriad Pro" panose="020B0503030403020204" pitchFamily="34" charset="0"/>
              </a:defRPr>
            </a:lvl1pPr>
            <a:lvl2pPr>
              <a:defRPr sz="2000">
                <a:solidFill>
                  <a:schemeClr val="tx1"/>
                </a:solidFill>
                <a:latin typeface="Myriad Pro" panose="020B0503030403020204" pitchFamily="34" charset="0"/>
              </a:defRPr>
            </a:lvl2pPr>
            <a:lvl3pPr>
              <a:defRPr sz="1800">
                <a:solidFill>
                  <a:schemeClr val="tx1"/>
                </a:solidFill>
                <a:latin typeface="Myriad Pro" panose="020B0503030403020204" pitchFamily="34" charset="0"/>
              </a:defRPr>
            </a:lvl3pPr>
            <a:lvl4pPr>
              <a:defRPr sz="1600">
                <a:solidFill>
                  <a:schemeClr val="tx1"/>
                </a:solidFill>
                <a:latin typeface="Myriad Pro" panose="020B0503030403020204" pitchFamily="34" charset="0"/>
              </a:defRPr>
            </a:lvl4pPr>
            <a:lvl5pPr>
              <a:defRPr sz="1600">
                <a:solidFill>
                  <a:schemeClr val="tx1"/>
                </a:solidFill>
                <a:latin typeface="Myriad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Box 9">
            <a:extLst>
              <a:ext uri="{FF2B5EF4-FFF2-40B4-BE49-F238E27FC236}">
                <a16:creationId xmlns:a16="http://schemas.microsoft.com/office/drawing/2014/main" id="{13D1C954-0C32-409A-9676-DED35082369E}"/>
              </a:ext>
            </a:extLst>
          </p:cNvPr>
          <p:cNvSpPr txBox="1"/>
          <p:nvPr userDrawn="1"/>
        </p:nvSpPr>
        <p:spPr>
          <a:xfrm>
            <a:off x="-64940" y="6468548"/>
            <a:ext cx="484040" cy="369332"/>
          </a:xfrm>
          <a:prstGeom prst="rect">
            <a:avLst/>
          </a:prstGeom>
          <a:noFill/>
        </p:spPr>
        <p:txBody>
          <a:bodyPr wrap="square" rtlCol="0">
            <a:spAutoFit/>
          </a:bodyPr>
          <a:lstStyle/>
          <a:p>
            <a:pPr algn="ctr"/>
            <a:fld id="{E5285E88-C7C0-48ED-9634-37C8476C6438}" type="slidenum">
              <a:rPr lang="en-GB" b="0" smtClean="0">
                <a:solidFill>
                  <a:schemeClr val="bg1"/>
                </a:solidFill>
                <a:latin typeface="Myriad Pro" panose="020B0503030403020204" pitchFamily="34" charset="0"/>
              </a:rPr>
              <a:pPr algn="ctr"/>
              <a:t>‹#›</a:t>
            </a:fld>
            <a:endParaRPr lang="en-GB" b="0" dirty="0">
              <a:solidFill>
                <a:schemeClr val="bg1"/>
              </a:solidFill>
              <a:latin typeface="Myriad Pro" panose="020B0503030403020204" pitchFamily="34" charset="0"/>
            </a:endParaRPr>
          </a:p>
        </p:txBody>
      </p:sp>
      <p:pic>
        <p:nvPicPr>
          <p:cNvPr id="11" name="Picture 10">
            <a:extLst>
              <a:ext uri="{FF2B5EF4-FFF2-40B4-BE49-F238E27FC236}">
                <a16:creationId xmlns:a16="http://schemas.microsoft.com/office/drawing/2014/main" id="{A669EBC1-2B6C-4A93-A85F-E09F25FD8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7588189" y="2252644"/>
            <a:ext cx="6854910" cy="2352711"/>
          </a:xfrm>
          <a:prstGeom prst="rect">
            <a:avLst/>
          </a:prstGeom>
        </p:spPr>
      </p:pic>
      <p:pic>
        <p:nvPicPr>
          <p:cNvPr id="12" name="Picture 11">
            <a:extLst>
              <a:ext uri="{FF2B5EF4-FFF2-40B4-BE49-F238E27FC236}">
                <a16:creationId xmlns:a16="http://schemas.microsoft.com/office/drawing/2014/main" id="{54440B0F-5B6F-4659-8196-A45C255C9F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1342" y="126222"/>
            <a:ext cx="1323717" cy="935810"/>
          </a:xfrm>
          <a:prstGeom prst="rect">
            <a:avLst/>
          </a:prstGeom>
        </p:spPr>
      </p:pic>
      <p:pic>
        <p:nvPicPr>
          <p:cNvPr id="13" name="Picture 12">
            <a:extLst>
              <a:ext uri="{FF2B5EF4-FFF2-40B4-BE49-F238E27FC236}">
                <a16:creationId xmlns:a16="http://schemas.microsoft.com/office/drawing/2014/main" id="{AFC5D2B2-820F-40CA-B47A-6A7E62F9AD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13610" y="5918775"/>
            <a:ext cx="813003" cy="813003"/>
          </a:xfrm>
          <a:prstGeom prst="rect">
            <a:avLst/>
          </a:prstGeom>
        </p:spPr>
      </p:pic>
      <p:sp>
        <p:nvSpPr>
          <p:cNvPr id="22" name="Title 1">
            <a:extLst>
              <a:ext uri="{FF2B5EF4-FFF2-40B4-BE49-F238E27FC236}">
                <a16:creationId xmlns:a16="http://schemas.microsoft.com/office/drawing/2014/main" id="{06D94CF9-033A-4930-B65D-412F28886FD3}"/>
              </a:ext>
            </a:extLst>
          </p:cNvPr>
          <p:cNvSpPr>
            <a:spLocks noGrp="1"/>
          </p:cNvSpPr>
          <p:nvPr>
            <p:ph type="title"/>
          </p:nvPr>
        </p:nvSpPr>
        <p:spPr>
          <a:xfrm>
            <a:off x="673248" y="271587"/>
            <a:ext cx="9204176" cy="609473"/>
          </a:xfrm>
          <a:solidFill>
            <a:srgbClr val="0072CF"/>
          </a:solidFill>
        </p:spPr>
        <p:txBody>
          <a:bodyPr anchor="ctr">
            <a:normAutofit/>
          </a:bodyPr>
          <a:lstStyle>
            <a:lvl1pPr>
              <a:defRPr sz="3200" b="1">
                <a:solidFill>
                  <a:schemeClr val="bg1"/>
                </a:solidFill>
                <a:latin typeface="Myriad Pro" panose="020B0503030403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81892087"/>
      </p:ext>
    </p:extLst>
  </p:cSld>
  <p:clrMapOvr>
    <a:masterClrMapping/>
  </p:clrMapOvr>
  <p:transition spd="slow">
    <p:cove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844646-51DE-4695-AA98-5C31E1907D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C2B532D1-4E9D-4768-BB7B-5EE41C33536F}"/>
              </a:ext>
            </a:extLst>
          </p:cNvPr>
          <p:cNvSpPr/>
          <p:nvPr userDrawn="1"/>
        </p:nvSpPr>
        <p:spPr>
          <a:xfrm>
            <a:off x="-1981" y="0"/>
            <a:ext cx="361951" cy="6858000"/>
          </a:xfrm>
          <a:prstGeom prst="rect">
            <a:avLst/>
          </a:prstGeom>
          <a:solidFill>
            <a:srgbClr val="0072C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F235304-E3EE-4091-9C23-CDB8995FC7F7}"/>
              </a:ext>
            </a:extLst>
          </p:cNvPr>
          <p:cNvSpPr>
            <a:spLocks noGrp="1"/>
          </p:cNvSpPr>
          <p:nvPr>
            <p:ph idx="1"/>
          </p:nvPr>
        </p:nvSpPr>
        <p:spPr>
          <a:xfrm>
            <a:off x="673248" y="1184490"/>
            <a:ext cx="9204177" cy="5402050"/>
          </a:xfrm>
          <a:solidFill>
            <a:schemeClr val="bg1">
              <a:alpha val="90000"/>
            </a:schemeClr>
          </a:solidFill>
        </p:spPr>
        <p:txBody>
          <a:bodyPr lIns="180000" tIns="180000" rIns="180000" bIns="180000">
            <a:normAutofit/>
          </a:bodyPr>
          <a:lstStyle>
            <a:lvl1pPr>
              <a:defRPr sz="2400">
                <a:solidFill>
                  <a:schemeClr val="tx1"/>
                </a:solidFill>
                <a:latin typeface="Myriad Pro" panose="020B0503030403020204" pitchFamily="34" charset="0"/>
              </a:defRPr>
            </a:lvl1pPr>
            <a:lvl2pPr>
              <a:defRPr sz="2000">
                <a:solidFill>
                  <a:schemeClr val="tx1"/>
                </a:solidFill>
                <a:latin typeface="Myriad Pro" panose="020B0503030403020204" pitchFamily="34" charset="0"/>
              </a:defRPr>
            </a:lvl2pPr>
            <a:lvl3pPr>
              <a:defRPr sz="1800">
                <a:solidFill>
                  <a:schemeClr val="tx1"/>
                </a:solidFill>
                <a:latin typeface="Myriad Pro" panose="020B0503030403020204" pitchFamily="34" charset="0"/>
              </a:defRPr>
            </a:lvl3pPr>
            <a:lvl4pPr>
              <a:defRPr sz="1600">
                <a:solidFill>
                  <a:schemeClr val="tx1"/>
                </a:solidFill>
                <a:latin typeface="Myriad Pro" panose="020B0503030403020204" pitchFamily="34" charset="0"/>
              </a:defRPr>
            </a:lvl4pPr>
            <a:lvl5pPr>
              <a:defRPr sz="1600">
                <a:solidFill>
                  <a:schemeClr val="tx1"/>
                </a:solidFill>
                <a:latin typeface="Myriad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Box 9">
            <a:extLst>
              <a:ext uri="{FF2B5EF4-FFF2-40B4-BE49-F238E27FC236}">
                <a16:creationId xmlns:a16="http://schemas.microsoft.com/office/drawing/2014/main" id="{13D1C954-0C32-409A-9676-DED35082369E}"/>
              </a:ext>
            </a:extLst>
          </p:cNvPr>
          <p:cNvSpPr txBox="1"/>
          <p:nvPr userDrawn="1"/>
        </p:nvSpPr>
        <p:spPr>
          <a:xfrm>
            <a:off x="-64940" y="6468548"/>
            <a:ext cx="484040" cy="369332"/>
          </a:xfrm>
          <a:prstGeom prst="rect">
            <a:avLst/>
          </a:prstGeom>
          <a:noFill/>
        </p:spPr>
        <p:txBody>
          <a:bodyPr wrap="square" rtlCol="0">
            <a:spAutoFit/>
          </a:bodyPr>
          <a:lstStyle/>
          <a:p>
            <a:pPr algn="ctr"/>
            <a:fld id="{E5285E88-C7C0-48ED-9634-37C8476C6438}" type="slidenum">
              <a:rPr lang="en-GB" b="0" smtClean="0">
                <a:solidFill>
                  <a:schemeClr val="bg1"/>
                </a:solidFill>
                <a:latin typeface="Myriad Pro" panose="020B0503030403020204" pitchFamily="34" charset="0"/>
              </a:rPr>
              <a:pPr algn="ctr"/>
              <a:t>‹#›</a:t>
            </a:fld>
            <a:endParaRPr lang="en-GB" b="0" dirty="0">
              <a:solidFill>
                <a:schemeClr val="bg1"/>
              </a:solidFill>
              <a:latin typeface="Myriad Pro" panose="020B0503030403020204" pitchFamily="34" charset="0"/>
            </a:endParaRPr>
          </a:p>
        </p:txBody>
      </p:sp>
      <p:sp>
        <p:nvSpPr>
          <p:cNvPr id="15" name="Title 1">
            <a:extLst>
              <a:ext uri="{FF2B5EF4-FFF2-40B4-BE49-F238E27FC236}">
                <a16:creationId xmlns:a16="http://schemas.microsoft.com/office/drawing/2014/main" id="{BF8F222D-94B9-439D-9146-8D045A2E079E}"/>
              </a:ext>
            </a:extLst>
          </p:cNvPr>
          <p:cNvSpPr>
            <a:spLocks noGrp="1"/>
          </p:cNvSpPr>
          <p:nvPr>
            <p:ph type="title"/>
          </p:nvPr>
        </p:nvSpPr>
        <p:spPr>
          <a:xfrm>
            <a:off x="673247" y="271586"/>
            <a:ext cx="9204177" cy="645083"/>
          </a:xfrm>
          <a:solidFill>
            <a:srgbClr val="0072CF"/>
          </a:solidFill>
        </p:spPr>
        <p:txBody>
          <a:bodyPr anchor="ctr">
            <a:normAutofit/>
          </a:bodyPr>
          <a:lstStyle>
            <a:lvl1pPr>
              <a:defRPr sz="3200" b="1">
                <a:solidFill>
                  <a:schemeClr val="bg1"/>
                </a:solidFill>
                <a:latin typeface="Myriad Pro" panose="020B0503030403020204" pitchFamily="34" charset="0"/>
              </a:defRPr>
            </a:lvl1pPr>
          </a:lstStyle>
          <a:p>
            <a:r>
              <a:rPr lang="en-US"/>
              <a:t>Click to edit Master title style</a:t>
            </a:r>
            <a:endParaRPr lang="en-GB" dirty="0"/>
          </a:p>
        </p:txBody>
      </p:sp>
      <p:pic>
        <p:nvPicPr>
          <p:cNvPr id="6" name="Picture 5">
            <a:extLst>
              <a:ext uri="{FF2B5EF4-FFF2-40B4-BE49-F238E27FC236}">
                <a16:creationId xmlns:a16="http://schemas.microsoft.com/office/drawing/2014/main" id="{0A05F25D-2B80-4954-8F22-1CAAFF2AF3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H="1">
            <a:off x="7588189" y="2252644"/>
            <a:ext cx="6854910" cy="2352711"/>
          </a:xfrm>
          <a:prstGeom prst="rect">
            <a:avLst/>
          </a:prstGeom>
        </p:spPr>
      </p:pic>
      <p:pic>
        <p:nvPicPr>
          <p:cNvPr id="18" name="Picture 17">
            <a:extLst>
              <a:ext uri="{FF2B5EF4-FFF2-40B4-BE49-F238E27FC236}">
                <a16:creationId xmlns:a16="http://schemas.microsoft.com/office/drawing/2014/main" id="{BF3E8FA3-A810-45CA-BB16-0AC1D5A45E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1342" y="126222"/>
            <a:ext cx="1323717" cy="935810"/>
          </a:xfrm>
          <a:prstGeom prst="rect">
            <a:avLst/>
          </a:prstGeom>
        </p:spPr>
      </p:pic>
      <p:pic>
        <p:nvPicPr>
          <p:cNvPr id="19" name="Picture 18">
            <a:extLst>
              <a:ext uri="{FF2B5EF4-FFF2-40B4-BE49-F238E27FC236}">
                <a16:creationId xmlns:a16="http://schemas.microsoft.com/office/drawing/2014/main" id="{31F37E55-88C3-4BD8-A04F-751CE94409A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13610" y="5918775"/>
            <a:ext cx="813003" cy="813003"/>
          </a:xfrm>
          <a:prstGeom prst="rect">
            <a:avLst/>
          </a:prstGeom>
        </p:spPr>
      </p:pic>
    </p:spTree>
    <p:extLst>
      <p:ext uri="{BB962C8B-B14F-4D97-AF65-F5344CB8AC3E}">
        <p14:creationId xmlns:p14="http://schemas.microsoft.com/office/powerpoint/2010/main" val="1865027670"/>
      </p:ext>
    </p:extLst>
  </p:cSld>
  <p:clrMapOvr>
    <a:masterClrMapping/>
  </p:clrMapOvr>
  <p:transition spd="slow">
    <p:cover/>
  </p:transition>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CCE044-6719-4EEF-A6E7-2D9657DA7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3010FB-387B-4001-8995-3919F01C8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E0972A-F89A-4CE9-9C93-C483D43297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D4E38-C322-4E3F-859D-6383D4F03D6E}" type="datetimeFigureOut">
              <a:rPr lang="en-GB" smtClean="0"/>
              <a:t>04/04/2020</a:t>
            </a:fld>
            <a:endParaRPr lang="en-GB"/>
          </a:p>
        </p:txBody>
      </p:sp>
      <p:sp>
        <p:nvSpPr>
          <p:cNvPr id="5" name="Footer Placeholder 4">
            <a:extLst>
              <a:ext uri="{FF2B5EF4-FFF2-40B4-BE49-F238E27FC236}">
                <a16:creationId xmlns:a16="http://schemas.microsoft.com/office/drawing/2014/main" id="{F786C8FD-2944-421A-9919-9E1B77EAE9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EA8D94-24F4-4E4D-A098-7B0F95879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EB75E-B922-4533-A540-3426F7C5E744}" type="slidenum">
              <a:rPr lang="en-GB" smtClean="0"/>
              <a:t>‹#›</a:t>
            </a:fld>
            <a:endParaRPr lang="en-GB"/>
          </a:p>
        </p:txBody>
      </p:sp>
    </p:spTree>
    <p:extLst>
      <p:ext uri="{BB962C8B-B14F-4D97-AF65-F5344CB8AC3E}">
        <p14:creationId xmlns:p14="http://schemas.microsoft.com/office/powerpoint/2010/main" val="2444319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57493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BDF6-09D6-4B53-8A99-AEC679C6395B}"/>
              </a:ext>
            </a:extLst>
          </p:cNvPr>
          <p:cNvSpPr>
            <a:spLocks noGrp="1"/>
          </p:cNvSpPr>
          <p:nvPr>
            <p:ph type="title"/>
          </p:nvPr>
        </p:nvSpPr>
        <p:spPr>
          <a:xfrm>
            <a:off x="673248" y="271587"/>
            <a:ext cx="4541303" cy="609473"/>
          </a:xfrm>
        </p:spPr>
        <p:txBody>
          <a:bodyPr/>
          <a:lstStyle/>
          <a:p>
            <a:r>
              <a:rPr lang="en-GB" dirty="0"/>
              <a:t>LEAVING THE CAMPSITE</a:t>
            </a:r>
          </a:p>
        </p:txBody>
      </p:sp>
      <p:sp>
        <p:nvSpPr>
          <p:cNvPr id="3" name="Content Placeholder 2">
            <a:extLst>
              <a:ext uri="{FF2B5EF4-FFF2-40B4-BE49-F238E27FC236}">
                <a16:creationId xmlns:a16="http://schemas.microsoft.com/office/drawing/2014/main" id="{1C83ED65-3180-4B30-AAB1-AC62EEEEE3D3}"/>
              </a:ext>
            </a:extLst>
          </p:cNvPr>
          <p:cNvSpPr>
            <a:spLocks noGrp="1"/>
          </p:cNvSpPr>
          <p:nvPr>
            <p:ph idx="1"/>
          </p:nvPr>
        </p:nvSpPr>
        <p:spPr>
          <a:xfrm>
            <a:off x="673248" y="1184490"/>
            <a:ext cx="9204177" cy="2653646"/>
          </a:xfrm>
        </p:spPr>
        <p:txBody>
          <a:bodyPr>
            <a:normAutofit/>
          </a:bodyPr>
          <a:lstStyle/>
          <a:p>
            <a:r>
              <a:rPr lang="en-GB" dirty="0"/>
              <a:t>Pick up any rubbish, especially food waste and packaging.</a:t>
            </a:r>
          </a:p>
          <a:p>
            <a:r>
              <a:rPr lang="en-GB" dirty="0"/>
              <a:t>Clean pegs.</a:t>
            </a:r>
          </a:p>
          <a:p>
            <a:r>
              <a:rPr lang="en-GB" dirty="0"/>
              <a:t>When wild camping fill in toilet holes and burn any waste paper.</a:t>
            </a:r>
          </a:p>
          <a:p>
            <a:r>
              <a:rPr lang="en-GB" dirty="0"/>
              <a:t>Pack outer sheet in a sperate waterproof bag if wet.</a:t>
            </a:r>
          </a:p>
          <a:p>
            <a:r>
              <a:rPr lang="en-GB" dirty="0"/>
              <a:t>Check to make sure you haven’t left anything behind – leave the campsite in a better condition than when you found it!</a:t>
            </a:r>
          </a:p>
          <a:p>
            <a:endParaRPr lang="en-GB" dirty="0"/>
          </a:p>
        </p:txBody>
      </p:sp>
      <p:graphicFrame>
        <p:nvGraphicFramePr>
          <p:cNvPr id="4" name="Table 3">
            <a:extLst>
              <a:ext uri="{FF2B5EF4-FFF2-40B4-BE49-F238E27FC236}">
                <a16:creationId xmlns:a16="http://schemas.microsoft.com/office/drawing/2014/main" id="{379F90B0-1D59-4D5A-8A47-5FC43EED6DD3}"/>
              </a:ext>
            </a:extLst>
          </p:cNvPr>
          <p:cNvGraphicFramePr>
            <a:graphicFrameLocks noGrp="1"/>
          </p:cNvGraphicFramePr>
          <p:nvPr>
            <p:extLst>
              <p:ext uri="{D42A27DB-BD31-4B8C-83A1-F6EECF244321}">
                <p14:modId xmlns:p14="http://schemas.microsoft.com/office/powerpoint/2010/main" val="1172935400"/>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88</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pic>
        <p:nvPicPr>
          <p:cNvPr id="2050" name="Picture 2" descr="Related image">
            <a:extLst>
              <a:ext uri="{FF2B5EF4-FFF2-40B4-BE49-F238E27FC236}">
                <a16:creationId xmlns:a16="http://schemas.microsoft.com/office/drawing/2014/main" id="{56E57748-45D7-48F9-9CA0-19D4866866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596" b="15967"/>
          <a:stretch/>
        </p:blipFill>
        <p:spPr bwMode="auto">
          <a:xfrm>
            <a:off x="1578477" y="4053015"/>
            <a:ext cx="7272147" cy="248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303396"/>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28194-8722-43F6-8787-C821C4589931}"/>
              </a:ext>
            </a:extLst>
          </p:cNvPr>
          <p:cNvSpPr>
            <a:spLocks noGrp="1"/>
          </p:cNvSpPr>
          <p:nvPr>
            <p:ph idx="1"/>
          </p:nvPr>
        </p:nvSpPr>
        <p:spPr/>
        <p:txBody>
          <a:bodyPr/>
          <a:lstStyle/>
          <a:p>
            <a:r>
              <a:rPr lang="en-GB" dirty="0"/>
              <a:t>Are there any final questions?</a:t>
            </a:r>
          </a:p>
        </p:txBody>
      </p:sp>
      <p:sp>
        <p:nvSpPr>
          <p:cNvPr id="2" name="Title 1">
            <a:extLst>
              <a:ext uri="{FF2B5EF4-FFF2-40B4-BE49-F238E27FC236}">
                <a16:creationId xmlns:a16="http://schemas.microsoft.com/office/drawing/2014/main" id="{BE802364-625C-4902-84E9-8C8499AC5B18}"/>
              </a:ext>
            </a:extLst>
          </p:cNvPr>
          <p:cNvSpPr>
            <a:spLocks noGrp="1"/>
          </p:cNvSpPr>
          <p:nvPr>
            <p:ph type="title"/>
          </p:nvPr>
        </p:nvSpPr>
        <p:spPr>
          <a:xfrm>
            <a:off x="673247" y="271586"/>
            <a:ext cx="3394661" cy="645083"/>
          </a:xfrm>
        </p:spPr>
        <p:txBody>
          <a:bodyPr>
            <a:normAutofit/>
          </a:bodyPr>
          <a:lstStyle/>
          <a:p>
            <a:r>
              <a:rPr lang="en-GB" sz="3200" dirty="0"/>
              <a:t>ANY QUESTIONS?</a:t>
            </a:r>
          </a:p>
        </p:txBody>
      </p:sp>
      <p:sp>
        <p:nvSpPr>
          <p:cNvPr id="4" name="TextBox 3">
            <a:extLst>
              <a:ext uri="{FF2B5EF4-FFF2-40B4-BE49-F238E27FC236}">
                <a16:creationId xmlns:a16="http://schemas.microsoft.com/office/drawing/2014/main" id="{0BFE7AFE-74F0-40E9-B05D-590EDAEA1E6C}"/>
              </a:ext>
            </a:extLst>
          </p:cNvPr>
          <p:cNvSpPr txBox="1"/>
          <p:nvPr/>
        </p:nvSpPr>
        <p:spPr>
          <a:xfrm>
            <a:off x="3460823" y="1468271"/>
            <a:ext cx="3629025" cy="5386090"/>
          </a:xfrm>
          <a:prstGeom prst="rect">
            <a:avLst/>
          </a:prstGeom>
          <a:noFill/>
        </p:spPr>
        <p:txBody>
          <a:bodyPr wrap="square" rtlCol="0">
            <a:spAutoFit/>
          </a:bodyPr>
          <a:lstStyle/>
          <a:p>
            <a:pPr algn="ctr"/>
            <a:r>
              <a:rPr lang="en-GB" sz="34400" b="1" dirty="0">
                <a:solidFill>
                  <a:srgbClr val="002F5F"/>
                </a:solidFill>
                <a:latin typeface="Myriad Pro" panose="020B0503030403020204" pitchFamily="34" charset="0"/>
              </a:rPr>
              <a:t>?</a:t>
            </a:r>
          </a:p>
        </p:txBody>
      </p:sp>
    </p:spTree>
    <p:extLst>
      <p:ext uri="{BB962C8B-B14F-4D97-AF65-F5344CB8AC3E}">
        <p14:creationId xmlns:p14="http://schemas.microsoft.com/office/powerpoint/2010/main" val="378672697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LO3: </a:t>
            </a:r>
            <a:r>
              <a:rPr lang="en-GB" dirty="0">
                <a:solidFill>
                  <a:srgbClr val="0072CF"/>
                </a:solidFill>
              </a:rPr>
              <a:t>Understand the principles of safe camp craft on an expedition.</a:t>
            </a:r>
          </a:p>
          <a:p>
            <a:pPr marL="0" indent="0">
              <a:buNone/>
            </a:pPr>
            <a:endParaRPr lang="en-GB" dirty="0">
              <a:solidFill>
                <a:srgbClr val="0072CF"/>
              </a:solidFill>
            </a:endParaRPr>
          </a:p>
          <a:p>
            <a:r>
              <a:rPr lang="en-GB" dirty="0"/>
              <a:t>Describe the essentials of siting, pitching and striking a camp. </a:t>
            </a: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32160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8B1908F-F147-4F04-915F-B1FF48440804}"/>
              </a:ext>
            </a:extLst>
          </p:cNvPr>
          <p:cNvSpPr txBox="1">
            <a:spLocks/>
          </p:cNvSpPr>
          <p:nvPr/>
        </p:nvSpPr>
        <p:spPr>
          <a:xfrm>
            <a:off x="666595" y="1184364"/>
            <a:ext cx="9204177" cy="5402050"/>
          </a:xfrm>
          <a:prstGeom prst="rect">
            <a:avLst/>
          </a:prstGeom>
          <a:solidFill>
            <a:schemeClr val="bg1">
              <a:alpha val="90000"/>
            </a:schemeClr>
          </a:solidFill>
        </p:spPr>
        <p:txBody>
          <a:bodyPr vert="horz" lIns="180000" tIns="180000" rIns="180000" bIns="18000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4800" b="1" dirty="0"/>
          </a:p>
        </p:txBody>
      </p:sp>
      <p:sp>
        <p:nvSpPr>
          <p:cNvPr id="4" name="Content Placeholder 2">
            <a:extLst>
              <a:ext uri="{FF2B5EF4-FFF2-40B4-BE49-F238E27FC236}">
                <a16:creationId xmlns:a16="http://schemas.microsoft.com/office/drawing/2014/main" id="{3CE688DA-DA4E-4A06-8CC3-A436DEA6D132}"/>
              </a:ext>
            </a:extLst>
          </p:cNvPr>
          <p:cNvSpPr>
            <a:spLocks noGrp="1"/>
          </p:cNvSpPr>
          <p:nvPr>
            <p:ph idx="1"/>
          </p:nvPr>
        </p:nvSpPr>
        <p:spPr>
          <a:xfrm>
            <a:off x="673248" y="1184490"/>
            <a:ext cx="9204177" cy="4486410"/>
          </a:xfrm>
          <a:noFill/>
        </p:spPr>
        <p:txBody>
          <a:bodyPr numCol="1" anchor="ctr">
            <a:normAutofit/>
          </a:bodyPr>
          <a:lstStyle/>
          <a:p>
            <a:pPr marL="0" indent="0" algn="ctr">
              <a:buNone/>
            </a:pPr>
            <a:r>
              <a:rPr lang="en-GB" sz="3600" b="1" dirty="0"/>
              <a:t>Describe things to consider with siting, pitching and striking a camp.</a:t>
            </a:r>
          </a:p>
        </p:txBody>
      </p:sp>
      <p:sp>
        <p:nvSpPr>
          <p:cNvPr id="2" name="Title 1">
            <a:extLst>
              <a:ext uri="{FF2B5EF4-FFF2-40B4-BE49-F238E27FC236}">
                <a16:creationId xmlns:a16="http://schemas.microsoft.com/office/drawing/2014/main" id="{3E879E0B-C91E-45B5-8203-5C92E9D50069}"/>
              </a:ext>
            </a:extLst>
          </p:cNvPr>
          <p:cNvSpPr>
            <a:spLocks noGrp="1"/>
          </p:cNvSpPr>
          <p:nvPr>
            <p:ph type="title"/>
          </p:nvPr>
        </p:nvSpPr>
        <p:spPr>
          <a:xfrm>
            <a:off x="673248" y="271586"/>
            <a:ext cx="3355056" cy="645083"/>
          </a:xfrm>
        </p:spPr>
        <p:txBody>
          <a:bodyPr>
            <a:normAutofit/>
          </a:bodyPr>
          <a:lstStyle/>
          <a:p>
            <a:r>
              <a:rPr lang="en-GB" dirty="0"/>
              <a:t>CAMPSITE TASK 1</a:t>
            </a:r>
          </a:p>
        </p:txBody>
      </p:sp>
      <p:sp>
        <p:nvSpPr>
          <p:cNvPr id="5" name="Content Placeholder 2">
            <a:extLst>
              <a:ext uri="{FF2B5EF4-FFF2-40B4-BE49-F238E27FC236}">
                <a16:creationId xmlns:a16="http://schemas.microsoft.com/office/drawing/2014/main" id="{5A4597C5-F74D-44DD-BBA6-A2596272C0ED}"/>
              </a:ext>
            </a:extLst>
          </p:cNvPr>
          <p:cNvSpPr txBox="1">
            <a:spLocks/>
          </p:cNvSpPr>
          <p:nvPr/>
        </p:nvSpPr>
        <p:spPr>
          <a:xfrm>
            <a:off x="783771" y="5780314"/>
            <a:ext cx="8980715" cy="696686"/>
          </a:xfrm>
          <a:prstGeom prst="rect">
            <a:avLst/>
          </a:prstGeom>
          <a:solidFill>
            <a:srgbClr val="193159"/>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chemeClr val="bg1"/>
                </a:solidFill>
              </a:rPr>
              <a:t>When this is complete your instructor should check and sign page 35 of your First Class Logbook.</a:t>
            </a:r>
          </a:p>
        </p:txBody>
      </p:sp>
      <p:graphicFrame>
        <p:nvGraphicFramePr>
          <p:cNvPr id="7" name="Table 6">
            <a:extLst>
              <a:ext uri="{FF2B5EF4-FFF2-40B4-BE49-F238E27FC236}">
                <a16:creationId xmlns:a16="http://schemas.microsoft.com/office/drawing/2014/main" id="{1264EA59-7036-4F29-B7B0-E19C828DBB30}"/>
              </a:ext>
            </a:extLst>
          </p:cNvPr>
          <p:cNvGraphicFramePr>
            <a:graphicFrameLocks noGrp="1"/>
          </p:cNvGraphicFramePr>
          <p:nvPr>
            <p:extLst>
              <p:ext uri="{D42A27DB-BD31-4B8C-83A1-F6EECF244321}">
                <p14:modId xmlns:p14="http://schemas.microsoft.com/office/powerpoint/2010/main" val="2975747730"/>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Logbook</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rgbClr val="C60C30"/>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35</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Tree>
    <p:extLst>
      <p:ext uri="{BB962C8B-B14F-4D97-AF65-F5344CB8AC3E}">
        <p14:creationId xmlns:p14="http://schemas.microsoft.com/office/powerpoint/2010/main" val="53750526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8B1908F-F147-4F04-915F-B1FF48440804}"/>
              </a:ext>
            </a:extLst>
          </p:cNvPr>
          <p:cNvSpPr txBox="1">
            <a:spLocks/>
          </p:cNvSpPr>
          <p:nvPr/>
        </p:nvSpPr>
        <p:spPr>
          <a:xfrm>
            <a:off x="666595" y="1184364"/>
            <a:ext cx="9204177" cy="5402050"/>
          </a:xfrm>
          <a:prstGeom prst="rect">
            <a:avLst/>
          </a:prstGeom>
          <a:solidFill>
            <a:schemeClr val="bg1">
              <a:alpha val="90000"/>
            </a:schemeClr>
          </a:solidFill>
        </p:spPr>
        <p:txBody>
          <a:bodyPr vert="horz" lIns="180000" tIns="180000" rIns="180000" bIns="18000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4800" b="1" dirty="0"/>
          </a:p>
        </p:txBody>
      </p:sp>
      <p:sp>
        <p:nvSpPr>
          <p:cNvPr id="4" name="Content Placeholder 2">
            <a:extLst>
              <a:ext uri="{FF2B5EF4-FFF2-40B4-BE49-F238E27FC236}">
                <a16:creationId xmlns:a16="http://schemas.microsoft.com/office/drawing/2014/main" id="{3CE688DA-DA4E-4A06-8CC3-A436DEA6D132}"/>
              </a:ext>
            </a:extLst>
          </p:cNvPr>
          <p:cNvSpPr>
            <a:spLocks noGrp="1"/>
          </p:cNvSpPr>
          <p:nvPr>
            <p:ph idx="1"/>
          </p:nvPr>
        </p:nvSpPr>
        <p:spPr>
          <a:xfrm>
            <a:off x="673248" y="1184490"/>
            <a:ext cx="9204177" cy="4486410"/>
          </a:xfrm>
          <a:noFill/>
        </p:spPr>
        <p:txBody>
          <a:bodyPr numCol="1" anchor="ctr">
            <a:normAutofit/>
          </a:bodyPr>
          <a:lstStyle/>
          <a:p>
            <a:pPr marL="0" indent="0" algn="ctr">
              <a:buNone/>
            </a:pPr>
            <a:r>
              <a:rPr lang="en-GB" sz="3600" b="1" dirty="0"/>
              <a:t>Practice siting, pitching and striking a camp.</a:t>
            </a:r>
          </a:p>
        </p:txBody>
      </p:sp>
      <p:sp>
        <p:nvSpPr>
          <p:cNvPr id="5" name="Content Placeholder 2">
            <a:extLst>
              <a:ext uri="{FF2B5EF4-FFF2-40B4-BE49-F238E27FC236}">
                <a16:creationId xmlns:a16="http://schemas.microsoft.com/office/drawing/2014/main" id="{5A4597C5-F74D-44DD-BBA6-A2596272C0ED}"/>
              </a:ext>
            </a:extLst>
          </p:cNvPr>
          <p:cNvSpPr txBox="1">
            <a:spLocks/>
          </p:cNvSpPr>
          <p:nvPr/>
        </p:nvSpPr>
        <p:spPr>
          <a:xfrm>
            <a:off x="783771" y="5780314"/>
            <a:ext cx="8980715" cy="696686"/>
          </a:xfrm>
          <a:prstGeom prst="rect">
            <a:avLst/>
          </a:prstGeom>
          <a:solidFill>
            <a:srgbClr val="193159"/>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chemeClr val="bg1"/>
                </a:solidFill>
              </a:rPr>
              <a:t>When this is complete your instructor should sign page 35 of your First Class Logbook and fill in the </a:t>
            </a:r>
            <a:r>
              <a:rPr lang="en-GB" sz="2000" i="1" dirty="0">
                <a:solidFill>
                  <a:schemeClr val="bg1"/>
                </a:solidFill>
              </a:rPr>
              <a:t>Task P8 Activity 2 Initial Expedition Training </a:t>
            </a:r>
            <a:r>
              <a:rPr lang="en-GB" sz="2000" dirty="0">
                <a:solidFill>
                  <a:schemeClr val="bg1"/>
                </a:solidFill>
              </a:rPr>
              <a:t>log sheet.</a:t>
            </a:r>
          </a:p>
        </p:txBody>
      </p:sp>
      <p:graphicFrame>
        <p:nvGraphicFramePr>
          <p:cNvPr id="7" name="Table 6">
            <a:extLst>
              <a:ext uri="{FF2B5EF4-FFF2-40B4-BE49-F238E27FC236}">
                <a16:creationId xmlns:a16="http://schemas.microsoft.com/office/drawing/2014/main" id="{1264EA59-7036-4F29-B7B0-E19C828DBB30}"/>
              </a:ext>
            </a:extLst>
          </p:cNvPr>
          <p:cNvGraphicFramePr>
            <a:graphicFrameLocks noGrp="1"/>
          </p:cNvGraphicFramePr>
          <p:nvPr>
            <p:extLst>
              <p:ext uri="{D42A27DB-BD31-4B8C-83A1-F6EECF244321}">
                <p14:modId xmlns:p14="http://schemas.microsoft.com/office/powerpoint/2010/main" val="3483898613"/>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Logbook</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rgbClr val="C60C30"/>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35</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
        <p:nvSpPr>
          <p:cNvPr id="9" name="Title 8">
            <a:extLst>
              <a:ext uri="{FF2B5EF4-FFF2-40B4-BE49-F238E27FC236}">
                <a16:creationId xmlns:a16="http://schemas.microsoft.com/office/drawing/2014/main" id="{209752F0-C3D0-4B88-8B50-4D69DC663CD3}"/>
              </a:ext>
            </a:extLst>
          </p:cNvPr>
          <p:cNvSpPr>
            <a:spLocks noGrp="1"/>
          </p:cNvSpPr>
          <p:nvPr>
            <p:ph type="title"/>
          </p:nvPr>
        </p:nvSpPr>
        <p:spPr>
          <a:xfrm>
            <a:off x="673247" y="271586"/>
            <a:ext cx="3355057" cy="645083"/>
          </a:xfrm>
        </p:spPr>
        <p:txBody>
          <a:bodyPr/>
          <a:lstStyle/>
          <a:p>
            <a:r>
              <a:rPr lang="en-GB" dirty="0"/>
              <a:t>CAMPSITE TASK 2</a:t>
            </a:r>
          </a:p>
        </p:txBody>
      </p:sp>
    </p:spTree>
    <p:extLst>
      <p:ext uri="{BB962C8B-B14F-4D97-AF65-F5344CB8AC3E}">
        <p14:creationId xmlns:p14="http://schemas.microsoft.com/office/powerpoint/2010/main" val="2861273807"/>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LO3: </a:t>
            </a:r>
            <a:r>
              <a:rPr lang="en-GB" dirty="0">
                <a:solidFill>
                  <a:srgbClr val="0072CF"/>
                </a:solidFill>
              </a:rPr>
              <a:t>Understand the principles of safe camp craft on an expedition.</a:t>
            </a:r>
          </a:p>
          <a:p>
            <a:pPr marL="0" indent="0">
              <a:buNone/>
            </a:pPr>
            <a:endParaRPr lang="en-GB" dirty="0">
              <a:solidFill>
                <a:srgbClr val="0072CF"/>
              </a:solidFill>
            </a:endParaRPr>
          </a:p>
          <a:p>
            <a:r>
              <a:rPr lang="en-GB" dirty="0"/>
              <a:t>Explain food and cooking safety considerations for expeditions.</a:t>
            </a: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916093"/>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891E-891E-435A-8411-CCF238320CCE}"/>
              </a:ext>
            </a:extLst>
          </p:cNvPr>
          <p:cNvSpPr>
            <a:spLocks noGrp="1"/>
          </p:cNvSpPr>
          <p:nvPr>
            <p:ph type="title"/>
          </p:nvPr>
        </p:nvSpPr>
        <p:spPr>
          <a:xfrm>
            <a:off x="673248" y="271587"/>
            <a:ext cx="5422752" cy="609473"/>
          </a:xfrm>
        </p:spPr>
        <p:txBody>
          <a:bodyPr/>
          <a:lstStyle/>
          <a:p>
            <a:r>
              <a:rPr lang="en-GB" dirty="0"/>
              <a:t>CHOOSING THE RIGHT FOOD</a:t>
            </a:r>
          </a:p>
        </p:txBody>
      </p:sp>
      <p:sp>
        <p:nvSpPr>
          <p:cNvPr id="3" name="Content Placeholder 2">
            <a:extLst>
              <a:ext uri="{FF2B5EF4-FFF2-40B4-BE49-F238E27FC236}">
                <a16:creationId xmlns:a16="http://schemas.microsoft.com/office/drawing/2014/main" id="{271669A0-D4C7-432B-9883-0A14CA904ED5}"/>
              </a:ext>
            </a:extLst>
          </p:cNvPr>
          <p:cNvSpPr>
            <a:spLocks noGrp="1"/>
          </p:cNvSpPr>
          <p:nvPr>
            <p:ph idx="1"/>
          </p:nvPr>
        </p:nvSpPr>
        <p:spPr>
          <a:xfrm>
            <a:off x="3855307" y="1184490"/>
            <a:ext cx="6022117" cy="5673510"/>
          </a:xfrm>
        </p:spPr>
        <p:txBody>
          <a:bodyPr>
            <a:normAutofit/>
          </a:bodyPr>
          <a:lstStyle/>
          <a:p>
            <a:r>
              <a:rPr lang="en-GB" dirty="0"/>
              <a:t>Your choices of expedition food are important, the fuel you put in your body is what will keep you going during long periods of walking.</a:t>
            </a:r>
          </a:p>
          <a:p>
            <a:r>
              <a:rPr lang="en-GB" dirty="0"/>
              <a:t>Do not just buy pot noodles, super noodles etc, these do not provide sufficient energy to fuel you during expeditions. </a:t>
            </a:r>
          </a:p>
          <a:p>
            <a:r>
              <a:rPr lang="en-GB" dirty="0"/>
              <a:t>Whatever you take needs to be suitable to cook on a camp stove or </a:t>
            </a:r>
            <a:r>
              <a:rPr lang="en-GB" dirty="0" err="1"/>
              <a:t>trangia</a:t>
            </a:r>
            <a:r>
              <a:rPr lang="en-GB" dirty="0"/>
              <a:t>. </a:t>
            </a:r>
          </a:p>
          <a:p>
            <a:r>
              <a:rPr lang="en-GB" dirty="0"/>
              <a:t>Consider group cooking when planning an expedition.</a:t>
            </a:r>
          </a:p>
          <a:p>
            <a:endParaRPr lang="en-GB" dirty="0"/>
          </a:p>
        </p:txBody>
      </p:sp>
      <p:pic>
        <p:nvPicPr>
          <p:cNvPr id="3074" name="Picture 2" descr="Image result for dofe cooking">
            <a:extLst>
              <a:ext uri="{FF2B5EF4-FFF2-40B4-BE49-F238E27FC236}">
                <a16:creationId xmlns:a16="http://schemas.microsoft.com/office/drawing/2014/main" id="{AEBBF9C1-B019-43BF-B095-85CFAA3346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610" r="5889"/>
          <a:stretch/>
        </p:blipFill>
        <p:spPr bwMode="auto">
          <a:xfrm>
            <a:off x="673248" y="2169276"/>
            <a:ext cx="3028240" cy="335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611306"/>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878C-5135-4E70-AA36-B5434AC2FE04}"/>
              </a:ext>
            </a:extLst>
          </p:cNvPr>
          <p:cNvSpPr>
            <a:spLocks noGrp="1"/>
          </p:cNvSpPr>
          <p:nvPr>
            <p:ph type="title"/>
          </p:nvPr>
        </p:nvSpPr>
        <p:spPr/>
        <p:txBody>
          <a:bodyPr/>
          <a:lstStyle/>
          <a:p>
            <a:r>
              <a:rPr lang="en-GB" dirty="0"/>
              <a:t>EXPEDITION FOOD</a:t>
            </a:r>
          </a:p>
        </p:txBody>
      </p:sp>
      <p:sp>
        <p:nvSpPr>
          <p:cNvPr id="3" name="Content Placeholder 2">
            <a:extLst>
              <a:ext uri="{FF2B5EF4-FFF2-40B4-BE49-F238E27FC236}">
                <a16:creationId xmlns:a16="http://schemas.microsoft.com/office/drawing/2014/main" id="{3BA3FCC5-FFB0-414A-9CAE-B728A1615F66}"/>
              </a:ext>
            </a:extLst>
          </p:cNvPr>
          <p:cNvSpPr>
            <a:spLocks noGrp="1"/>
          </p:cNvSpPr>
          <p:nvPr>
            <p:ph idx="1"/>
          </p:nvPr>
        </p:nvSpPr>
        <p:spPr/>
        <p:txBody>
          <a:bodyPr/>
          <a:lstStyle/>
          <a:p>
            <a:r>
              <a:rPr lang="en-GB" dirty="0"/>
              <a:t>Energy – calories</a:t>
            </a:r>
          </a:p>
          <a:p>
            <a:endParaRPr lang="en-GB" dirty="0"/>
          </a:p>
          <a:p>
            <a:r>
              <a:rPr lang="en-GB" dirty="0"/>
              <a:t>Weight – crucial on expeditions</a:t>
            </a:r>
          </a:p>
          <a:p>
            <a:endParaRPr lang="en-GB" dirty="0"/>
          </a:p>
          <a:p>
            <a:r>
              <a:rPr lang="en-GB" dirty="0"/>
              <a:t>Storage – no refrigeration on expeditions</a:t>
            </a:r>
          </a:p>
        </p:txBody>
      </p:sp>
    </p:spTree>
    <p:extLst>
      <p:ext uri="{BB962C8B-B14F-4D97-AF65-F5344CB8AC3E}">
        <p14:creationId xmlns:p14="http://schemas.microsoft.com/office/powerpoint/2010/main" val="109924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CALORIE INTAKE</a:t>
            </a:r>
            <a:endParaRPr lang="en-GB" dirty="0">
              <a:solidFill>
                <a:srgbClr val="FF0000"/>
              </a:solidFill>
            </a:endParaRPr>
          </a:p>
        </p:txBody>
      </p:sp>
      <p:sp>
        <p:nvSpPr>
          <p:cNvPr id="3" name="Content Placeholder 2"/>
          <p:cNvSpPr>
            <a:spLocks noGrp="1"/>
          </p:cNvSpPr>
          <p:nvPr>
            <p:ph idx="1"/>
          </p:nvPr>
        </p:nvSpPr>
        <p:spPr>
          <a:xfrm>
            <a:off x="770965" y="1391272"/>
            <a:ext cx="9489141" cy="4500822"/>
          </a:xfrm>
        </p:spPr>
        <p:txBody>
          <a:bodyPr>
            <a:normAutofit/>
          </a:bodyPr>
          <a:lstStyle/>
          <a:p>
            <a:r>
              <a:rPr lang="en-GB" dirty="0"/>
              <a:t>You need to consume enough calories every day in order to keep fit and healthy</a:t>
            </a:r>
          </a:p>
          <a:p>
            <a:endParaRPr lang="en-GB" dirty="0"/>
          </a:p>
          <a:p>
            <a:r>
              <a:rPr lang="en-GB" dirty="0"/>
              <a:t>1,700-2,000 for women and older adults</a:t>
            </a:r>
          </a:p>
          <a:p>
            <a:r>
              <a:rPr lang="en-GB" dirty="0"/>
              <a:t>2,000-2,800 for men and active teenagers</a:t>
            </a:r>
          </a:p>
          <a:p>
            <a:endParaRPr lang="en-GB" dirty="0"/>
          </a:p>
          <a:p>
            <a:r>
              <a:rPr lang="en-GB" dirty="0"/>
              <a:t>You will need to increase this intake to 3,000-4,000 depending on how difficult the expedition is</a:t>
            </a:r>
          </a:p>
          <a:p>
            <a:endParaRPr lang="en-GB" dirty="0">
              <a:solidFill>
                <a:srgbClr val="FF0000"/>
              </a:solidFill>
            </a:endParaRPr>
          </a:p>
        </p:txBody>
      </p:sp>
    </p:spTree>
    <p:extLst>
      <p:ext uri="{BB962C8B-B14F-4D97-AF65-F5344CB8AC3E}">
        <p14:creationId xmlns:p14="http://schemas.microsoft.com/office/powerpoint/2010/main" val="293575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DRINK</a:t>
            </a:r>
            <a:endParaRPr lang="en-GB" dirty="0">
              <a:solidFill>
                <a:srgbClr val="FF0000"/>
              </a:solidFill>
            </a:endParaRPr>
          </a:p>
        </p:txBody>
      </p:sp>
      <p:sp>
        <p:nvSpPr>
          <p:cNvPr id="3" name="Content Placeholder 2"/>
          <p:cNvSpPr>
            <a:spLocks noGrp="1"/>
          </p:cNvSpPr>
          <p:nvPr>
            <p:ph idx="1"/>
          </p:nvPr>
        </p:nvSpPr>
        <p:spPr>
          <a:xfrm>
            <a:off x="770965" y="1391272"/>
            <a:ext cx="9489141" cy="4500822"/>
          </a:xfrm>
        </p:spPr>
        <p:txBody>
          <a:bodyPr>
            <a:normAutofit/>
          </a:bodyPr>
          <a:lstStyle/>
          <a:p>
            <a:r>
              <a:rPr lang="en-GB" dirty="0"/>
              <a:t>Don’t forget to drink during your activity or most of the energy will be lost</a:t>
            </a:r>
          </a:p>
          <a:p>
            <a:endParaRPr lang="en-GB" dirty="0"/>
          </a:p>
          <a:p>
            <a:r>
              <a:rPr lang="en-GB" dirty="0"/>
              <a:t>You need to drink a minimum of 2 litres of water a day to maintain a healthy body – much more in hot weather</a:t>
            </a:r>
          </a:p>
          <a:p>
            <a:endParaRPr lang="en-GB" dirty="0"/>
          </a:p>
          <a:p>
            <a:r>
              <a:rPr lang="en-GB" dirty="0"/>
              <a:t>You will need to eat after exercise too, the body needs to replace its glycogen to aid recover and repair muscles</a:t>
            </a:r>
          </a:p>
        </p:txBody>
      </p:sp>
    </p:spTree>
    <p:extLst>
      <p:ext uri="{BB962C8B-B14F-4D97-AF65-F5344CB8AC3E}">
        <p14:creationId xmlns:p14="http://schemas.microsoft.com/office/powerpoint/2010/main" val="78267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LO3: </a:t>
            </a:r>
            <a:r>
              <a:rPr lang="en-GB" dirty="0">
                <a:solidFill>
                  <a:srgbClr val="0072CF"/>
                </a:solidFill>
              </a:rPr>
              <a:t>Understand the principles of safe camp craft on an expedition.</a:t>
            </a:r>
          </a:p>
          <a:p>
            <a:pPr marL="0" indent="0">
              <a:buNone/>
            </a:pPr>
            <a:endParaRPr lang="en-GB" dirty="0">
              <a:solidFill>
                <a:srgbClr val="0072CF"/>
              </a:solidFill>
            </a:endParaRPr>
          </a:p>
          <a:p>
            <a:r>
              <a:rPr lang="en-GB" dirty="0"/>
              <a:t>Describe the principles of warmth and comfort in camp. </a:t>
            </a:r>
            <a:endParaRPr lang="en-GB" sz="2000" dirty="0"/>
          </a:p>
          <a:p>
            <a:pPr marL="0" indent="0">
              <a:buNone/>
            </a:pPr>
            <a:endParaRPr lang="en-GB" b="1" dirty="0">
              <a:solidFill>
                <a:srgbClr val="0072CF"/>
              </a:solidFill>
            </a:endParaRP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726887"/>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0F556-58A8-4231-B56E-4B6F85042A38}"/>
              </a:ext>
            </a:extLst>
          </p:cNvPr>
          <p:cNvSpPr>
            <a:spLocks noGrp="1"/>
          </p:cNvSpPr>
          <p:nvPr>
            <p:ph type="title"/>
          </p:nvPr>
        </p:nvSpPr>
        <p:spPr/>
        <p:txBody>
          <a:bodyPr/>
          <a:lstStyle/>
          <a:p>
            <a:r>
              <a:rPr lang="en-GB" dirty="0"/>
              <a:t>CONSIDERATIONS</a:t>
            </a:r>
          </a:p>
        </p:txBody>
      </p:sp>
      <p:sp>
        <p:nvSpPr>
          <p:cNvPr id="3" name="Content Placeholder 2">
            <a:extLst>
              <a:ext uri="{FF2B5EF4-FFF2-40B4-BE49-F238E27FC236}">
                <a16:creationId xmlns:a16="http://schemas.microsoft.com/office/drawing/2014/main" id="{AF63432D-EACF-4ADA-A727-5F822C296E96}"/>
              </a:ext>
            </a:extLst>
          </p:cNvPr>
          <p:cNvSpPr>
            <a:spLocks noGrp="1"/>
          </p:cNvSpPr>
          <p:nvPr>
            <p:ph idx="1"/>
          </p:nvPr>
        </p:nvSpPr>
        <p:spPr/>
        <p:txBody>
          <a:bodyPr>
            <a:normAutofit/>
          </a:bodyPr>
          <a:lstStyle/>
          <a:p>
            <a:r>
              <a:rPr lang="en-GB" dirty="0"/>
              <a:t>How much energy will the food give you?</a:t>
            </a:r>
          </a:p>
          <a:p>
            <a:r>
              <a:rPr lang="en-GB" dirty="0"/>
              <a:t>Will you be able to cook it on the stoves you have?</a:t>
            </a:r>
          </a:p>
          <a:p>
            <a:r>
              <a:rPr lang="en-GB" dirty="0"/>
              <a:t>How easy will it be to cook?</a:t>
            </a:r>
          </a:p>
          <a:p>
            <a:r>
              <a:rPr lang="en-GB" dirty="0"/>
              <a:t>How long will it take to cook?</a:t>
            </a:r>
          </a:p>
          <a:p>
            <a:r>
              <a:rPr lang="en-GB" dirty="0"/>
              <a:t>Does it need water?</a:t>
            </a:r>
          </a:p>
          <a:p>
            <a:r>
              <a:rPr lang="en-GB" dirty="0"/>
              <a:t>How heavy is the food?</a:t>
            </a:r>
          </a:p>
          <a:p>
            <a:r>
              <a:rPr lang="en-GB" dirty="0"/>
              <a:t>How bulky is it?</a:t>
            </a:r>
          </a:p>
          <a:p>
            <a:r>
              <a:rPr lang="en-GB" dirty="0"/>
              <a:t>Is it breakable?</a:t>
            </a:r>
          </a:p>
          <a:p>
            <a:r>
              <a:rPr lang="en-GB" dirty="0"/>
              <a:t>Will it go off?</a:t>
            </a:r>
          </a:p>
          <a:p>
            <a:r>
              <a:rPr lang="en-GB" dirty="0"/>
              <a:t>Do you like it?</a:t>
            </a:r>
          </a:p>
          <a:p>
            <a:r>
              <a:rPr lang="en-GB" dirty="0"/>
              <a:t>Can it be cooked for the whole group?</a:t>
            </a:r>
          </a:p>
          <a:p>
            <a:endParaRPr lang="en-GB" dirty="0"/>
          </a:p>
        </p:txBody>
      </p:sp>
    </p:spTree>
    <p:extLst>
      <p:ext uri="{BB962C8B-B14F-4D97-AF65-F5344CB8AC3E}">
        <p14:creationId xmlns:p14="http://schemas.microsoft.com/office/powerpoint/2010/main" val="416948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00A7-8FD1-400C-9EF2-D097F28D6A71}"/>
              </a:ext>
            </a:extLst>
          </p:cNvPr>
          <p:cNvSpPr>
            <a:spLocks noGrp="1"/>
          </p:cNvSpPr>
          <p:nvPr>
            <p:ph type="title"/>
          </p:nvPr>
        </p:nvSpPr>
        <p:spPr/>
        <p:txBody>
          <a:bodyPr/>
          <a:lstStyle/>
          <a:p>
            <a:r>
              <a:rPr lang="en-GB" dirty="0"/>
              <a:t>HYGIENE</a:t>
            </a:r>
          </a:p>
        </p:txBody>
      </p:sp>
      <p:sp>
        <p:nvSpPr>
          <p:cNvPr id="3" name="Content Placeholder 2">
            <a:extLst>
              <a:ext uri="{FF2B5EF4-FFF2-40B4-BE49-F238E27FC236}">
                <a16:creationId xmlns:a16="http://schemas.microsoft.com/office/drawing/2014/main" id="{7D0F4659-ADFA-4F8A-9044-871E6DAAADB4}"/>
              </a:ext>
            </a:extLst>
          </p:cNvPr>
          <p:cNvSpPr>
            <a:spLocks noGrp="1"/>
          </p:cNvSpPr>
          <p:nvPr>
            <p:ph idx="1"/>
          </p:nvPr>
        </p:nvSpPr>
        <p:spPr/>
        <p:txBody>
          <a:bodyPr/>
          <a:lstStyle/>
          <a:p>
            <a:r>
              <a:rPr lang="en-GB" dirty="0"/>
              <a:t>Ensure hot food is cooked all the way through</a:t>
            </a:r>
          </a:p>
          <a:p>
            <a:r>
              <a:rPr lang="en-GB" dirty="0"/>
              <a:t>Make sure you clean-up and wash-up after every meal</a:t>
            </a:r>
          </a:p>
          <a:p>
            <a:r>
              <a:rPr lang="en-GB" dirty="0"/>
              <a:t>Check your water is safe to drink – don’t drink water straight from canals or steams</a:t>
            </a:r>
          </a:p>
          <a:p>
            <a:pPr lvl="1"/>
            <a:r>
              <a:rPr lang="en-GB" dirty="0"/>
              <a:t>Boil for 10 minutes</a:t>
            </a:r>
          </a:p>
          <a:p>
            <a:pPr lvl="1"/>
            <a:r>
              <a:rPr lang="en-GB" dirty="0"/>
              <a:t>Filtration device</a:t>
            </a:r>
          </a:p>
          <a:p>
            <a:pPr lvl="1"/>
            <a:r>
              <a:rPr lang="en-GB" dirty="0"/>
              <a:t>Purifying tablets</a:t>
            </a:r>
          </a:p>
          <a:p>
            <a:r>
              <a:rPr lang="en-GB" dirty="0"/>
              <a:t>Check the water container is clean</a:t>
            </a:r>
          </a:p>
        </p:txBody>
      </p:sp>
      <p:pic>
        <p:nvPicPr>
          <p:cNvPr id="4" name="Picture 3">
            <a:extLst>
              <a:ext uri="{FF2B5EF4-FFF2-40B4-BE49-F238E27FC236}">
                <a16:creationId xmlns:a16="http://schemas.microsoft.com/office/drawing/2014/main" id="{5C62C7C0-90EC-420B-8165-9256D7B01CEC}"/>
              </a:ext>
            </a:extLst>
          </p:cNvPr>
          <p:cNvPicPr>
            <a:picLocks noChangeAspect="1"/>
          </p:cNvPicPr>
          <p:nvPr/>
        </p:nvPicPr>
        <p:blipFill rotWithShape="1">
          <a:blip r:embed="rId3"/>
          <a:srcRect l="21442" r="22342"/>
          <a:stretch/>
        </p:blipFill>
        <p:spPr>
          <a:xfrm>
            <a:off x="6514415" y="3429000"/>
            <a:ext cx="2481303" cy="3310391"/>
          </a:xfrm>
          <a:prstGeom prst="rect">
            <a:avLst/>
          </a:prstGeom>
        </p:spPr>
      </p:pic>
      <p:pic>
        <p:nvPicPr>
          <p:cNvPr id="5" name="Picture 4">
            <a:extLst>
              <a:ext uri="{FF2B5EF4-FFF2-40B4-BE49-F238E27FC236}">
                <a16:creationId xmlns:a16="http://schemas.microsoft.com/office/drawing/2014/main" id="{089C6927-8B4F-446D-8EBB-9AC110AEA5D3}"/>
              </a:ext>
            </a:extLst>
          </p:cNvPr>
          <p:cNvPicPr>
            <a:picLocks noChangeAspect="1"/>
          </p:cNvPicPr>
          <p:nvPr/>
        </p:nvPicPr>
        <p:blipFill rotWithShape="1">
          <a:blip r:embed="rId4"/>
          <a:srcRect t="16224" b="14997"/>
          <a:stretch/>
        </p:blipFill>
        <p:spPr>
          <a:xfrm>
            <a:off x="2236861" y="4496615"/>
            <a:ext cx="3038475" cy="2089798"/>
          </a:xfrm>
          <a:prstGeom prst="rect">
            <a:avLst/>
          </a:prstGeom>
        </p:spPr>
      </p:pic>
    </p:spTree>
    <p:extLst>
      <p:ext uri="{BB962C8B-B14F-4D97-AF65-F5344CB8AC3E}">
        <p14:creationId xmlns:p14="http://schemas.microsoft.com/office/powerpoint/2010/main" val="21043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00A7-8FD1-400C-9EF2-D097F28D6A71}"/>
              </a:ext>
            </a:extLst>
          </p:cNvPr>
          <p:cNvSpPr>
            <a:spLocks noGrp="1"/>
          </p:cNvSpPr>
          <p:nvPr>
            <p:ph type="title"/>
          </p:nvPr>
        </p:nvSpPr>
        <p:spPr/>
        <p:txBody>
          <a:bodyPr/>
          <a:lstStyle/>
          <a:p>
            <a:r>
              <a:rPr lang="en-GB" dirty="0"/>
              <a:t>PERSONAL HYGIENE</a:t>
            </a:r>
          </a:p>
        </p:txBody>
      </p:sp>
      <p:sp>
        <p:nvSpPr>
          <p:cNvPr id="3" name="Content Placeholder 2">
            <a:extLst>
              <a:ext uri="{FF2B5EF4-FFF2-40B4-BE49-F238E27FC236}">
                <a16:creationId xmlns:a16="http://schemas.microsoft.com/office/drawing/2014/main" id="{7D0F4659-ADFA-4F8A-9044-871E6DAAADB4}"/>
              </a:ext>
            </a:extLst>
          </p:cNvPr>
          <p:cNvSpPr>
            <a:spLocks noGrp="1"/>
          </p:cNvSpPr>
          <p:nvPr>
            <p:ph idx="1"/>
          </p:nvPr>
        </p:nvSpPr>
        <p:spPr/>
        <p:txBody>
          <a:bodyPr/>
          <a:lstStyle/>
          <a:p>
            <a:r>
              <a:rPr lang="en-GB" dirty="0"/>
              <a:t>Keep your wash kit in a waterproof bag/container</a:t>
            </a:r>
          </a:p>
          <a:p>
            <a:endParaRPr lang="en-GB" dirty="0"/>
          </a:p>
          <a:p>
            <a:r>
              <a:rPr lang="en-GB" dirty="0"/>
              <a:t>Keep your toilet roll in a separate waterproof bag</a:t>
            </a:r>
          </a:p>
          <a:p>
            <a:endParaRPr lang="en-GB" dirty="0"/>
          </a:p>
          <a:p>
            <a:r>
              <a:rPr lang="en-GB" dirty="0"/>
              <a:t>Only carry the essentials</a:t>
            </a:r>
          </a:p>
          <a:p>
            <a:endParaRPr lang="en-GB" dirty="0"/>
          </a:p>
          <a:p>
            <a:r>
              <a:rPr lang="en-GB" dirty="0"/>
              <a:t>Clean you hands with soap and water first if you can, then use antiseptic wipes or sanitiser.</a:t>
            </a:r>
          </a:p>
        </p:txBody>
      </p:sp>
    </p:spTree>
    <p:extLst>
      <p:ext uri="{BB962C8B-B14F-4D97-AF65-F5344CB8AC3E}">
        <p14:creationId xmlns:p14="http://schemas.microsoft.com/office/powerpoint/2010/main" val="150642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AC780-296F-437D-8EC0-B2182E5B7C53}"/>
              </a:ext>
            </a:extLst>
          </p:cNvPr>
          <p:cNvSpPr>
            <a:spLocks noGrp="1"/>
          </p:cNvSpPr>
          <p:nvPr>
            <p:ph type="title"/>
          </p:nvPr>
        </p:nvSpPr>
        <p:spPr/>
        <p:txBody>
          <a:bodyPr/>
          <a:lstStyle/>
          <a:p>
            <a:r>
              <a:rPr lang="en-GB" dirty="0"/>
              <a:t>MENU</a:t>
            </a:r>
          </a:p>
        </p:txBody>
      </p:sp>
      <p:sp>
        <p:nvSpPr>
          <p:cNvPr id="3" name="Content Placeholder 2">
            <a:extLst>
              <a:ext uri="{FF2B5EF4-FFF2-40B4-BE49-F238E27FC236}">
                <a16:creationId xmlns:a16="http://schemas.microsoft.com/office/drawing/2014/main" id="{E39BDE6B-CC10-487A-8841-66E39C112320}"/>
              </a:ext>
            </a:extLst>
          </p:cNvPr>
          <p:cNvSpPr>
            <a:spLocks noGrp="1"/>
          </p:cNvSpPr>
          <p:nvPr>
            <p:ph idx="1"/>
          </p:nvPr>
        </p:nvSpPr>
        <p:spPr/>
        <p:txBody>
          <a:bodyPr>
            <a:normAutofit/>
          </a:bodyPr>
          <a:lstStyle/>
          <a:p>
            <a:r>
              <a:rPr lang="en-GB" dirty="0"/>
              <a:t>Breakfast</a:t>
            </a:r>
          </a:p>
          <a:p>
            <a:endParaRPr lang="en-GB" dirty="0"/>
          </a:p>
          <a:p>
            <a:r>
              <a:rPr lang="en-GB" dirty="0"/>
              <a:t>Lunch</a:t>
            </a:r>
          </a:p>
          <a:p>
            <a:r>
              <a:rPr lang="en-GB" dirty="0"/>
              <a:t>Snacks</a:t>
            </a:r>
          </a:p>
          <a:p>
            <a:endParaRPr lang="en-GB" dirty="0"/>
          </a:p>
          <a:p>
            <a:r>
              <a:rPr lang="en-GB" dirty="0"/>
              <a:t>Evening</a:t>
            </a:r>
          </a:p>
          <a:p>
            <a:r>
              <a:rPr lang="en-GB" dirty="0"/>
              <a:t>Pudding (optional)</a:t>
            </a:r>
          </a:p>
          <a:p>
            <a:endParaRPr lang="en-GB" dirty="0"/>
          </a:p>
          <a:p>
            <a:r>
              <a:rPr lang="en-GB" dirty="0"/>
              <a:t>Emergency </a:t>
            </a:r>
          </a:p>
          <a:p>
            <a:endParaRPr lang="en-GB" dirty="0"/>
          </a:p>
        </p:txBody>
      </p:sp>
    </p:spTree>
    <p:extLst>
      <p:ext uri="{BB962C8B-B14F-4D97-AF65-F5344CB8AC3E}">
        <p14:creationId xmlns:p14="http://schemas.microsoft.com/office/powerpoint/2010/main" val="34472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2E6B-078A-41FA-A6B7-CD4BE605276E}"/>
              </a:ext>
            </a:extLst>
          </p:cNvPr>
          <p:cNvSpPr>
            <a:spLocks noGrp="1"/>
          </p:cNvSpPr>
          <p:nvPr>
            <p:ph type="title"/>
          </p:nvPr>
        </p:nvSpPr>
        <p:spPr/>
        <p:txBody>
          <a:bodyPr/>
          <a:lstStyle/>
          <a:p>
            <a:r>
              <a:rPr lang="en-GB" dirty="0"/>
              <a:t>FOOD CONSTITUENTS</a:t>
            </a:r>
          </a:p>
        </p:txBody>
      </p:sp>
      <p:sp>
        <p:nvSpPr>
          <p:cNvPr id="3" name="Content Placeholder 2">
            <a:extLst>
              <a:ext uri="{FF2B5EF4-FFF2-40B4-BE49-F238E27FC236}">
                <a16:creationId xmlns:a16="http://schemas.microsoft.com/office/drawing/2014/main" id="{33264072-B089-4C3F-AE1E-129D2B85455C}"/>
              </a:ext>
            </a:extLst>
          </p:cNvPr>
          <p:cNvSpPr>
            <a:spLocks noGrp="1"/>
          </p:cNvSpPr>
          <p:nvPr>
            <p:ph idx="1"/>
          </p:nvPr>
        </p:nvSpPr>
        <p:spPr/>
        <p:txBody>
          <a:bodyPr/>
          <a:lstStyle/>
          <a:p>
            <a:r>
              <a:rPr lang="en-GB" dirty="0"/>
              <a:t>Protein – builds and repairs tissues</a:t>
            </a:r>
          </a:p>
          <a:p>
            <a:endParaRPr lang="en-GB" dirty="0"/>
          </a:p>
          <a:p>
            <a:r>
              <a:rPr lang="en-GB" dirty="0"/>
              <a:t>Fats – energy, absorb vitamins, produce chemicals</a:t>
            </a:r>
          </a:p>
          <a:p>
            <a:endParaRPr lang="en-GB" dirty="0"/>
          </a:p>
          <a:p>
            <a:r>
              <a:rPr lang="en-GB" dirty="0"/>
              <a:t>Carbohydrates – energy, fibre</a:t>
            </a:r>
          </a:p>
        </p:txBody>
      </p:sp>
    </p:spTree>
    <p:extLst>
      <p:ext uri="{BB962C8B-B14F-4D97-AF65-F5344CB8AC3E}">
        <p14:creationId xmlns:p14="http://schemas.microsoft.com/office/powerpoint/2010/main" val="299663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4569-05CE-4634-9889-012CE02E4BD9}"/>
              </a:ext>
            </a:extLst>
          </p:cNvPr>
          <p:cNvSpPr>
            <a:spLocks noGrp="1"/>
          </p:cNvSpPr>
          <p:nvPr>
            <p:ph type="title"/>
          </p:nvPr>
        </p:nvSpPr>
        <p:spPr/>
        <p:txBody>
          <a:bodyPr>
            <a:normAutofit/>
          </a:bodyPr>
          <a:lstStyle/>
          <a:p>
            <a:r>
              <a:rPr lang="en-GB" dirty="0"/>
              <a:t>SPECIALIST OR SHOP BOUGHT?</a:t>
            </a:r>
          </a:p>
        </p:txBody>
      </p:sp>
      <p:pic>
        <p:nvPicPr>
          <p:cNvPr id="1028" name="Picture 4" descr="Image result for expedition food">
            <a:extLst>
              <a:ext uri="{FF2B5EF4-FFF2-40B4-BE49-F238E27FC236}">
                <a16:creationId xmlns:a16="http://schemas.microsoft.com/office/drawing/2014/main" id="{D786D34B-0F13-4EE0-BF50-A1AD6ACC80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0753" y="1708399"/>
            <a:ext cx="4711311" cy="28430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asta bag">
            <a:extLst>
              <a:ext uri="{FF2B5EF4-FFF2-40B4-BE49-F238E27FC236}">
                <a16:creationId xmlns:a16="http://schemas.microsoft.com/office/drawing/2014/main" id="{0A746CCB-34EB-498A-99DF-B84698A87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080" y="1398270"/>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asta sauce">
            <a:extLst>
              <a:ext uri="{FF2B5EF4-FFF2-40B4-BE49-F238E27FC236}">
                <a16:creationId xmlns:a16="http://schemas.microsoft.com/office/drawing/2014/main" id="{3F6C93AA-1147-46FA-ADC0-18E8E146D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900" y="4053840"/>
            <a:ext cx="1840230" cy="18402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atteson sausage">
            <a:extLst>
              <a:ext uri="{FF2B5EF4-FFF2-40B4-BE49-F238E27FC236}">
                <a16:creationId xmlns:a16="http://schemas.microsoft.com/office/drawing/2014/main" id="{83860AC6-CEAB-4F7F-A986-3A5AD6BD7E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5355" y="1379220"/>
            <a:ext cx="150495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D78E1D-ADA1-447A-8FBB-6EEDA543D3E2}"/>
              </a:ext>
            </a:extLst>
          </p:cNvPr>
          <p:cNvSpPr txBox="1"/>
          <p:nvPr/>
        </p:nvSpPr>
        <p:spPr>
          <a:xfrm>
            <a:off x="1030762" y="1339067"/>
            <a:ext cx="45432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Easier and quicker to cook but more expensive</a:t>
            </a:r>
          </a:p>
        </p:txBody>
      </p:sp>
      <p:sp>
        <p:nvSpPr>
          <p:cNvPr id="10" name="TextBox 9">
            <a:extLst>
              <a:ext uri="{FF2B5EF4-FFF2-40B4-BE49-F238E27FC236}">
                <a16:creationId xmlns:a16="http://schemas.microsoft.com/office/drawing/2014/main" id="{F886EB82-2F32-4D6D-9706-697B95C30712}"/>
              </a:ext>
            </a:extLst>
          </p:cNvPr>
          <p:cNvSpPr txBox="1"/>
          <p:nvPr/>
        </p:nvSpPr>
        <p:spPr>
          <a:xfrm>
            <a:off x="6399410" y="5894070"/>
            <a:ext cx="43118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Slower and harder to cook but less  expensive</a:t>
            </a:r>
          </a:p>
        </p:txBody>
      </p:sp>
    </p:spTree>
    <p:extLst>
      <p:ext uri="{BB962C8B-B14F-4D97-AF65-F5344CB8AC3E}">
        <p14:creationId xmlns:p14="http://schemas.microsoft.com/office/powerpoint/2010/main" val="337915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4569-05CE-4634-9889-012CE02E4BD9}"/>
              </a:ext>
            </a:extLst>
          </p:cNvPr>
          <p:cNvSpPr>
            <a:spLocks noGrp="1"/>
          </p:cNvSpPr>
          <p:nvPr>
            <p:ph type="title"/>
          </p:nvPr>
        </p:nvSpPr>
        <p:spPr/>
        <p:txBody>
          <a:bodyPr>
            <a:normAutofit/>
          </a:bodyPr>
          <a:lstStyle/>
          <a:p>
            <a:r>
              <a:rPr lang="en-GB" dirty="0"/>
              <a:t>SPECIALIST OR SHOP BOUGHT?</a:t>
            </a:r>
          </a:p>
        </p:txBody>
      </p:sp>
      <p:sp>
        <p:nvSpPr>
          <p:cNvPr id="3" name="Content Placeholder 2">
            <a:extLst>
              <a:ext uri="{FF2B5EF4-FFF2-40B4-BE49-F238E27FC236}">
                <a16:creationId xmlns:a16="http://schemas.microsoft.com/office/drawing/2014/main" id="{C375A494-6655-434C-89E8-C99AAC9F3C54}"/>
              </a:ext>
            </a:extLst>
          </p:cNvPr>
          <p:cNvSpPr>
            <a:spLocks noGrp="1"/>
          </p:cNvSpPr>
          <p:nvPr>
            <p:ph idx="1"/>
          </p:nvPr>
        </p:nvSpPr>
        <p:spPr>
          <a:xfrm>
            <a:off x="838200" y="1695893"/>
            <a:ext cx="8877300" cy="4500822"/>
          </a:xfrm>
        </p:spPr>
        <p:txBody>
          <a:bodyPr/>
          <a:lstStyle/>
          <a:p>
            <a:r>
              <a:rPr lang="en-GB" dirty="0"/>
              <a:t>No cans or glass jars</a:t>
            </a:r>
          </a:p>
          <a:p>
            <a:endParaRPr lang="en-GB" dirty="0"/>
          </a:p>
          <a:p>
            <a:r>
              <a:rPr lang="en-GB" dirty="0"/>
              <a:t>Use zip-lock plastic bags / plastic containers</a:t>
            </a:r>
          </a:p>
          <a:p>
            <a:endParaRPr lang="en-GB" dirty="0"/>
          </a:p>
          <a:p>
            <a:r>
              <a:rPr lang="en-GB" dirty="0"/>
              <a:t>Empty cans into a plastic container</a:t>
            </a:r>
          </a:p>
          <a:p>
            <a:endParaRPr lang="en-GB" dirty="0"/>
          </a:p>
        </p:txBody>
      </p:sp>
    </p:spTree>
    <p:extLst>
      <p:ext uri="{BB962C8B-B14F-4D97-AF65-F5344CB8AC3E}">
        <p14:creationId xmlns:p14="http://schemas.microsoft.com/office/powerpoint/2010/main" val="408607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C7E2-3DF9-4756-9E98-FCD527F8A234}"/>
              </a:ext>
            </a:extLst>
          </p:cNvPr>
          <p:cNvSpPr>
            <a:spLocks noGrp="1"/>
          </p:cNvSpPr>
          <p:nvPr>
            <p:ph type="title"/>
          </p:nvPr>
        </p:nvSpPr>
        <p:spPr>
          <a:xfrm>
            <a:off x="673248" y="271587"/>
            <a:ext cx="2280018" cy="609473"/>
          </a:xfrm>
        </p:spPr>
        <p:txBody>
          <a:bodyPr/>
          <a:lstStyle/>
          <a:p>
            <a:r>
              <a:rPr lang="en-GB" dirty="0"/>
              <a:t>FOOD DO’S</a:t>
            </a:r>
          </a:p>
        </p:txBody>
      </p:sp>
      <p:sp>
        <p:nvSpPr>
          <p:cNvPr id="3" name="Content Placeholder 2">
            <a:extLst>
              <a:ext uri="{FF2B5EF4-FFF2-40B4-BE49-F238E27FC236}">
                <a16:creationId xmlns:a16="http://schemas.microsoft.com/office/drawing/2014/main" id="{8310E58E-1B18-4B8F-907D-1377CDE08A2C}"/>
              </a:ext>
            </a:extLst>
          </p:cNvPr>
          <p:cNvSpPr>
            <a:spLocks noGrp="1"/>
          </p:cNvSpPr>
          <p:nvPr>
            <p:ph idx="1"/>
          </p:nvPr>
        </p:nvSpPr>
        <p:spPr>
          <a:xfrm>
            <a:off x="673249" y="1184490"/>
            <a:ext cx="6160038" cy="5402050"/>
          </a:xfrm>
        </p:spPr>
        <p:txBody>
          <a:bodyPr/>
          <a:lstStyle/>
          <a:p>
            <a:r>
              <a:rPr lang="en-GB" dirty="0"/>
              <a:t>Choose filling foods with plenty of carbohydrates, for example pasta or rice.</a:t>
            </a:r>
          </a:p>
          <a:p>
            <a:endParaRPr lang="en-GB" dirty="0"/>
          </a:p>
          <a:p>
            <a:r>
              <a:rPr lang="en-GB" dirty="0"/>
              <a:t>Plan your meals beforehand and take snacks to keep your energy levels up throughout the day.</a:t>
            </a:r>
          </a:p>
          <a:p>
            <a:endParaRPr lang="en-GB" dirty="0"/>
          </a:p>
          <a:p>
            <a:r>
              <a:rPr lang="en-GB" dirty="0"/>
              <a:t>Make sure you take sufficient breakfasts to provide you with energy throughout the day.</a:t>
            </a:r>
          </a:p>
          <a:p>
            <a:endParaRPr lang="en-GB" dirty="0"/>
          </a:p>
          <a:p>
            <a:r>
              <a:rPr lang="en-GB" dirty="0"/>
              <a:t>Consider how you are going to cook the meals you are taking.</a:t>
            </a:r>
          </a:p>
          <a:p>
            <a:endParaRPr lang="en-GB" dirty="0"/>
          </a:p>
        </p:txBody>
      </p:sp>
      <p:pic>
        <p:nvPicPr>
          <p:cNvPr id="5" name="Picture 4">
            <a:extLst>
              <a:ext uri="{FF2B5EF4-FFF2-40B4-BE49-F238E27FC236}">
                <a16:creationId xmlns:a16="http://schemas.microsoft.com/office/drawing/2014/main" id="{0B178FEC-C32C-427E-88C4-0E3347412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336" y="1490854"/>
            <a:ext cx="2748270" cy="3876291"/>
          </a:xfrm>
          <a:prstGeom prst="rect">
            <a:avLst/>
          </a:prstGeom>
        </p:spPr>
      </p:pic>
    </p:spTree>
    <p:extLst>
      <p:ext uri="{BB962C8B-B14F-4D97-AF65-F5344CB8AC3E}">
        <p14:creationId xmlns:p14="http://schemas.microsoft.com/office/powerpoint/2010/main" val="3569672806"/>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C7E2-3DF9-4756-9E98-FCD527F8A234}"/>
              </a:ext>
            </a:extLst>
          </p:cNvPr>
          <p:cNvSpPr>
            <a:spLocks noGrp="1"/>
          </p:cNvSpPr>
          <p:nvPr>
            <p:ph type="title"/>
          </p:nvPr>
        </p:nvSpPr>
        <p:spPr>
          <a:xfrm>
            <a:off x="673248" y="271587"/>
            <a:ext cx="2761930" cy="609473"/>
          </a:xfrm>
        </p:spPr>
        <p:txBody>
          <a:bodyPr/>
          <a:lstStyle/>
          <a:p>
            <a:r>
              <a:rPr lang="en-GB" dirty="0"/>
              <a:t>FOOD DON’TS</a:t>
            </a:r>
          </a:p>
        </p:txBody>
      </p:sp>
      <p:sp>
        <p:nvSpPr>
          <p:cNvPr id="4" name="Content Placeholder 2">
            <a:extLst>
              <a:ext uri="{FF2B5EF4-FFF2-40B4-BE49-F238E27FC236}">
                <a16:creationId xmlns:a16="http://schemas.microsoft.com/office/drawing/2014/main" id="{F1D3AA35-28E7-4313-8DA3-33167B91F590}"/>
              </a:ext>
            </a:extLst>
          </p:cNvPr>
          <p:cNvSpPr txBox="1">
            <a:spLocks/>
          </p:cNvSpPr>
          <p:nvPr/>
        </p:nvSpPr>
        <p:spPr>
          <a:xfrm>
            <a:off x="673248" y="1232158"/>
            <a:ext cx="9298655" cy="540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Don’t take raw meat, you have no way of storing it safely and are likely to make yourself ill.</a:t>
            </a:r>
          </a:p>
          <a:p>
            <a:endParaRPr lang="en-GB" dirty="0"/>
          </a:p>
          <a:p>
            <a:r>
              <a:rPr lang="en-GB" dirty="0"/>
              <a:t>Don’t take pot noodles and similar snacks as main meals – they do not contain enough energy.</a:t>
            </a:r>
          </a:p>
          <a:p>
            <a:endParaRPr lang="en-GB" dirty="0"/>
          </a:p>
          <a:p>
            <a:r>
              <a:rPr lang="en-GB" dirty="0"/>
              <a:t>Don’t just eat chocolate and sweets, these provide short term energy only, and not the energy required to keep you going all day. </a:t>
            </a:r>
          </a:p>
          <a:p>
            <a:endParaRPr lang="en-GB" dirty="0"/>
          </a:p>
        </p:txBody>
      </p:sp>
    </p:spTree>
    <p:extLst>
      <p:ext uri="{BB962C8B-B14F-4D97-AF65-F5344CB8AC3E}">
        <p14:creationId xmlns:p14="http://schemas.microsoft.com/office/powerpoint/2010/main" val="1151295457"/>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4569-05CE-4634-9889-012CE02E4BD9}"/>
              </a:ext>
            </a:extLst>
          </p:cNvPr>
          <p:cNvSpPr>
            <a:spLocks noGrp="1"/>
          </p:cNvSpPr>
          <p:nvPr>
            <p:ph type="title"/>
          </p:nvPr>
        </p:nvSpPr>
        <p:spPr/>
        <p:txBody>
          <a:bodyPr/>
          <a:lstStyle/>
          <a:p>
            <a:r>
              <a:rPr lang="en-GB" dirty="0"/>
              <a:t>COOKING</a:t>
            </a:r>
          </a:p>
        </p:txBody>
      </p:sp>
      <p:pic>
        <p:nvPicPr>
          <p:cNvPr id="2050" name="Picture 2" descr="Image result for mess tins expeditions">
            <a:extLst>
              <a:ext uri="{FF2B5EF4-FFF2-40B4-BE49-F238E27FC236}">
                <a16:creationId xmlns:a16="http://schemas.microsoft.com/office/drawing/2014/main" id="{E4F0918C-5D49-4BD6-BABB-401B53618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561" y="2457450"/>
            <a:ext cx="5797027"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ess tins expeditions">
            <a:extLst>
              <a:ext uri="{FF2B5EF4-FFF2-40B4-BE49-F238E27FC236}">
                <a16:creationId xmlns:a16="http://schemas.microsoft.com/office/drawing/2014/main" id="{ABD5C9F9-7AD2-4E3C-8192-83F381679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17308"/>
            <a:ext cx="3906202" cy="390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12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2A17F-1D52-412D-9B82-EA9973233128}"/>
              </a:ext>
            </a:extLst>
          </p:cNvPr>
          <p:cNvSpPr>
            <a:spLocks noGrp="1"/>
          </p:cNvSpPr>
          <p:nvPr>
            <p:ph idx="1"/>
          </p:nvPr>
        </p:nvSpPr>
        <p:spPr>
          <a:xfrm>
            <a:off x="673249" y="1184490"/>
            <a:ext cx="5665768" cy="5402050"/>
          </a:xfrm>
        </p:spPr>
        <p:txBody>
          <a:bodyPr/>
          <a:lstStyle/>
          <a:p>
            <a:r>
              <a:rPr lang="en-GB" dirty="0"/>
              <a:t>When you arrive at camp and have set up your tent:</a:t>
            </a:r>
          </a:p>
          <a:p>
            <a:pPr lvl="1"/>
            <a:r>
              <a:rPr lang="en-GB" sz="2400" dirty="0"/>
              <a:t>Change out of wet clothing and put on dry socks.</a:t>
            </a:r>
          </a:p>
          <a:p>
            <a:pPr lvl="1"/>
            <a:endParaRPr lang="en-GB" sz="2400" dirty="0"/>
          </a:p>
          <a:p>
            <a:pPr lvl="1"/>
            <a:r>
              <a:rPr lang="en-GB" sz="2400" dirty="0"/>
              <a:t>Change your footwear if you have it.</a:t>
            </a:r>
          </a:p>
          <a:p>
            <a:pPr marL="457200" lvl="1" indent="0">
              <a:buNone/>
            </a:pPr>
            <a:endParaRPr lang="en-GB" sz="2400" dirty="0"/>
          </a:p>
          <a:p>
            <a:pPr lvl="1"/>
            <a:r>
              <a:rPr lang="en-GB" sz="2400" dirty="0"/>
              <a:t>Keep extra layers on – you have stopped walking and may feel colder now you aren’t exercising.</a:t>
            </a:r>
          </a:p>
          <a:p>
            <a:pPr marL="457200" lvl="1" indent="0">
              <a:buNone/>
            </a:pPr>
            <a:endParaRPr lang="en-GB" sz="2400" dirty="0"/>
          </a:p>
          <a:p>
            <a:pPr lvl="1"/>
            <a:r>
              <a:rPr lang="en-GB" sz="2400" dirty="0"/>
              <a:t>Have a hot drink if you aren’t ready for evening meal.</a:t>
            </a:r>
          </a:p>
          <a:p>
            <a:endParaRPr lang="en-GB" dirty="0"/>
          </a:p>
        </p:txBody>
      </p:sp>
      <p:sp>
        <p:nvSpPr>
          <p:cNvPr id="6" name="Title 5">
            <a:extLst>
              <a:ext uri="{FF2B5EF4-FFF2-40B4-BE49-F238E27FC236}">
                <a16:creationId xmlns:a16="http://schemas.microsoft.com/office/drawing/2014/main" id="{F856ED5A-C254-4C2F-BD13-57C125928B9B}"/>
              </a:ext>
            </a:extLst>
          </p:cNvPr>
          <p:cNvSpPr>
            <a:spLocks noGrp="1"/>
          </p:cNvSpPr>
          <p:nvPr>
            <p:ph type="title"/>
          </p:nvPr>
        </p:nvSpPr>
        <p:spPr>
          <a:xfrm>
            <a:off x="673248" y="271587"/>
            <a:ext cx="6543098" cy="609473"/>
          </a:xfrm>
        </p:spPr>
        <p:txBody>
          <a:bodyPr/>
          <a:lstStyle/>
          <a:p>
            <a:r>
              <a:rPr lang="en-GB" dirty="0"/>
              <a:t>WARMTH AND COMFORT ON CAMP</a:t>
            </a:r>
          </a:p>
        </p:txBody>
      </p:sp>
      <p:graphicFrame>
        <p:nvGraphicFramePr>
          <p:cNvPr id="4" name="Table 3">
            <a:extLst>
              <a:ext uri="{FF2B5EF4-FFF2-40B4-BE49-F238E27FC236}">
                <a16:creationId xmlns:a16="http://schemas.microsoft.com/office/drawing/2014/main" id="{CC3E8338-1BFC-46EF-A43C-9D9D99038922}"/>
              </a:ext>
            </a:extLst>
          </p:cNvPr>
          <p:cNvGraphicFramePr>
            <a:graphicFrameLocks noGrp="1"/>
          </p:cNvGraphicFramePr>
          <p:nvPr>
            <p:extLst>
              <p:ext uri="{D42A27DB-BD31-4B8C-83A1-F6EECF244321}">
                <p14:modId xmlns:p14="http://schemas.microsoft.com/office/powerpoint/2010/main" val="2646893794"/>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88</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pic>
        <p:nvPicPr>
          <p:cNvPr id="5" name="Picture 2" descr="13043590_1164757090213272_5073473575120588556_n">
            <a:extLst>
              <a:ext uri="{FF2B5EF4-FFF2-40B4-BE49-F238E27FC236}">
                <a16:creationId xmlns:a16="http://schemas.microsoft.com/office/drawing/2014/main" id="{1AD63E46-9AC1-44F6-B97D-CD4D9A8C12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 t="-2227" r="34576" b="-115"/>
          <a:stretch/>
        </p:blipFill>
        <p:spPr bwMode="auto">
          <a:xfrm>
            <a:off x="6693597" y="1562250"/>
            <a:ext cx="3183828" cy="3733499"/>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4190296658"/>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ABF-34D8-4C06-836A-0497A4106BAD}"/>
              </a:ext>
            </a:extLst>
          </p:cNvPr>
          <p:cNvSpPr>
            <a:spLocks noGrp="1"/>
          </p:cNvSpPr>
          <p:nvPr>
            <p:ph type="title"/>
          </p:nvPr>
        </p:nvSpPr>
        <p:spPr>
          <a:xfrm>
            <a:off x="673248" y="271587"/>
            <a:ext cx="6740806" cy="609473"/>
          </a:xfrm>
        </p:spPr>
        <p:txBody>
          <a:bodyPr/>
          <a:lstStyle/>
          <a:p>
            <a:r>
              <a:rPr lang="en-GB" dirty="0"/>
              <a:t>COOKING SAFETY CONSIDERATIONS</a:t>
            </a:r>
          </a:p>
        </p:txBody>
      </p:sp>
      <p:sp>
        <p:nvSpPr>
          <p:cNvPr id="3" name="Content Placeholder 2">
            <a:extLst>
              <a:ext uri="{FF2B5EF4-FFF2-40B4-BE49-F238E27FC236}">
                <a16:creationId xmlns:a16="http://schemas.microsoft.com/office/drawing/2014/main" id="{C035AD74-0894-4123-8D94-D123DEA5981D}"/>
              </a:ext>
            </a:extLst>
          </p:cNvPr>
          <p:cNvSpPr>
            <a:spLocks noGrp="1"/>
          </p:cNvSpPr>
          <p:nvPr>
            <p:ph idx="1"/>
          </p:nvPr>
        </p:nvSpPr>
        <p:spPr>
          <a:xfrm>
            <a:off x="673248" y="1184490"/>
            <a:ext cx="9204177" cy="3585218"/>
          </a:xfrm>
        </p:spPr>
        <p:txBody>
          <a:bodyPr>
            <a:normAutofit/>
          </a:bodyPr>
          <a:lstStyle/>
          <a:p>
            <a:r>
              <a:rPr lang="en-GB" dirty="0"/>
              <a:t>Never cook in your tent, this produces a build up of carbon monoxide that will kill you.</a:t>
            </a:r>
          </a:p>
          <a:p>
            <a:endParaRPr lang="en-GB" dirty="0"/>
          </a:p>
          <a:p>
            <a:r>
              <a:rPr lang="en-GB" dirty="0"/>
              <a:t>Never cook close to your tent – you may set it on fire.</a:t>
            </a:r>
          </a:p>
          <a:p>
            <a:endParaRPr lang="en-GB" dirty="0"/>
          </a:p>
          <a:p>
            <a:r>
              <a:rPr lang="en-GB" dirty="0"/>
              <a:t>Never play games or fool around while cooking.</a:t>
            </a:r>
          </a:p>
          <a:p>
            <a:pPr marL="0" indent="0">
              <a:buNone/>
            </a:pPr>
            <a:endParaRPr lang="en-GB" dirty="0"/>
          </a:p>
        </p:txBody>
      </p:sp>
      <p:graphicFrame>
        <p:nvGraphicFramePr>
          <p:cNvPr id="4" name="Table 3">
            <a:extLst>
              <a:ext uri="{FF2B5EF4-FFF2-40B4-BE49-F238E27FC236}">
                <a16:creationId xmlns:a16="http://schemas.microsoft.com/office/drawing/2014/main" id="{F1D1981C-4746-4341-8A2B-A337A51EB391}"/>
              </a:ext>
            </a:extLst>
          </p:cNvPr>
          <p:cNvGraphicFramePr>
            <a:graphicFrameLocks noGrp="1"/>
          </p:cNvGraphicFramePr>
          <p:nvPr>
            <p:extLst>
              <p:ext uri="{D42A27DB-BD31-4B8C-83A1-F6EECF244321}">
                <p14:modId xmlns:p14="http://schemas.microsoft.com/office/powerpoint/2010/main" val="2381617211"/>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89</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Tree>
    <p:extLst>
      <p:ext uri="{BB962C8B-B14F-4D97-AF65-F5344CB8AC3E}">
        <p14:creationId xmlns:p14="http://schemas.microsoft.com/office/powerpoint/2010/main" val="894119219"/>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ABF-34D8-4C06-836A-0497A4106BAD}"/>
              </a:ext>
            </a:extLst>
          </p:cNvPr>
          <p:cNvSpPr>
            <a:spLocks noGrp="1"/>
          </p:cNvSpPr>
          <p:nvPr>
            <p:ph type="title"/>
          </p:nvPr>
        </p:nvSpPr>
        <p:spPr>
          <a:xfrm>
            <a:off x="673248" y="271587"/>
            <a:ext cx="6740806" cy="609473"/>
          </a:xfrm>
        </p:spPr>
        <p:txBody>
          <a:bodyPr/>
          <a:lstStyle/>
          <a:p>
            <a:r>
              <a:rPr lang="en-GB" dirty="0"/>
              <a:t>COOKING SAFETY CONSIDERATIONS</a:t>
            </a:r>
          </a:p>
        </p:txBody>
      </p:sp>
      <p:sp>
        <p:nvSpPr>
          <p:cNvPr id="3" name="Content Placeholder 2">
            <a:extLst>
              <a:ext uri="{FF2B5EF4-FFF2-40B4-BE49-F238E27FC236}">
                <a16:creationId xmlns:a16="http://schemas.microsoft.com/office/drawing/2014/main" id="{C035AD74-0894-4123-8D94-D123DEA5981D}"/>
              </a:ext>
            </a:extLst>
          </p:cNvPr>
          <p:cNvSpPr>
            <a:spLocks noGrp="1"/>
          </p:cNvSpPr>
          <p:nvPr>
            <p:ph idx="1"/>
          </p:nvPr>
        </p:nvSpPr>
        <p:spPr>
          <a:xfrm>
            <a:off x="673248" y="1184490"/>
            <a:ext cx="9204177" cy="5203953"/>
          </a:xfrm>
        </p:spPr>
        <p:txBody>
          <a:bodyPr>
            <a:normAutofit/>
          </a:bodyPr>
          <a:lstStyle/>
          <a:p>
            <a:r>
              <a:rPr lang="en-GB" dirty="0"/>
              <a:t>Always take care when moving hot pans and food.</a:t>
            </a:r>
          </a:p>
          <a:p>
            <a:endParaRPr lang="en-GB" dirty="0"/>
          </a:p>
          <a:p>
            <a:r>
              <a:rPr lang="en-GB" dirty="0"/>
              <a:t>Always ensure you know how to safely operate the stove you are using.</a:t>
            </a:r>
          </a:p>
          <a:p>
            <a:endParaRPr lang="en-GB" dirty="0"/>
          </a:p>
          <a:p>
            <a:r>
              <a:rPr lang="en-GB" dirty="0"/>
              <a:t>Always light your stove correctly – never ever try to light a stove from another stove.</a:t>
            </a:r>
          </a:p>
          <a:p>
            <a:endParaRPr lang="en-GB" dirty="0"/>
          </a:p>
          <a:p>
            <a:r>
              <a:rPr lang="en-GB" dirty="0"/>
              <a:t>Always have your fuel store at least 2m from tents and naked flames.</a:t>
            </a:r>
          </a:p>
          <a:p>
            <a:endParaRPr lang="en-GB" dirty="0"/>
          </a:p>
          <a:p>
            <a:r>
              <a:rPr lang="en-GB" dirty="0"/>
              <a:t>Always cook on a firm level surface at ground level.</a:t>
            </a:r>
          </a:p>
          <a:p>
            <a:pPr marL="0" indent="0">
              <a:buNone/>
            </a:pPr>
            <a:endParaRPr lang="en-GB" dirty="0"/>
          </a:p>
        </p:txBody>
      </p:sp>
      <p:graphicFrame>
        <p:nvGraphicFramePr>
          <p:cNvPr id="4" name="Table 3">
            <a:extLst>
              <a:ext uri="{FF2B5EF4-FFF2-40B4-BE49-F238E27FC236}">
                <a16:creationId xmlns:a16="http://schemas.microsoft.com/office/drawing/2014/main" id="{F1D1981C-4746-4341-8A2B-A337A51EB391}"/>
              </a:ext>
            </a:extLst>
          </p:cNvPr>
          <p:cNvGraphicFramePr>
            <a:graphicFrameLocks noGrp="1"/>
          </p:cNvGraphicFramePr>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89</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Tree>
    <p:extLst>
      <p:ext uri="{BB962C8B-B14F-4D97-AF65-F5344CB8AC3E}">
        <p14:creationId xmlns:p14="http://schemas.microsoft.com/office/powerpoint/2010/main" val="3093425474"/>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STOVE</a:t>
            </a:r>
          </a:p>
        </p:txBody>
      </p:sp>
      <p:sp>
        <p:nvSpPr>
          <p:cNvPr id="3" name="Content Placeholder 2"/>
          <p:cNvSpPr>
            <a:spLocks noGrp="1"/>
          </p:cNvSpPr>
          <p:nvPr>
            <p:ph idx="1"/>
          </p:nvPr>
        </p:nvSpPr>
        <p:spPr/>
        <p:txBody>
          <a:bodyPr>
            <a:normAutofit/>
          </a:bodyPr>
          <a:lstStyle/>
          <a:p>
            <a:r>
              <a:rPr lang="en-GB" dirty="0"/>
              <a:t>Hexamine</a:t>
            </a:r>
          </a:p>
          <a:p>
            <a:r>
              <a:rPr lang="en-GB" dirty="0"/>
              <a:t>Operational Ration Heater/Gel Fuel</a:t>
            </a:r>
          </a:p>
          <a:p>
            <a:r>
              <a:rPr lang="en-GB" dirty="0"/>
              <a:t>Gas</a:t>
            </a:r>
          </a:p>
          <a:p>
            <a:r>
              <a:rPr lang="en-GB" dirty="0" err="1"/>
              <a:t>Meths</a:t>
            </a:r>
            <a:endParaRPr lang="en-GB" dirty="0"/>
          </a:p>
          <a:p>
            <a:r>
              <a:rPr lang="en-GB" dirty="0"/>
              <a:t>Petrol</a:t>
            </a:r>
          </a:p>
          <a:p>
            <a:pPr marL="0" indent="0">
              <a:buNone/>
            </a:pPr>
            <a:endParaRPr lang="en-GB" dirty="0"/>
          </a:p>
          <a:p>
            <a:endParaRPr lang="en-GB" dirty="0"/>
          </a:p>
          <a:p>
            <a:endParaRPr lang="en-GB" dirty="0"/>
          </a:p>
        </p:txBody>
      </p:sp>
      <p:pic>
        <p:nvPicPr>
          <p:cNvPr id="1026" name="Picture 2" descr="Image result for hexamine stove">
            <a:extLst>
              <a:ext uri="{FF2B5EF4-FFF2-40B4-BE49-F238E27FC236}">
                <a16:creationId xmlns:a16="http://schemas.microsoft.com/office/drawing/2014/main" id="{835B662A-F640-48B7-840E-FA94D05BC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654" y="2081215"/>
            <a:ext cx="238125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olding gas stove">
            <a:extLst>
              <a:ext uri="{FF2B5EF4-FFF2-40B4-BE49-F238E27FC236}">
                <a16:creationId xmlns:a16="http://schemas.microsoft.com/office/drawing/2014/main" id="{D64EA458-7E79-4A41-8765-0164610DD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59" y="3508595"/>
            <a:ext cx="3171825" cy="3381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etrol stove optimus">
            <a:extLst>
              <a:ext uri="{FF2B5EF4-FFF2-40B4-BE49-F238E27FC236}">
                <a16:creationId xmlns:a16="http://schemas.microsoft.com/office/drawing/2014/main" id="{82865F9A-3CA4-4D6A-B865-1927C10E50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4478" y="3884226"/>
            <a:ext cx="333375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ireDragon Operational Ration Heater &amp; Fuel - Joint Forces News">
            <a:extLst>
              <a:ext uri="{FF2B5EF4-FFF2-40B4-BE49-F238E27FC236}">
                <a16:creationId xmlns:a16="http://schemas.microsoft.com/office/drawing/2014/main" id="{C76DAAD1-E9CD-4888-8837-709AA4B418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6386" y="1576343"/>
            <a:ext cx="3468130" cy="2307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7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28194-8722-43F6-8787-C821C4589931}"/>
              </a:ext>
            </a:extLst>
          </p:cNvPr>
          <p:cNvSpPr>
            <a:spLocks noGrp="1"/>
          </p:cNvSpPr>
          <p:nvPr>
            <p:ph idx="1"/>
          </p:nvPr>
        </p:nvSpPr>
        <p:spPr/>
        <p:txBody>
          <a:bodyPr/>
          <a:lstStyle/>
          <a:p>
            <a:r>
              <a:rPr lang="en-GB" dirty="0"/>
              <a:t>Are there any final questions?</a:t>
            </a:r>
          </a:p>
        </p:txBody>
      </p:sp>
      <p:sp>
        <p:nvSpPr>
          <p:cNvPr id="2" name="Title 1">
            <a:extLst>
              <a:ext uri="{FF2B5EF4-FFF2-40B4-BE49-F238E27FC236}">
                <a16:creationId xmlns:a16="http://schemas.microsoft.com/office/drawing/2014/main" id="{BE802364-625C-4902-84E9-8C8499AC5B18}"/>
              </a:ext>
            </a:extLst>
          </p:cNvPr>
          <p:cNvSpPr>
            <a:spLocks noGrp="1"/>
          </p:cNvSpPr>
          <p:nvPr>
            <p:ph type="title"/>
          </p:nvPr>
        </p:nvSpPr>
        <p:spPr>
          <a:xfrm>
            <a:off x="673247" y="271586"/>
            <a:ext cx="3394661" cy="645083"/>
          </a:xfrm>
        </p:spPr>
        <p:txBody>
          <a:bodyPr>
            <a:normAutofit/>
          </a:bodyPr>
          <a:lstStyle/>
          <a:p>
            <a:r>
              <a:rPr lang="en-GB" sz="3200" dirty="0"/>
              <a:t>ANY QUESTIONS?</a:t>
            </a:r>
          </a:p>
        </p:txBody>
      </p:sp>
      <p:sp>
        <p:nvSpPr>
          <p:cNvPr id="4" name="TextBox 3">
            <a:extLst>
              <a:ext uri="{FF2B5EF4-FFF2-40B4-BE49-F238E27FC236}">
                <a16:creationId xmlns:a16="http://schemas.microsoft.com/office/drawing/2014/main" id="{0BFE7AFE-74F0-40E9-B05D-590EDAEA1E6C}"/>
              </a:ext>
            </a:extLst>
          </p:cNvPr>
          <p:cNvSpPr txBox="1"/>
          <p:nvPr/>
        </p:nvSpPr>
        <p:spPr>
          <a:xfrm>
            <a:off x="3460823" y="1468271"/>
            <a:ext cx="3629025" cy="5386090"/>
          </a:xfrm>
          <a:prstGeom prst="rect">
            <a:avLst/>
          </a:prstGeom>
          <a:noFill/>
        </p:spPr>
        <p:txBody>
          <a:bodyPr wrap="square" rtlCol="0">
            <a:spAutoFit/>
          </a:bodyPr>
          <a:lstStyle/>
          <a:p>
            <a:pPr algn="ctr"/>
            <a:r>
              <a:rPr lang="en-GB" sz="34400" b="1" dirty="0">
                <a:solidFill>
                  <a:srgbClr val="002F5F"/>
                </a:solidFill>
                <a:latin typeface="Myriad Pro" panose="020B0503030403020204" pitchFamily="34" charset="0"/>
              </a:rPr>
              <a:t>?</a:t>
            </a:r>
          </a:p>
        </p:txBody>
      </p:sp>
    </p:spTree>
    <p:extLst>
      <p:ext uri="{BB962C8B-B14F-4D97-AF65-F5344CB8AC3E}">
        <p14:creationId xmlns:p14="http://schemas.microsoft.com/office/powerpoint/2010/main" val="757190850"/>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LO3: </a:t>
            </a:r>
            <a:r>
              <a:rPr lang="en-GB" dirty="0">
                <a:solidFill>
                  <a:srgbClr val="0072CF"/>
                </a:solidFill>
              </a:rPr>
              <a:t>Understand the principles of safe camp craft on an expedition.</a:t>
            </a:r>
          </a:p>
          <a:p>
            <a:pPr marL="0" indent="0">
              <a:buNone/>
            </a:pPr>
            <a:endParaRPr lang="en-GB" dirty="0">
              <a:solidFill>
                <a:srgbClr val="0072CF"/>
              </a:solidFill>
            </a:endParaRPr>
          </a:p>
          <a:p>
            <a:r>
              <a:rPr lang="en-GB" dirty="0"/>
              <a:t>Explain food and cooking safety considerations for expeditions.</a:t>
            </a: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024434"/>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8B1908F-F147-4F04-915F-B1FF48440804}"/>
              </a:ext>
            </a:extLst>
          </p:cNvPr>
          <p:cNvSpPr txBox="1">
            <a:spLocks/>
          </p:cNvSpPr>
          <p:nvPr/>
        </p:nvSpPr>
        <p:spPr>
          <a:xfrm>
            <a:off x="666595" y="1184364"/>
            <a:ext cx="9204177" cy="5402050"/>
          </a:xfrm>
          <a:prstGeom prst="rect">
            <a:avLst/>
          </a:prstGeom>
          <a:solidFill>
            <a:schemeClr val="bg1">
              <a:alpha val="90000"/>
            </a:schemeClr>
          </a:solidFill>
        </p:spPr>
        <p:txBody>
          <a:bodyPr vert="horz" lIns="180000" tIns="180000" rIns="180000" bIns="18000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4800" b="1" dirty="0"/>
          </a:p>
        </p:txBody>
      </p:sp>
      <p:sp>
        <p:nvSpPr>
          <p:cNvPr id="4" name="Content Placeholder 2">
            <a:extLst>
              <a:ext uri="{FF2B5EF4-FFF2-40B4-BE49-F238E27FC236}">
                <a16:creationId xmlns:a16="http://schemas.microsoft.com/office/drawing/2014/main" id="{3CE688DA-DA4E-4A06-8CC3-A436DEA6D132}"/>
              </a:ext>
            </a:extLst>
          </p:cNvPr>
          <p:cNvSpPr>
            <a:spLocks noGrp="1"/>
          </p:cNvSpPr>
          <p:nvPr>
            <p:ph idx="1"/>
          </p:nvPr>
        </p:nvSpPr>
        <p:spPr>
          <a:xfrm>
            <a:off x="673248" y="1184490"/>
            <a:ext cx="9204177" cy="4486410"/>
          </a:xfrm>
          <a:noFill/>
        </p:spPr>
        <p:txBody>
          <a:bodyPr numCol="1" anchor="ctr">
            <a:normAutofit/>
          </a:bodyPr>
          <a:lstStyle/>
          <a:p>
            <a:pPr marL="0" indent="0" algn="ctr">
              <a:buNone/>
            </a:pPr>
            <a:r>
              <a:rPr lang="en-GB" sz="3600" b="1" dirty="0"/>
              <a:t>Practice cooking some food that could be eaten on an expedition.</a:t>
            </a:r>
          </a:p>
        </p:txBody>
      </p:sp>
      <p:sp>
        <p:nvSpPr>
          <p:cNvPr id="5" name="Content Placeholder 2">
            <a:extLst>
              <a:ext uri="{FF2B5EF4-FFF2-40B4-BE49-F238E27FC236}">
                <a16:creationId xmlns:a16="http://schemas.microsoft.com/office/drawing/2014/main" id="{5A4597C5-F74D-44DD-BBA6-A2596272C0ED}"/>
              </a:ext>
            </a:extLst>
          </p:cNvPr>
          <p:cNvSpPr txBox="1">
            <a:spLocks/>
          </p:cNvSpPr>
          <p:nvPr/>
        </p:nvSpPr>
        <p:spPr>
          <a:xfrm>
            <a:off x="783771" y="5780314"/>
            <a:ext cx="8980715" cy="696686"/>
          </a:xfrm>
          <a:prstGeom prst="rect">
            <a:avLst/>
          </a:prstGeom>
          <a:solidFill>
            <a:srgbClr val="193159"/>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chemeClr val="bg1"/>
                </a:solidFill>
              </a:rPr>
              <a:t>When this is complete your instructor should sign page 36 of your First Class Logbook and fill in the </a:t>
            </a:r>
            <a:r>
              <a:rPr lang="en-GB" sz="2000" i="1" dirty="0">
                <a:solidFill>
                  <a:schemeClr val="bg1"/>
                </a:solidFill>
              </a:rPr>
              <a:t>Task P9 Activity 1 Initial Expedition Training </a:t>
            </a:r>
            <a:r>
              <a:rPr lang="en-GB" sz="2000" dirty="0">
                <a:solidFill>
                  <a:schemeClr val="bg1"/>
                </a:solidFill>
              </a:rPr>
              <a:t>log sheet.</a:t>
            </a:r>
          </a:p>
        </p:txBody>
      </p:sp>
      <p:graphicFrame>
        <p:nvGraphicFramePr>
          <p:cNvPr id="7" name="Table 6">
            <a:extLst>
              <a:ext uri="{FF2B5EF4-FFF2-40B4-BE49-F238E27FC236}">
                <a16:creationId xmlns:a16="http://schemas.microsoft.com/office/drawing/2014/main" id="{1264EA59-7036-4F29-B7B0-E19C828DBB30}"/>
              </a:ext>
            </a:extLst>
          </p:cNvPr>
          <p:cNvGraphicFramePr>
            <a:graphicFrameLocks noGrp="1"/>
          </p:cNvGraphicFramePr>
          <p:nvPr>
            <p:extLst>
              <p:ext uri="{D42A27DB-BD31-4B8C-83A1-F6EECF244321}">
                <p14:modId xmlns:p14="http://schemas.microsoft.com/office/powerpoint/2010/main" val="698722622"/>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Logbook</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rgbClr val="C60C30"/>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36</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
        <p:nvSpPr>
          <p:cNvPr id="9" name="Title 8">
            <a:extLst>
              <a:ext uri="{FF2B5EF4-FFF2-40B4-BE49-F238E27FC236}">
                <a16:creationId xmlns:a16="http://schemas.microsoft.com/office/drawing/2014/main" id="{209752F0-C3D0-4B88-8B50-4D69DC663CD3}"/>
              </a:ext>
            </a:extLst>
          </p:cNvPr>
          <p:cNvSpPr>
            <a:spLocks noGrp="1"/>
          </p:cNvSpPr>
          <p:nvPr>
            <p:ph type="title"/>
          </p:nvPr>
        </p:nvSpPr>
        <p:spPr>
          <a:xfrm>
            <a:off x="673248" y="271586"/>
            <a:ext cx="2934926" cy="645083"/>
          </a:xfrm>
        </p:spPr>
        <p:txBody>
          <a:bodyPr/>
          <a:lstStyle/>
          <a:p>
            <a:r>
              <a:rPr lang="en-GB" dirty="0"/>
              <a:t>COOKING TASK</a:t>
            </a:r>
          </a:p>
        </p:txBody>
      </p:sp>
    </p:spTree>
    <p:extLst>
      <p:ext uri="{BB962C8B-B14F-4D97-AF65-F5344CB8AC3E}">
        <p14:creationId xmlns:p14="http://schemas.microsoft.com/office/powerpoint/2010/main" val="292341253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28194-8722-43F6-8787-C821C4589931}"/>
              </a:ext>
            </a:extLst>
          </p:cNvPr>
          <p:cNvSpPr>
            <a:spLocks noGrp="1"/>
          </p:cNvSpPr>
          <p:nvPr>
            <p:ph idx="1"/>
          </p:nvPr>
        </p:nvSpPr>
        <p:spPr/>
        <p:txBody>
          <a:bodyPr/>
          <a:lstStyle/>
          <a:p>
            <a:r>
              <a:rPr lang="en-GB" dirty="0"/>
              <a:t>Are there any final questions?</a:t>
            </a:r>
          </a:p>
        </p:txBody>
      </p:sp>
      <p:sp>
        <p:nvSpPr>
          <p:cNvPr id="2" name="Title 1">
            <a:extLst>
              <a:ext uri="{FF2B5EF4-FFF2-40B4-BE49-F238E27FC236}">
                <a16:creationId xmlns:a16="http://schemas.microsoft.com/office/drawing/2014/main" id="{BE802364-625C-4902-84E9-8C8499AC5B18}"/>
              </a:ext>
            </a:extLst>
          </p:cNvPr>
          <p:cNvSpPr>
            <a:spLocks noGrp="1"/>
          </p:cNvSpPr>
          <p:nvPr>
            <p:ph type="title"/>
          </p:nvPr>
        </p:nvSpPr>
        <p:spPr>
          <a:xfrm>
            <a:off x="673247" y="271586"/>
            <a:ext cx="3394661" cy="645083"/>
          </a:xfrm>
        </p:spPr>
        <p:txBody>
          <a:bodyPr>
            <a:normAutofit/>
          </a:bodyPr>
          <a:lstStyle/>
          <a:p>
            <a:r>
              <a:rPr lang="en-GB" sz="3200" dirty="0"/>
              <a:t>ANY QUESTIONS?</a:t>
            </a:r>
          </a:p>
        </p:txBody>
      </p:sp>
      <p:sp>
        <p:nvSpPr>
          <p:cNvPr id="4" name="TextBox 3">
            <a:extLst>
              <a:ext uri="{FF2B5EF4-FFF2-40B4-BE49-F238E27FC236}">
                <a16:creationId xmlns:a16="http://schemas.microsoft.com/office/drawing/2014/main" id="{0BFE7AFE-74F0-40E9-B05D-590EDAEA1E6C}"/>
              </a:ext>
            </a:extLst>
          </p:cNvPr>
          <p:cNvSpPr txBox="1"/>
          <p:nvPr/>
        </p:nvSpPr>
        <p:spPr>
          <a:xfrm>
            <a:off x="3460823" y="1468271"/>
            <a:ext cx="3629025" cy="5386090"/>
          </a:xfrm>
          <a:prstGeom prst="rect">
            <a:avLst/>
          </a:prstGeom>
          <a:noFill/>
        </p:spPr>
        <p:txBody>
          <a:bodyPr wrap="square" rtlCol="0">
            <a:spAutoFit/>
          </a:bodyPr>
          <a:lstStyle/>
          <a:p>
            <a:pPr algn="ctr"/>
            <a:r>
              <a:rPr lang="en-GB" sz="34400" b="1" dirty="0">
                <a:solidFill>
                  <a:srgbClr val="002F5F"/>
                </a:solidFill>
                <a:latin typeface="Myriad Pro" panose="020B0503030403020204" pitchFamily="34" charset="0"/>
              </a:rPr>
              <a:t>?</a:t>
            </a:r>
          </a:p>
        </p:txBody>
      </p:sp>
    </p:spTree>
    <p:extLst>
      <p:ext uri="{BB962C8B-B14F-4D97-AF65-F5344CB8AC3E}">
        <p14:creationId xmlns:p14="http://schemas.microsoft.com/office/powerpoint/2010/main" val="385836599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LO3: </a:t>
            </a:r>
            <a:r>
              <a:rPr lang="en-GB" dirty="0">
                <a:solidFill>
                  <a:srgbClr val="0072CF"/>
                </a:solidFill>
              </a:rPr>
              <a:t>Understand the principles of safe camp craft on an expedition.</a:t>
            </a:r>
          </a:p>
          <a:p>
            <a:pPr marL="0" indent="0">
              <a:buNone/>
            </a:pPr>
            <a:endParaRPr lang="en-GB" dirty="0">
              <a:solidFill>
                <a:srgbClr val="0072CF"/>
              </a:solidFill>
            </a:endParaRPr>
          </a:p>
          <a:p>
            <a:r>
              <a:rPr lang="en-GB" dirty="0"/>
              <a:t>Describe the principles of warmth and comfort in camp. </a:t>
            </a:r>
            <a:endParaRPr lang="en-GB" sz="2000" dirty="0"/>
          </a:p>
          <a:p>
            <a:pPr marL="0" indent="0">
              <a:buNone/>
            </a:pPr>
            <a:endParaRPr lang="en-GB" b="1" dirty="0">
              <a:solidFill>
                <a:srgbClr val="0072CF"/>
              </a:solidFill>
            </a:endParaRP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51781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8B1908F-F147-4F04-915F-B1FF48440804}"/>
              </a:ext>
            </a:extLst>
          </p:cNvPr>
          <p:cNvSpPr txBox="1">
            <a:spLocks/>
          </p:cNvSpPr>
          <p:nvPr/>
        </p:nvSpPr>
        <p:spPr>
          <a:xfrm>
            <a:off x="666595" y="1184364"/>
            <a:ext cx="9204177" cy="5402050"/>
          </a:xfrm>
          <a:prstGeom prst="rect">
            <a:avLst/>
          </a:prstGeom>
          <a:solidFill>
            <a:schemeClr val="bg1">
              <a:alpha val="90000"/>
            </a:schemeClr>
          </a:solidFill>
        </p:spPr>
        <p:txBody>
          <a:bodyPr vert="horz" lIns="180000" tIns="180000" rIns="180000" bIns="18000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4800" b="1" dirty="0"/>
          </a:p>
        </p:txBody>
      </p:sp>
      <p:sp>
        <p:nvSpPr>
          <p:cNvPr id="4" name="Content Placeholder 2">
            <a:extLst>
              <a:ext uri="{FF2B5EF4-FFF2-40B4-BE49-F238E27FC236}">
                <a16:creationId xmlns:a16="http://schemas.microsoft.com/office/drawing/2014/main" id="{3CE688DA-DA4E-4A06-8CC3-A436DEA6D132}"/>
              </a:ext>
            </a:extLst>
          </p:cNvPr>
          <p:cNvSpPr>
            <a:spLocks noGrp="1"/>
          </p:cNvSpPr>
          <p:nvPr>
            <p:ph idx="1"/>
          </p:nvPr>
        </p:nvSpPr>
        <p:spPr>
          <a:xfrm>
            <a:off x="673248" y="1184490"/>
            <a:ext cx="9204177" cy="4486410"/>
          </a:xfrm>
          <a:noFill/>
        </p:spPr>
        <p:txBody>
          <a:bodyPr numCol="1" anchor="ctr">
            <a:normAutofit/>
          </a:bodyPr>
          <a:lstStyle/>
          <a:p>
            <a:pPr marL="0" indent="0" algn="ctr">
              <a:buNone/>
            </a:pPr>
            <a:r>
              <a:rPr lang="en-GB" sz="3600" b="1" dirty="0"/>
              <a:t>Identify 4 things that can improve warmth or comfort on a campsite.</a:t>
            </a:r>
          </a:p>
        </p:txBody>
      </p:sp>
      <p:sp>
        <p:nvSpPr>
          <p:cNvPr id="2" name="Title 1">
            <a:extLst>
              <a:ext uri="{FF2B5EF4-FFF2-40B4-BE49-F238E27FC236}">
                <a16:creationId xmlns:a16="http://schemas.microsoft.com/office/drawing/2014/main" id="{3E879E0B-C91E-45B5-8203-5C92E9D50069}"/>
              </a:ext>
            </a:extLst>
          </p:cNvPr>
          <p:cNvSpPr>
            <a:spLocks noGrp="1"/>
          </p:cNvSpPr>
          <p:nvPr>
            <p:ph type="title"/>
          </p:nvPr>
        </p:nvSpPr>
        <p:spPr>
          <a:xfrm>
            <a:off x="673247" y="271586"/>
            <a:ext cx="5245639" cy="645083"/>
          </a:xfrm>
        </p:spPr>
        <p:txBody>
          <a:bodyPr>
            <a:normAutofit fontScale="90000"/>
          </a:bodyPr>
          <a:lstStyle/>
          <a:p>
            <a:r>
              <a:rPr lang="en-GB" dirty="0"/>
              <a:t>WARMTH AND COMFORT TASK</a:t>
            </a:r>
          </a:p>
        </p:txBody>
      </p:sp>
      <p:sp>
        <p:nvSpPr>
          <p:cNvPr id="5" name="Content Placeholder 2">
            <a:extLst>
              <a:ext uri="{FF2B5EF4-FFF2-40B4-BE49-F238E27FC236}">
                <a16:creationId xmlns:a16="http://schemas.microsoft.com/office/drawing/2014/main" id="{5A4597C5-F74D-44DD-BBA6-A2596272C0ED}"/>
              </a:ext>
            </a:extLst>
          </p:cNvPr>
          <p:cNvSpPr txBox="1">
            <a:spLocks/>
          </p:cNvSpPr>
          <p:nvPr/>
        </p:nvSpPr>
        <p:spPr>
          <a:xfrm>
            <a:off x="783771" y="5780314"/>
            <a:ext cx="8980715" cy="696686"/>
          </a:xfrm>
          <a:prstGeom prst="rect">
            <a:avLst/>
          </a:prstGeom>
          <a:solidFill>
            <a:srgbClr val="193159"/>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chemeClr val="bg1"/>
                </a:solidFill>
              </a:rPr>
              <a:t>When this is complete your instructor should check and sign page 34 of your First Class Logbook.</a:t>
            </a:r>
          </a:p>
        </p:txBody>
      </p:sp>
      <p:graphicFrame>
        <p:nvGraphicFramePr>
          <p:cNvPr id="7" name="Table 6">
            <a:extLst>
              <a:ext uri="{FF2B5EF4-FFF2-40B4-BE49-F238E27FC236}">
                <a16:creationId xmlns:a16="http://schemas.microsoft.com/office/drawing/2014/main" id="{1264EA59-7036-4F29-B7B0-E19C828DBB30}"/>
              </a:ext>
            </a:extLst>
          </p:cNvPr>
          <p:cNvGraphicFramePr>
            <a:graphicFrameLocks noGrp="1"/>
          </p:cNvGraphicFramePr>
          <p:nvPr>
            <p:extLst>
              <p:ext uri="{D42A27DB-BD31-4B8C-83A1-F6EECF244321}">
                <p14:modId xmlns:p14="http://schemas.microsoft.com/office/powerpoint/2010/main" val="1961404914"/>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Logbook</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rgbClr val="C60C30"/>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34</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Tree>
    <p:extLst>
      <p:ext uri="{BB962C8B-B14F-4D97-AF65-F5344CB8AC3E}">
        <p14:creationId xmlns:p14="http://schemas.microsoft.com/office/powerpoint/2010/main" val="279698324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LO3: </a:t>
            </a:r>
            <a:r>
              <a:rPr lang="en-GB" dirty="0">
                <a:solidFill>
                  <a:srgbClr val="0072CF"/>
                </a:solidFill>
              </a:rPr>
              <a:t>Understand the principles of safe camp craft on an expedition.</a:t>
            </a:r>
          </a:p>
          <a:p>
            <a:pPr marL="0" indent="0">
              <a:buNone/>
            </a:pPr>
            <a:endParaRPr lang="en-GB" dirty="0">
              <a:solidFill>
                <a:srgbClr val="0072CF"/>
              </a:solidFill>
            </a:endParaRPr>
          </a:p>
          <a:p>
            <a:r>
              <a:rPr lang="en-GB" dirty="0"/>
              <a:t>Describe the essentials of siting, pitching and striking a camp. </a:t>
            </a: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5803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7577-14E4-4AA6-8958-C433B4BE5453}"/>
              </a:ext>
            </a:extLst>
          </p:cNvPr>
          <p:cNvSpPr>
            <a:spLocks noGrp="1"/>
          </p:cNvSpPr>
          <p:nvPr>
            <p:ph type="title"/>
          </p:nvPr>
        </p:nvSpPr>
        <p:spPr>
          <a:xfrm>
            <a:off x="673248" y="271587"/>
            <a:ext cx="3725757" cy="609473"/>
          </a:xfrm>
        </p:spPr>
        <p:txBody>
          <a:bodyPr/>
          <a:lstStyle/>
          <a:p>
            <a:r>
              <a:rPr lang="en-GB" dirty="0"/>
              <a:t>SITING YOUR CAMP</a:t>
            </a:r>
          </a:p>
        </p:txBody>
      </p:sp>
      <p:sp>
        <p:nvSpPr>
          <p:cNvPr id="3" name="Content Placeholder 2">
            <a:extLst>
              <a:ext uri="{FF2B5EF4-FFF2-40B4-BE49-F238E27FC236}">
                <a16:creationId xmlns:a16="http://schemas.microsoft.com/office/drawing/2014/main" id="{0B458261-D0A3-4251-B6A7-D749DC8A8F4C}"/>
              </a:ext>
            </a:extLst>
          </p:cNvPr>
          <p:cNvSpPr>
            <a:spLocks noGrp="1"/>
          </p:cNvSpPr>
          <p:nvPr>
            <p:ph idx="1"/>
          </p:nvPr>
        </p:nvSpPr>
        <p:spPr>
          <a:xfrm>
            <a:off x="4399005" y="1184363"/>
            <a:ext cx="5478420" cy="5402050"/>
          </a:xfrm>
        </p:spPr>
        <p:txBody>
          <a:bodyPr>
            <a:normAutofit lnSpcReduction="10000"/>
          </a:bodyPr>
          <a:lstStyle/>
          <a:p>
            <a:r>
              <a:rPr lang="en-GB" dirty="0"/>
              <a:t>Choose an area that is flat, well drained, safe from flooding.</a:t>
            </a:r>
          </a:p>
          <a:p>
            <a:r>
              <a:rPr lang="en-GB" dirty="0"/>
              <a:t>Do not pitch your tent under a tree or close to water.</a:t>
            </a:r>
          </a:p>
          <a:p>
            <a:r>
              <a:rPr lang="en-GB" dirty="0"/>
              <a:t>Shelter from the prevailing wind.</a:t>
            </a:r>
          </a:p>
          <a:p>
            <a:r>
              <a:rPr lang="en-GB" dirty="0"/>
              <a:t>Safe water supply nearby.</a:t>
            </a:r>
          </a:p>
          <a:p>
            <a:r>
              <a:rPr lang="en-GB" dirty="0"/>
              <a:t>If there are no toilets ensure you allocate appropriate toilet areas for male and female. Dig toilet holes.</a:t>
            </a:r>
          </a:p>
          <a:p>
            <a:r>
              <a:rPr lang="en-GB" dirty="0"/>
              <a:t>When pitching tents ensure your tent is a good distance away from other tents.</a:t>
            </a:r>
          </a:p>
          <a:p>
            <a:r>
              <a:rPr lang="en-GB" dirty="0"/>
              <a:t>Never place stones on top of guy lines, the sawing action of the wind will fray them.</a:t>
            </a:r>
          </a:p>
        </p:txBody>
      </p:sp>
      <p:graphicFrame>
        <p:nvGraphicFramePr>
          <p:cNvPr id="4" name="Table 3">
            <a:extLst>
              <a:ext uri="{FF2B5EF4-FFF2-40B4-BE49-F238E27FC236}">
                <a16:creationId xmlns:a16="http://schemas.microsoft.com/office/drawing/2014/main" id="{7E337507-6673-477B-8456-977642B28AED}"/>
              </a:ext>
            </a:extLst>
          </p:cNvPr>
          <p:cNvGraphicFramePr>
            <a:graphicFrameLocks noGrp="1"/>
          </p:cNvGraphicFramePr>
          <p:nvPr>
            <p:extLst>
              <p:ext uri="{D42A27DB-BD31-4B8C-83A1-F6EECF244321}">
                <p14:modId xmlns:p14="http://schemas.microsoft.com/office/powerpoint/2010/main" val="140545608"/>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87-88</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pic>
        <p:nvPicPr>
          <p:cNvPr id="5" name="Picture 4" descr="13095789_1164710986884549_8090558961405283962_n">
            <a:extLst>
              <a:ext uri="{FF2B5EF4-FFF2-40B4-BE49-F238E27FC236}">
                <a16:creationId xmlns:a16="http://schemas.microsoft.com/office/drawing/2014/main" id="{6F99B58E-E9ED-401E-8ADC-32CC92B856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0" t="-150" r="7184" b="515"/>
          <a:stretch/>
        </p:blipFill>
        <p:spPr bwMode="auto">
          <a:xfrm>
            <a:off x="673248" y="1241042"/>
            <a:ext cx="3392125" cy="2718485"/>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pic>
        <p:nvPicPr>
          <p:cNvPr id="6" name="Picture 2">
            <a:extLst>
              <a:ext uri="{FF2B5EF4-FFF2-40B4-BE49-F238E27FC236}">
                <a16:creationId xmlns:a16="http://schemas.microsoft.com/office/drawing/2014/main" id="{E8216D4D-3A46-4263-A4AB-30811C85E7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3248" y="4098712"/>
            <a:ext cx="3392125" cy="203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96034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EBF2-8BE8-4855-9B5B-6583510AF6B4}"/>
              </a:ext>
            </a:extLst>
          </p:cNvPr>
          <p:cNvSpPr>
            <a:spLocks noGrp="1"/>
          </p:cNvSpPr>
          <p:nvPr>
            <p:ph type="title"/>
          </p:nvPr>
        </p:nvSpPr>
        <p:spPr>
          <a:xfrm>
            <a:off x="673248" y="271587"/>
            <a:ext cx="3565120" cy="609473"/>
          </a:xfrm>
        </p:spPr>
        <p:txBody>
          <a:bodyPr/>
          <a:lstStyle/>
          <a:p>
            <a:r>
              <a:rPr lang="en-GB" dirty="0"/>
              <a:t>ON THE CAMPSITE</a:t>
            </a:r>
          </a:p>
        </p:txBody>
      </p:sp>
      <p:sp>
        <p:nvSpPr>
          <p:cNvPr id="3" name="Content Placeholder 2">
            <a:extLst>
              <a:ext uri="{FF2B5EF4-FFF2-40B4-BE49-F238E27FC236}">
                <a16:creationId xmlns:a16="http://schemas.microsoft.com/office/drawing/2014/main" id="{FDB8AA07-4594-41BF-B67F-E3E33F0429E7}"/>
              </a:ext>
            </a:extLst>
          </p:cNvPr>
          <p:cNvSpPr>
            <a:spLocks noGrp="1"/>
          </p:cNvSpPr>
          <p:nvPr>
            <p:ph idx="1"/>
          </p:nvPr>
        </p:nvSpPr>
        <p:spPr>
          <a:xfrm>
            <a:off x="673250" y="1184490"/>
            <a:ext cx="5826404" cy="5673510"/>
          </a:xfrm>
        </p:spPr>
        <p:txBody>
          <a:bodyPr>
            <a:normAutofit/>
          </a:bodyPr>
          <a:lstStyle/>
          <a:p>
            <a:r>
              <a:rPr lang="en-GB" dirty="0"/>
              <a:t>Always put litter in a bin.</a:t>
            </a:r>
          </a:p>
          <a:p>
            <a:endParaRPr lang="en-GB" dirty="0"/>
          </a:p>
          <a:p>
            <a:r>
              <a:rPr lang="en-GB" dirty="0"/>
              <a:t>Make sure no food is left out overnight and keep the campsite and your tents tidy. </a:t>
            </a:r>
          </a:p>
          <a:p>
            <a:endParaRPr lang="en-GB" dirty="0"/>
          </a:p>
          <a:p>
            <a:r>
              <a:rPr lang="en-GB" dirty="0"/>
              <a:t>Keep noise to a minimum and respect other campsite users. </a:t>
            </a:r>
          </a:p>
          <a:p>
            <a:endParaRPr lang="en-GB" dirty="0"/>
          </a:p>
          <a:p>
            <a:r>
              <a:rPr lang="en-GB" dirty="0"/>
              <a:t>Do not light any campfires unless the campsite owner has given you permission. </a:t>
            </a:r>
          </a:p>
          <a:p>
            <a:endParaRPr lang="en-GB" dirty="0"/>
          </a:p>
          <a:p>
            <a:r>
              <a:rPr lang="en-GB" dirty="0"/>
              <a:t>Cook outside and never in tents. This is a real fire risk. </a:t>
            </a:r>
          </a:p>
        </p:txBody>
      </p:sp>
      <p:graphicFrame>
        <p:nvGraphicFramePr>
          <p:cNvPr id="5" name="Table 4">
            <a:extLst>
              <a:ext uri="{FF2B5EF4-FFF2-40B4-BE49-F238E27FC236}">
                <a16:creationId xmlns:a16="http://schemas.microsoft.com/office/drawing/2014/main" id="{060A6265-E228-4AA1-A586-1D71032A0E1E}"/>
              </a:ext>
            </a:extLst>
          </p:cNvPr>
          <p:cNvGraphicFramePr>
            <a:graphicFrameLocks noGrp="1"/>
          </p:cNvGraphicFramePr>
          <p:nvPr>
            <p:extLst>
              <p:ext uri="{D42A27DB-BD31-4B8C-83A1-F6EECF244321}">
                <p14:modId xmlns:p14="http://schemas.microsoft.com/office/powerpoint/2010/main" val="1172082290"/>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88</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pic>
        <p:nvPicPr>
          <p:cNvPr id="1026" name="Picture 2" descr="13102652_1164767790212202_5416128954426873547_n">
            <a:extLst>
              <a:ext uri="{FF2B5EF4-FFF2-40B4-BE49-F238E27FC236}">
                <a16:creationId xmlns:a16="http://schemas.microsoft.com/office/drawing/2014/main" id="{28D2C6BD-A879-4340-B094-295AE93401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 b="-22"/>
          <a:stretch/>
        </p:blipFill>
        <p:spPr bwMode="auto">
          <a:xfrm>
            <a:off x="6720496" y="1184490"/>
            <a:ext cx="3156929" cy="2372497"/>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pic>
        <p:nvPicPr>
          <p:cNvPr id="1028" name="Picture 4" descr="Image result for dofe campsite">
            <a:extLst>
              <a:ext uri="{FF2B5EF4-FFF2-40B4-BE49-F238E27FC236}">
                <a16:creationId xmlns:a16="http://schemas.microsoft.com/office/drawing/2014/main" id="{53349385-0125-4CCB-96C2-763B454FDB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10" r="36249"/>
          <a:stretch/>
        </p:blipFill>
        <p:spPr bwMode="auto">
          <a:xfrm>
            <a:off x="6720497" y="3713205"/>
            <a:ext cx="3156928" cy="287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986570"/>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T Part 1" id="{39B4EB02-1420-4708-8206-C789913773D3}" vid="{877E21B4-149B-4392-8E80-B8BCD8A5DE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IET</Template>
  <TotalTime>384</TotalTime>
  <Words>2996</Words>
  <Application>Microsoft Office PowerPoint</Application>
  <PresentationFormat>Widescreen</PresentationFormat>
  <Paragraphs>426</Paragraphs>
  <Slides>35</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Myriad Pro</vt:lpstr>
      <vt:lpstr>Calibri Light</vt:lpstr>
      <vt:lpstr>Calibri</vt:lpstr>
      <vt:lpstr>Office Theme</vt:lpstr>
      <vt:lpstr>PowerPoint Presentation</vt:lpstr>
      <vt:lpstr>LEARNING OUTCOMES</vt:lpstr>
      <vt:lpstr>WARMTH AND COMFORT ON CAMP</vt:lpstr>
      <vt:lpstr>ANY QUESTIONS?</vt:lpstr>
      <vt:lpstr>LEARNING OUTCOMES</vt:lpstr>
      <vt:lpstr>WARMTH AND COMFORT TASK</vt:lpstr>
      <vt:lpstr>LEARNING OUTCOMES</vt:lpstr>
      <vt:lpstr>SITING YOUR CAMP</vt:lpstr>
      <vt:lpstr>ON THE CAMPSITE</vt:lpstr>
      <vt:lpstr>LEAVING THE CAMPSITE</vt:lpstr>
      <vt:lpstr>ANY QUESTIONS?</vt:lpstr>
      <vt:lpstr>LEARNING OUTCOMES</vt:lpstr>
      <vt:lpstr>CAMPSITE TASK 1</vt:lpstr>
      <vt:lpstr>CAMPSITE TASK 2</vt:lpstr>
      <vt:lpstr>LEARNING OUTCOMES</vt:lpstr>
      <vt:lpstr>CHOOSING THE RIGHT FOOD</vt:lpstr>
      <vt:lpstr>EXPEDITION FOOD</vt:lpstr>
      <vt:lpstr>CALORIE INTAKE</vt:lpstr>
      <vt:lpstr>DRINK</vt:lpstr>
      <vt:lpstr>CONSIDERATIONS</vt:lpstr>
      <vt:lpstr>HYGIENE</vt:lpstr>
      <vt:lpstr>PERSONAL HYGIENE</vt:lpstr>
      <vt:lpstr>MENU</vt:lpstr>
      <vt:lpstr>FOOD CONSTITUENTS</vt:lpstr>
      <vt:lpstr>SPECIALIST OR SHOP BOUGHT?</vt:lpstr>
      <vt:lpstr>SPECIALIST OR SHOP BOUGHT?</vt:lpstr>
      <vt:lpstr>FOOD DO’S</vt:lpstr>
      <vt:lpstr>FOOD DON’TS</vt:lpstr>
      <vt:lpstr>COOKING</vt:lpstr>
      <vt:lpstr>COOKING SAFETY CONSIDERATIONS</vt:lpstr>
      <vt:lpstr>COOKING SAFETY CONSIDERATIONS</vt:lpstr>
      <vt:lpstr>TYPES OF STOVE</vt:lpstr>
      <vt:lpstr>ANY QUESTIONS?</vt:lpstr>
      <vt:lpstr>LEARNING OUTCOMES</vt:lpstr>
      <vt:lpstr>COOKING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m419055</dc:creator>
  <cp:lastModifiedBy>Greg Degnan</cp:lastModifiedBy>
  <cp:revision>38</cp:revision>
  <dcterms:created xsi:type="dcterms:W3CDTF">2019-04-22T18:23:35Z</dcterms:created>
  <dcterms:modified xsi:type="dcterms:W3CDTF">2020-04-04T12:44:05Z</dcterms:modified>
</cp:coreProperties>
</file>