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8" r:id="rId2"/>
    <p:sldId id="257" r:id="rId3"/>
    <p:sldId id="285" r:id="rId4"/>
    <p:sldId id="286" r:id="rId5"/>
    <p:sldId id="287" r:id="rId6"/>
    <p:sldId id="288" r:id="rId7"/>
    <p:sldId id="289" r:id="rId8"/>
    <p:sldId id="295" r:id="rId9"/>
    <p:sldId id="293" r:id="rId10"/>
    <p:sldId id="294" r:id="rId11"/>
    <p:sldId id="290" r:id="rId12"/>
    <p:sldId id="291" r:id="rId13"/>
    <p:sldId id="292" r:id="rId14"/>
    <p:sldId id="298" r:id="rId15"/>
    <p:sldId id="267" r:id="rId16"/>
    <p:sldId id="297" r:id="rId17"/>
  </p:sldIdLst>
  <p:sldSz cx="12192000" cy="6858000"/>
  <p:notesSz cx="6807200" cy="9939338"/>
  <p:embeddedFontLst>
    <p:embeddedFont>
      <p:font typeface="Calibri" panose="020F0502020204030204" pitchFamily="34" charset="0"/>
      <p:regular r:id="rId19"/>
      <p:bold r:id="rId20"/>
      <p:italic r:id="rId21"/>
      <p:boldItalic r:id="rId22"/>
    </p:embeddedFont>
    <p:embeddedFont>
      <p:font typeface="Castellar" panose="020A0402060406010301" pitchFamily="18" charset="0"/>
      <p:regular r:id="rId23"/>
    </p:embeddedFont>
    <p:embeddedFont>
      <p:font typeface="Myriad Pro" panose="020B0503030403020204" charset="0"/>
      <p:regular r:id="rId24"/>
      <p:bold r:id="rId25"/>
      <p:italic r:id="rId26"/>
      <p:boldItalic r:id="rId27"/>
    </p:embeddedFont>
    <p:embeddedFont>
      <p:font typeface="Myriad Pro Light" panose="020B0603030403020204"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931"/>
    <a:srgbClr val="002F5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4787" autoAdjust="0"/>
  </p:normalViewPr>
  <p:slideViewPr>
    <p:cSldViewPr snapToGrid="0">
      <p:cViewPr varScale="1">
        <p:scale>
          <a:sx n="54" d="100"/>
          <a:sy n="54" d="100"/>
        </p:scale>
        <p:origin x="138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4014"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ChangeArrowheads="1"/>
          </p:cNvSpPr>
          <p:nvPr/>
        </p:nvSpPr>
        <p:spPr bwMode="auto">
          <a:xfrm>
            <a:off x="642099" y="9290732"/>
            <a:ext cx="5821251" cy="278066"/>
          </a:xfrm>
          <a:prstGeom prst="rect">
            <a:avLst/>
          </a:prstGeom>
          <a:solidFill>
            <a:srgbClr val="002E5F"/>
          </a:solidFill>
          <a:ln>
            <a:noFill/>
          </a:ln>
          <a:effectLst/>
          <a:extLs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38275" tIns="38275" rIns="38275" bIns="38275" numCol="1" anchor="t" anchorCtr="0" compatLnSpc="1">
            <a:prstTxWarp prst="textNoShape">
              <a:avLst/>
            </a:prstTxWarp>
          </a:bodyPr>
          <a:lstStyle/>
          <a:p>
            <a:pPr marL="0" marR="0" lvl="0" indent="0" algn="l" defTabSz="95688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Myriad Pro Light" panose="020B0603030403020204" pitchFamily="34" charset="0"/>
                <a:ea typeface="+mn-ea"/>
                <a:cs typeface="+mn-cs"/>
              </a:rPr>
              <a:t>First Class Cadet Training System			                              The Royal Air Force</a:t>
            </a:r>
          </a:p>
          <a:p>
            <a:pPr marL="0" marR="0" lvl="0" indent="0" algn="l" defTabSz="956880" rtl="0" eaLnBrk="0" fontAlgn="base" latinLnBrk="0" hangingPunct="0">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343852" y="9290731"/>
            <a:ext cx="239020" cy="278066"/>
          </a:xfrm>
          <a:prstGeom prst="rect">
            <a:avLst/>
          </a:prstGeom>
          <a:solidFill>
            <a:srgbClr val="0073CF"/>
          </a:solidFill>
          <a:ln>
            <a:noFill/>
          </a:ln>
          <a:effectLst/>
          <a:extLs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38275" tIns="38275" rIns="38275" bIns="38275" numCol="1" anchor="t" anchorCtr="0" compatLnSpc="1">
            <a:prstTxWarp prst="textNoShape">
              <a:avLst/>
            </a:prstTxWarp>
          </a:bodyPr>
          <a:lstStyle/>
          <a:p>
            <a:pPr marL="0" marR="0" lvl="0" indent="0" algn="ctr" defTabSz="956880" rtl="0" eaLnBrk="0" fontAlgn="base" latinLnBrk="0" hangingPunct="0">
              <a:lnSpc>
                <a:spcPct val="100000"/>
              </a:lnSpc>
              <a:spcBef>
                <a:spcPct val="0"/>
              </a:spcBef>
              <a:spcAft>
                <a:spcPct val="0"/>
              </a:spcAft>
              <a:buClrTx/>
              <a:buSzTx/>
              <a:buFontTx/>
              <a:buNone/>
              <a:tabLst/>
            </a:pPr>
            <a:fld id="{AD33C08B-D4F6-4653-8E02-E09CE2BAE139}" type="slidenum">
              <a:rPr kumimoji="0" lang="en-GB" altLang="en-US" sz="1100" b="0" i="0" u="none" strike="noStrike" cap="none" normalizeH="0" baseline="0" smtClean="0">
                <a:ln>
                  <a:noFill/>
                </a:ln>
                <a:solidFill>
                  <a:srgbClr val="FFFFFF"/>
                </a:solidFill>
                <a:effectLst/>
                <a:latin typeface="Myriad Pro" panose="020B0503030403020204" pitchFamily="34" charset="0"/>
              </a:rPr>
              <a:pPr marL="0" marR="0" lvl="0" indent="0" algn="ctr" defTabSz="956880" rtl="0" eaLnBrk="0" fontAlgn="base" latinLnBrk="0" hangingPunct="0">
                <a:lnSpc>
                  <a:spcPct val="100000"/>
                </a:lnSpc>
                <a:spcBef>
                  <a:spcPct val="0"/>
                </a:spcBef>
                <a:spcAft>
                  <a:spcPct val="0"/>
                </a:spcAft>
                <a:buClrTx/>
                <a:buSzTx/>
                <a:buFontTx/>
                <a:buNone/>
                <a:tabLst/>
              </a:pPr>
              <a:t>‹#›</a:t>
            </a:fld>
            <a:endParaRPr kumimoji="0" lang="en-US" altLang="en-US" sz="1900" b="0" i="0" u="none" strike="noStrike" cap="none" normalizeH="0" baseline="0" dirty="0">
              <a:ln>
                <a:noFill/>
              </a:ln>
              <a:solidFill>
                <a:schemeClr val="tx1"/>
              </a:solidFill>
              <a:effectLst/>
              <a:latin typeface="Arial" panose="020B0604020202020204" pitchFamily="34" charset="0"/>
            </a:endParaRPr>
          </a:p>
        </p:txBody>
      </p:sp>
      <p:sp>
        <p:nvSpPr>
          <p:cNvPr id="10" name="TextBox 9"/>
          <p:cNvSpPr txBox="1"/>
          <p:nvPr/>
        </p:nvSpPr>
        <p:spPr>
          <a:xfrm>
            <a:off x="343851" y="338361"/>
            <a:ext cx="6183337" cy="371532"/>
          </a:xfrm>
          <a:prstGeom prst="rect">
            <a:avLst/>
          </a:prstGeom>
          <a:noFill/>
        </p:spPr>
        <p:txBody>
          <a:bodyPr wrap="square" lIns="95688" tIns="47844" rIns="95688" bIns="47844" rtlCol="0">
            <a:spAutoFit/>
          </a:bodyPr>
          <a:lstStyle/>
          <a:p>
            <a:pPr algn="ctr"/>
            <a:r>
              <a:rPr lang="en-GB" b="1" dirty="0">
                <a:latin typeface="Myriad Pro" panose="020B0503030403020204" pitchFamily="34" charset="0"/>
              </a:rPr>
              <a:t>First Class Cadet Training – The Royal Air Force LO2</a:t>
            </a:r>
          </a:p>
        </p:txBody>
      </p:sp>
      <p:sp>
        <p:nvSpPr>
          <p:cNvPr id="11" name="Notes Placeholder 10"/>
          <p:cNvSpPr>
            <a:spLocks noGrp="1"/>
          </p:cNvSpPr>
          <p:nvPr>
            <p:ph type="body" sz="quarter" idx="3"/>
          </p:nvPr>
        </p:nvSpPr>
        <p:spPr>
          <a:xfrm>
            <a:off x="343851" y="4941210"/>
            <a:ext cx="6119498" cy="4157236"/>
          </a:xfrm>
          <a:prstGeom prst="rect">
            <a:avLst/>
          </a:prstGeom>
          <a:ln w="12700">
            <a:solidFill>
              <a:schemeClr val="tx1"/>
            </a:solidFill>
          </a:ln>
        </p:spPr>
        <p:txBody>
          <a:bodyPr vert="horz" lIns="95688" tIns="47844" rIns="95688" bIns="4784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Image Placeholder 15"/>
          <p:cNvSpPr>
            <a:spLocks noGrp="1" noRot="1" noChangeAspect="1"/>
          </p:cNvSpPr>
          <p:nvPr>
            <p:ph type="sldImg" idx="2"/>
          </p:nvPr>
        </p:nvSpPr>
        <p:spPr>
          <a:xfrm>
            <a:off x="331788" y="1254125"/>
            <a:ext cx="6143625" cy="3455988"/>
          </a:xfrm>
          <a:prstGeom prst="rect">
            <a:avLst/>
          </a:prstGeom>
          <a:noFill/>
          <a:ln w="12700">
            <a:solidFill>
              <a:prstClr val="black"/>
            </a:solidFill>
          </a:ln>
        </p:spPr>
        <p:txBody>
          <a:bodyPr vert="horz" lIns="95688" tIns="47844" rIns="95688" bIns="47844" rtlCol="0" anchor="ctr"/>
          <a:lstStyle/>
          <a:p>
            <a:endParaRPr lang="en-GB"/>
          </a:p>
        </p:txBody>
      </p:sp>
    </p:spTree>
    <p:extLst>
      <p:ext uri="{BB962C8B-B14F-4D97-AF65-F5344CB8AC3E}">
        <p14:creationId xmlns:p14="http://schemas.microsoft.com/office/powerpoint/2010/main" val="4136128197"/>
      </p:ext>
    </p:extLst>
  </p:cSld>
  <p:clrMap bg1="lt1" tx1="dk1" bg2="lt2" tx2="dk2" accent1="accent1" accent2="accent2" accent3="accent3" accent4="accent4" accent5="accent5" accent6="accent6" hlink="hlink" folHlink="folHlink"/>
  <p:notesStyle>
    <a:lvl1pPr marL="0" algn="just" defTabSz="914400" rtl="0" eaLnBrk="1" latinLnBrk="0" hangingPunct="1">
      <a:defRPr sz="1200" kern="1200">
        <a:solidFill>
          <a:schemeClr val="tx1"/>
        </a:solidFill>
        <a:latin typeface="Myriad Pro Light" panose="020B0603030403020204" pitchFamily="34" charset="0"/>
        <a:ea typeface="+mn-ea"/>
        <a:cs typeface="+mn-cs"/>
      </a:defRPr>
    </a:lvl1pPr>
    <a:lvl2pPr marL="457200" algn="just" defTabSz="914400" rtl="0" eaLnBrk="1" latinLnBrk="0" hangingPunct="1">
      <a:defRPr sz="1200" kern="1200">
        <a:solidFill>
          <a:schemeClr val="tx1"/>
        </a:solidFill>
        <a:latin typeface="Myriad Pro Light" panose="020B0603030403020204" pitchFamily="34" charset="0"/>
        <a:ea typeface="+mn-ea"/>
        <a:cs typeface="+mn-cs"/>
      </a:defRPr>
    </a:lvl2pPr>
    <a:lvl3pPr marL="914400" algn="just" defTabSz="914400" rtl="0" eaLnBrk="1" latinLnBrk="0" hangingPunct="1">
      <a:defRPr sz="1200" kern="1200">
        <a:solidFill>
          <a:schemeClr val="tx1"/>
        </a:solidFill>
        <a:latin typeface="Myriad Pro Light" panose="020B0603030403020204" pitchFamily="34" charset="0"/>
        <a:ea typeface="+mn-ea"/>
        <a:cs typeface="+mn-cs"/>
      </a:defRPr>
    </a:lvl3pPr>
    <a:lvl4pPr marL="1371600" algn="just" defTabSz="914400" rtl="0" eaLnBrk="1" latinLnBrk="0" hangingPunct="1">
      <a:defRPr sz="1200" kern="1200">
        <a:solidFill>
          <a:schemeClr val="tx1"/>
        </a:solidFill>
        <a:latin typeface="Myriad Pro Light" panose="020B0603030403020204" pitchFamily="34" charset="0"/>
        <a:ea typeface="+mn-ea"/>
        <a:cs typeface="+mn-cs"/>
      </a:defRPr>
    </a:lvl4pPr>
    <a:lvl5pPr marL="1828800" algn="just" defTabSz="914400" rtl="0" eaLnBrk="1" latinLnBrk="0" hangingPunct="1">
      <a:defRPr sz="1200" kern="1200">
        <a:solidFill>
          <a:schemeClr val="tx1"/>
        </a:solidFill>
        <a:latin typeface="Myriad Pro Light" panose="020B06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1130300"/>
            <a:ext cx="6143625" cy="3455988"/>
          </a:xfrm>
          <a:prstGeom prst="rect">
            <a:avLst/>
          </a:prstGeom>
        </p:spPr>
      </p:sp>
      <p:sp>
        <p:nvSpPr>
          <p:cNvPr id="3" name="Notes Placeholder 2"/>
          <p:cNvSpPr>
            <a:spLocks noGrp="1"/>
          </p:cNvSpPr>
          <p:nvPr>
            <p:ph type="body" idx="1"/>
          </p:nvPr>
        </p:nvSpPr>
        <p:spPr>
          <a:xfrm>
            <a:off x="343851" y="4783306"/>
            <a:ext cx="6119498" cy="4378860"/>
          </a:xfrm>
          <a:prstGeom prst="rect">
            <a:avLst/>
          </a:prstGeom>
        </p:spPr>
        <p:txBody>
          <a:bodyPr/>
          <a:lstStyle/>
          <a:p>
            <a:pPr algn="l" defTabSz="956880"/>
            <a:r>
              <a:rPr lang="en-GB" dirty="0"/>
              <a:t>Part</a:t>
            </a:r>
            <a:r>
              <a:rPr lang="en-GB" baseline="0" dirty="0"/>
              <a:t> 3 of 3. This presentation covers the information required to complete the </a:t>
            </a:r>
            <a:r>
              <a:rPr lang="en-GB" i="1" baseline="0" dirty="0"/>
              <a:t>LO3 Royal Air Force </a:t>
            </a:r>
            <a:r>
              <a:rPr lang="en-GB" baseline="0" dirty="0"/>
              <a:t>topic.</a:t>
            </a:r>
          </a:p>
          <a:p>
            <a:pPr algn="l" defTabSz="956880"/>
            <a:endParaRPr lang="en-GB" baseline="0" dirty="0"/>
          </a:p>
          <a:p>
            <a:pPr algn="l" defTabSz="956880"/>
            <a:r>
              <a:rPr lang="en-GB" baseline="0" dirty="0"/>
              <a:t>For best results, these instructor notes should be read and discussed with the cadets in conjunction with this presentatio</a:t>
            </a:r>
            <a:r>
              <a:rPr lang="en-GB" dirty="0"/>
              <a:t>n and the lesson plan.</a:t>
            </a:r>
          </a:p>
          <a:p>
            <a:pPr algn="l" defTabSz="956880"/>
            <a:endParaRPr lang="en-GB" dirty="0"/>
          </a:p>
          <a:p>
            <a:pPr algn="l" defTabSz="956880"/>
            <a:r>
              <a:rPr lang="en-GB" b="1" dirty="0"/>
              <a:t>Discuss</a:t>
            </a:r>
          </a:p>
          <a:p>
            <a:pPr algn="l" defTabSz="956880"/>
            <a:r>
              <a:rPr lang="en-GB" dirty="0"/>
              <a:t>Why is security important?</a:t>
            </a:r>
          </a:p>
        </p:txBody>
      </p:sp>
    </p:spTree>
    <p:extLst>
      <p:ext uri="{BB962C8B-B14F-4D97-AF65-F5344CB8AC3E}">
        <p14:creationId xmlns:p14="http://schemas.microsoft.com/office/powerpoint/2010/main" val="82020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confidential</a:t>
            </a:r>
            <a:r>
              <a:rPr lang="en-GB" baseline="0" dirty="0"/>
              <a:t> document should be given to a member of staff to prevent them from being passed onto unauthorised personnel or members of the public.</a:t>
            </a:r>
          </a:p>
          <a:p>
            <a:endParaRPr lang="en-GB" baseline="0" dirty="0"/>
          </a:p>
          <a:p>
            <a:r>
              <a:rPr lang="en-GB" baseline="0" dirty="0"/>
              <a:t>Letters can contain threats. Report them to a member of staff immediately. </a:t>
            </a:r>
          </a:p>
          <a:p>
            <a:r>
              <a:rPr lang="en-GB" baseline="0" dirty="0"/>
              <a:t> </a:t>
            </a:r>
            <a:endParaRPr lang="en-GB" dirty="0"/>
          </a:p>
        </p:txBody>
      </p:sp>
    </p:spTree>
    <p:extLst>
      <p:ext uri="{BB962C8B-B14F-4D97-AF65-F5344CB8AC3E}">
        <p14:creationId xmlns:p14="http://schemas.microsoft.com/office/powerpoint/2010/main" val="121580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t>Threat to Security #1:</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t>Report the incident immediately to an officer or adult.</a:t>
            </a:r>
          </a:p>
          <a:p>
            <a:endParaRPr lang="en-GB" dirty="0"/>
          </a:p>
        </p:txBody>
      </p:sp>
    </p:spTree>
    <p:extLst>
      <p:ext uri="{BB962C8B-B14F-4D97-AF65-F5344CB8AC3E}">
        <p14:creationId xmlns:p14="http://schemas.microsoft.com/office/powerpoint/2010/main" val="1251798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Threat to Security # 2 and 3.</a:t>
            </a:r>
          </a:p>
          <a:p>
            <a:endParaRPr lang="en-GB" dirty="0"/>
          </a:p>
          <a:p>
            <a:r>
              <a:rPr lang="en-GB" dirty="0"/>
              <a:t>Raise the alarm and go immediately to the fire assembly point.</a:t>
            </a:r>
          </a:p>
          <a:p>
            <a:endParaRPr lang="en-GB" dirty="0"/>
          </a:p>
          <a:p>
            <a:r>
              <a:rPr lang="en-GB" dirty="0"/>
              <a:t>Notify the nearest adult.</a:t>
            </a:r>
          </a:p>
        </p:txBody>
      </p:sp>
    </p:spTree>
    <p:extLst>
      <p:ext uri="{BB962C8B-B14F-4D97-AF65-F5344CB8AC3E}">
        <p14:creationId xmlns:p14="http://schemas.microsoft.com/office/powerpoint/2010/main" val="324309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wall to the left of the main door.</a:t>
            </a:r>
          </a:p>
          <a:p>
            <a:endParaRPr lang="en-GB" dirty="0"/>
          </a:p>
          <a:p>
            <a:r>
              <a:rPr lang="en-GB" dirty="0"/>
              <a:t>Ask them if they have read them.</a:t>
            </a:r>
          </a:p>
        </p:txBody>
      </p:sp>
    </p:spTree>
    <p:extLst>
      <p:ext uri="{BB962C8B-B14F-4D97-AF65-F5344CB8AC3E}">
        <p14:creationId xmlns:p14="http://schemas.microsoft.com/office/powerpoint/2010/main" val="1790922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is responsible for security?  Everyone.</a:t>
            </a:r>
          </a:p>
        </p:txBody>
      </p:sp>
    </p:spTree>
    <p:extLst>
      <p:ext uri="{BB962C8B-B14F-4D97-AF65-F5344CB8AC3E}">
        <p14:creationId xmlns:p14="http://schemas.microsoft.com/office/powerpoint/2010/main" val="1591836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255713"/>
            <a:ext cx="6140450" cy="3454400"/>
          </a:xfrm>
        </p:spPr>
      </p:sp>
      <p:sp>
        <p:nvSpPr>
          <p:cNvPr id="3" name="Notes Placeholder 2"/>
          <p:cNvSpPr>
            <a:spLocks noGrp="1"/>
          </p:cNvSpPr>
          <p:nvPr>
            <p:ph type="body" idx="1"/>
          </p:nvPr>
        </p:nvSpPr>
        <p:spPr/>
        <p:txBody>
          <a:bodyPr/>
          <a:lstStyle/>
          <a:p>
            <a:r>
              <a:rPr lang="en-GB" dirty="0"/>
              <a:t>A chance to ask or</a:t>
            </a:r>
            <a:r>
              <a:rPr lang="en-GB" baseline="0" dirty="0"/>
              <a:t> answer any final questions.</a:t>
            </a:r>
          </a:p>
          <a:p>
            <a:endParaRPr lang="en-GB" baseline="0" dirty="0"/>
          </a:p>
          <a:p>
            <a:r>
              <a:rPr lang="en-GB" baseline="0" dirty="0"/>
              <a:t>Go outside and run through the Op Wideawake process.</a:t>
            </a:r>
          </a:p>
          <a:p>
            <a:endParaRPr lang="en-GB" baseline="0" dirty="0"/>
          </a:p>
          <a:p>
            <a:r>
              <a:rPr lang="en-GB" baseline="0" dirty="0"/>
              <a:t>Things to search on the minibus and what you are looking for.</a:t>
            </a:r>
          </a:p>
          <a:p>
            <a:endParaRPr lang="en-GB" dirty="0"/>
          </a:p>
        </p:txBody>
      </p:sp>
    </p:spTree>
    <p:extLst>
      <p:ext uri="{BB962C8B-B14F-4D97-AF65-F5344CB8AC3E}">
        <p14:creationId xmlns:p14="http://schemas.microsoft.com/office/powerpoint/2010/main" val="20022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the Blockbusters quiz ppt or use manual version.</a:t>
            </a:r>
          </a:p>
        </p:txBody>
      </p:sp>
    </p:spTree>
    <p:extLst>
      <p:ext uri="{BB962C8B-B14F-4D97-AF65-F5344CB8AC3E}">
        <p14:creationId xmlns:p14="http://schemas.microsoft.com/office/powerpoint/2010/main" val="229883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1201738"/>
            <a:ext cx="6143625" cy="3455987"/>
          </a:xfrm>
        </p:spPr>
      </p:sp>
      <p:sp>
        <p:nvSpPr>
          <p:cNvPr id="3" name="Notes Placeholder 2"/>
          <p:cNvSpPr>
            <a:spLocks noGrp="1"/>
          </p:cNvSpPr>
          <p:nvPr>
            <p:ph type="body" idx="1"/>
          </p:nvPr>
        </p:nvSpPr>
        <p:spPr>
          <a:xfrm>
            <a:off x="343851" y="4874598"/>
            <a:ext cx="6119498" cy="4223848"/>
          </a:xfrm>
        </p:spPr>
        <p:txBody>
          <a:bodyPr/>
          <a:lstStyle/>
          <a:p>
            <a:pPr>
              <a:lnSpc>
                <a:spcPct val="119000"/>
              </a:lnSpc>
              <a:spcAft>
                <a:spcPts val="600"/>
              </a:spcAft>
            </a:pPr>
            <a:r>
              <a:rPr lang="en-GB" b="1" kern="1400" dirty="0">
                <a:solidFill>
                  <a:srgbClr val="FFFFFF"/>
                </a:solidFill>
                <a:latin typeface="Myriad Pro" panose="020B0503030403020204" pitchFamily="34" charset="0"/>
              </a:rPr>
              <a:t>LO3: Understand why security is important.</a:t>
            </a:r>
          </a:p>
          <a:p>
            <a:pPr>
              <a:lnSpc>
                <a:spcPct val="119000"/>
              </a:lnSpc>
              <a:spcAft>
                <a:spcPts val="600"/>
              </a:spcAft>
            </a:pPr>
            <a:r>
              <a:rPr lang="en-GB" sz="1200" kern="1400" dirty="0">
                <a:solidFill>
                  <a:srgbClr val="FFFFFF"/>
                </a:solidFill>
                <a:latin typeface="Myriad Pro Light" panose="020B0603030403020204" pitchFamily="34" charset="0"/>
              </a:rPr>
              <a:t>P3: Identify why security is important.</a:t>
            </a:r>
            <a:r>
              <a:rPr lang="en-GB" sz="1000" kern="1400" dirty="0">
                <a:solidFill>
                  <a:srgbClr val="DFD4D7"/>
                </a:solidFill>
                <a:latin typeface="Calibri" panose="020F0502020204030204" pitchFamily="34" charset="0"/>
              </a:rPr>
              <a:t> </a:t>
            </a:r>
          </a:p>
          <a:p>
            <a:pPr lvl="0">
              <a:lnSpc>
                <a:spcPct val="119000"/>
              </a:lnSpc>
              <a:spcAft>
                <a:spcPts val="600"/>
              </a:spcAft>
            </a:pPr>
            <a:r>
              <a:rPr lang="en-GB" sz="1200" kern="1400" dirty="0">
                <a:solidFill>
                  <a:srgbClr val="FFFFFF"/>
                </a:solidFill>
                <a:latin typeface="Myriad Pro Light" panose="020B0603030403020204" pitchFamily="34" charset="0"/>
              </a:rPr>
              <a:t>P4: Identify a minimum of three threats to security and state the actions(s) they would take to minimise these threats.</a:t>
            </a:r>
            <a:endParaRPr lang="en-GB" sz="1000" kern="1400" dirty="0">
              <a:solidFill>
                <a:srgbClr val="DFD4D7"/>
              </a:solidFill>
              <a:latin typeface="Calibri" panose="020F0502020204030204" pitchFamily="34" charset="0"/>
            </a:endParaRPr>
          </a:p>
        </p:txBody>
      </p:sp>
    </p:spTree>
    <p:extLst>
      <p:ext uri="{BB962C8B-B14F-4D97-AF65-F5344CB8AC3E}">
        <p14:creationId xmlns:p14="http://schemas.microsoft.com/office/powerpoint/2010/main" val="155835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Security</a:t>
            </a:r>
            <a:r>
              <a:rPr lang="en-GB" baseline="0" dirty="0"/>
              <a:t> is much more than protecting against a direct attack. The Air Cadet Organisation is part of the Royal Air Force, so it is vitally important that everyone takes security seriously. </a:t>
            </a:r>
          </a:p>
          <a:p>
            <a:endParaRPr lang="en-GB" baseline="0" dirty="0"/>
          </a:p>
          <a:p>
            <a:endParaRPr lang="en-GB" dirty="0"/>
          </a:p>
        </p:txBody>
      </p:sp>
    </p:spTree>
    <p:extLst>
      <p:ext uri="{BB962C8B-B14F-4D97-AF65-F5344CB8AC3E}">
        <p14:creationId xmlns:p14="http://schemas.microsoft.com/office/powerpoint/2010/main" val="224615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Security</a:t>
            </a:r>
            <a:r>
              <a:rPr lang="en-GB" baseline="0" dirty="0"/>
              <a:t> is of upmost importance on MOD property to protect everyone from unnecessary harm. The next slide details security precautions that everyone should take, but each site will have their own security instructions which must be followed by everyone, all of the time.</a:t>
            </a:r>
            <a:endParaRPr lang="en-GB" dirty="0"/>
          </a:p>
        </p:txBody>
      </p:sp>
    </p:spTree>
    <p:extLst>
      <p:ext uri="{BB962C8B-B14F-4D97-AF65-F5344CB8AC3E}">
        <p14:creationId xmlns:p14="http://schemas.microsoft.com/office/powerpoint/2010/main" val="199606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kern="1200" dirty="0">
                <a:solidFill>
                  <a:schemeClr val="tx1"/>
                </a:solidFill>
                <a:effectLst/>
                <a:latin typeface="Myriad Pro Light" panose="020B0603030403020204" pitchFamily="34" charset="0"/>
                <a:ea typeface="+mn-ea"/>
                <a:cs typeface="+mn-cs"/>
              </a:rPr>
              <a:t>Only use authorised points of entry to the unit and always</a:t>
            </a:r>
            <a:r>
              <a:rPr lang="en-GB" sz="1200" kern="1200" baseline="0" dirty="0">
                <a:solidFill>
                  <a:schemeClr val="tx1"/>
                </a:solidFill>
                <a:effectLst/>
                <a:latin typeface="Myriad Pro Light" panose="020B0603030403020204" pitchFamily="34" charset="0"/>
                <a:ea typeface="+mn-ea"/>
                <a:cs typeface="+mn-cs"/>
              </a:rPr>
              <a:t> </a:t>
            </a:r>
            <a:r>
              <a:rPr lang="en-GB" sz="1200" kern="1200" dirty="0">
                <a:solidFill>
                  <a:schemeClr val="tx1"/>
                </a:solidFill>
                <a:effectLst/>
                <a:latin typeface="Myriad Pro Light" panose="020B0603030403020204" pitchFamily="34" charset="0"/>
                <a:ea typeface="+mn-ea"/>
                <a:cs typeface="+mn-cs"/>
              </a:rPr>
              <a:t>have some means of identity with you. Do</a:t>
            </a:r>
            <a:r>
              <a:rPr lang="en-GB" sz="1200" kern="1200" baseline="0" dirty="0">
                <a:solidFill>
                  <a:schemeClr val="tx1"/>
                </a:solidFill>
                <a:effectLst/>
                <a:latin typeface="Myriad Pro Light" panose="020B0603030403020204" pitchFamily="34" charset="0"/>
                <a:ea typeface="+mn-ea"/>
                <a:cs typeface="+mn-cs"/>
              </a:rPr>
              <a:t> </a:t>
            </a:r>
            <a:r>
              <a:rPr lang="en-GB" sz="1200" kern="1200" dirty="0">
                <a:solidFill>
                  <a:schemeClr val="tx1"/>
                </a:solidFill>
                <a:effectLst/>
                <a:latin typeface="Myriad Pro Light" panose="020B0603030403020204" pitchFamily="34" charset="0"/>
                <a:ea typeface="+mn-ea"/>
                <a:cs typeface="+mn-cs"/>
              </a:rPr>
              <a:t>not divulge the codes for access systems to anyone who is not in the need</a:t>
            </a:r>
            <a:r>
              <a:rPr lang="en-GB" sz="1200" kern="1200" baseline="0" dirty="0">
                <a:solidFill>
                  <a:schemeClr val="tx1"/>
                </a:solidFill>
                <a:effectLst/>
                <a:latin typeface="Myriad Pro Light" panose="020B0603030403020204" pitchFamily="34" charset="0"/>
                <a:ea typeface="+mn-ea"/>
                <a:cs typeface="+mn-cs"/>
              </a:rPr>
              <a:t> </a:t>
            </a:r>
            <a:r>
              <a:rPr lang="en-GB" sz="1200" kern="1200" dirty="0">
                <a:solidFill>
                  <a:schemeClr val="tx1"/>
                </a:solidFill>
                <a:effectLst/>
                <a:latin typeface="Myriad Pro Light" panose="020B0603030403020204" pitchFamily="34" charset="0"/>
                <a:ea typeface="+mn-ea"/>
                <a:cs typeface="+mn-cs"/>
              </a:rPr>
              <a:t>to know.</a:t>
            </a:r>
          </a:p>
          <a:p>
            <a:endParaRPr lang="en-GB" sz="1200" kern="1200" dirty="0">
              <a:solidFill>
                <a:schemeClr val="tx1"/>
              </a:solidFill>
              <a:effectLst/>
              <a:latin typeface="Myriad Pro Light" panose="020B0603030403020204" pitchFamily="34" charset="0"/>
              <a:ea typeface="+mn-ea"/>
              <a:cs typeface="+mn-cs"/>
            </a:endParaRPr>
          </a:p>
          <a:p>
            <a:r>
              <a:rPr lang="en-GB" sz="1200" kern="1200" dirty="0">
                <a:solidFill>
                  <a:schemeClr val="tx1"/>
                </a:solidFill>
                <a:effectLst/>
                <a:latin typeface="Myriad Pro Light" panose="020B0603030403020204" pitchFamily="34" charset="0"/>
                <a:ea typeface="+mn-ea"/>
                <a:cs typeface="+mn-cs"/>
              </a:rPr>
              <a:t>If at any time you are challenged by either a member of</a:t>
            </a:r>
            <a:r>
              <a:rPr lang="en-GB" sz="1200" kern="1200" baseline="0" dirty="0">
                <a:solidFill>
                  <a:schemeClr val="tx1"/>
                </a:solidFill>
                <a:effectLst/>
                <a:latin typeface="Myriad Pro Light" panose="020B0603030403020204" pitchFamily="34" charset="0"/>
                <a:ea typeface="+mn-ea"/>
                <a:cs typeface="+mn-cs"/>
              </a:rPr>
              <a:t> </a:t>
            </a:r>
            <a:r>
              <a:rPr lang="en-GB" sz="1200" kern="1200" dirty="0">
                <a:solidFill>
                  <a:schemeClr val="tx1"/>
                </a:solidFill>
                <a:effectLst/>
                <a:latin typeface="Myriad Pro Light" panose="020B0603030403020204" pitchFamily="34" charset="0"/>
                <a:ea typeface="+mn-ea"/>
                <a:cs typeface="+mn-cs"/>
              </a:rPr>
              <a:t>the Military</a:t>
            </a:r>
            <a:r>
              <a:rPr lang="en-GB" sz="1200" kern="1200" baseline="0" dirty="0">
                <a:solidFill>
                  <a:schemeClr val="tx1"/>
                </a:solidFill>
                <a:effectLst/>
                <a:latin typeface="Myriad Pro Light" panose="020B0603030403020204" pitchFamily="34" charset="0"/>
                <a:ea typeface="+mn-ea"/>
                <a:cs typeface="+mn-cs"/>
              </a:rPr>
              <a:t> Police Guard Service</a:t>
            </a:r>
            <a:r>
              <a:rPr lang="en-GB" sz="1200" kern="1200" dirty="0">
                <a:solidFill>
                  <a:schemeClr val="tx1"/>
                </a:solidFill>
                <a:effectLst/>
                <a:latin typeface="Myriad Pro Light" panose="020B0603030403020204" pitchFamily="34" charset="0"/>
                <a:ea typeface="+mn-ea"/>
                <a:cs typeface="+mn-cs"/>
              </a:rPr>
              <a:t>, RAF Police or the Guard Force, do not run away. Comply with any</a:t>
            </a:r>
            <a:r>
              <a:rPr lang="en-GB" sz="1200" kern="1200" baseline="0" dirty="0">
                <a:solidFill>
                  <a:schemeClr val="tx1"/>
                </a:solidFill>
                <a:effectLst/>
                <a:latin typeface="Myriad Pro Light" panose="020B0603030403020204" pitchFamily="34" charset="0"/>
                <a:ea typeface="+mn-ea"/>
                <a:cs typeface="+mn-cs"/>
              </a:rPr>
              <a:t> </a:t>
            </a:r>
            <a:r>
              <a:rPr lang="en-GB" sz="1200" kern="1200" dirty="0">
                <a:solidFill>
                  <a:schemeClr val="tx1"/>
                </a:solidFill>
                <a:effectLst/>
                <a:latin typeface="Myriad Pro Light" panose="020B0603030403020204" pitchFamily="34" charset="0"/>
                <a:ea typeface="+mn-ea"/>
                <a:cs typeface="+mn-cs"/>
              </a:rPr>
              <a:t>instructions you may be given. Security personnel are</a:t>
            </a:r>
            <a:r>
              <a:rPr lang="en-GB" sz="1200" kern="1200" baseline="0" dirty="0">
                <a:solidFill>
                  <a:schemeClr val="tx1"/>
                </a:solidFill>
                <a:effectLst/>
                <a:latin typeface="Myriad Pro Light" panose="020B0603030403020204" pitchFamily="34" charset="0"/>
                <a:ea typeface="+mn-ea"/>
                <a:cs typeface="+mn-cs"/>
              </a:rPr>
              <a:t> t</a:t>
            </a:r>
            <a:r>
              <a:rPr lang="en-GB" sz="1200" kern="1200" dirty="0">
                <a:solidFill>
                  <a:schemeClr val="tx1"/>
                </a:solidFill>
                <a:effectLst/>
                <a:latin typeface="Myriad Pro Light" panose="020B0603030403020204" pitchFamily="34" charset="0"/>
                <a:ea typeface="+mn-ea"/>
                <a:cs typeface="+mn-cs"/>
              </a:rPr>
              <a:t>here to protect you so please assist them. From time to time, the site may respond to a security alert. You will receive the necessary instruction as to what you should do, please comply with any instruction given.</a:t>
            </a:r>
          </a:p>
          <a:p>
            <a:endParaRPr lang="en-GB" sz="1200" kern="1200" dirty="0">
              <a:solidFill>
                <a:schemeClr val="tx1"/>
              </a:solidFill>
              <a:effectLst/>
              <a:latin typeface="Myriad Pro Light" panose="020B0603030403020204" pitchFamily="34" charset="0"/>
              <a:ea typeface="+mn-ea"/>
              <a:cs typeface="+mn-cs"/>
            </a:endParaRPr>
          </a:p>
          <a:p>
            <a:r>
              <a:rPr lang="en-GB" sz="1200" kern="1200" dirty="0">
                <a:solidFill>
                  <a:schemeClr val="tx1"/>
                </a:solidFill>
                <a:effectLst/>
                <a:latin typeface="Myriad Pro Light" panose="020B0603030403020204" pitchFamily="34" charset="0"/>
                <a:ea typeface="+mn-ea"/>
                <a:cs typeface="+mn-cs"/>
              </a:rPr>
              <a:t>Do not wander aimlessly around MOD sites. There are almost always hazards and you may be subjecting yourself to unnecessary danger. It</a:t>
            </a:r>
            <a:r>
              <a:rPr lang="en-GB" sz="1200" kern="1200" baseline="0" dirty="0">
                <a:solidFill>
                  <a:schemeClr val="tx1"/>
                </a:solidFill>
                <a:effectLst/>
                <a:latin typeface="Myriad Pro Light" panose="020B0603030403020204" pitchFamily="34" charset="0"/>
                <a:ea typeface="+mn-ea"/>
                <a:cs typeface="+mn-cs"/>
              </a:rPr>
              <a:t> may also make you look suspicious to security personnel.</a:t>
            </a:r>
          </a:p>
          <a:p>
            <a:endParaRPr lang="en-GB" sz="1200" kern="1200" baseline="0" dirty="0">
              <a:solidFill>
                <a:schemeClr val="tx1"/>
              </a:solidFill>
              <a:effectLst/>
              <a:latin typeface="Myriad Pro Light" panose="020B0603030403020204" pitchFamily="34" charset="0"/>
              <a:ea typeface="+mn-ea"/>
              <a:cs typeface="+mn-cs"/>
            </a:endParaRPr>
          </a:p>
          <a:p>
            <a:r>
              <a:rPr lang="en-GB" sz="1200" kern="1200" dirty="0">
                <a:solidFill>
                  <a:schemeClr val="tx1"/>
                </a:solidFill>
                <a:effectLst/>
                <a:latin typeface="Myriad Pro Light" panose="020B0603030403020204" pitchFamily="34" charset="0"/>
                <a:ea typeface="+mn-ea"/>
                <a:cs typeface="+mn-cs"/>
              </a:rPr>
              <a:t>If you see anybody acting suspiciously or you are approached by suspicious persons, report it. Do not put yourself in any kind of danger by</a:t>
            </a:r>
            <a:r>
              <a:rPr lang="en-GB" sz="1200" kern="1200" baseline="0" dirty="0">
                <a:solidFill>
                  <a:schemeClr val="tx1"/>
                </a:solidFill>
                <a:effectLst/>
                <a:latin typeface="Myriad Pro Light" panose="020B0603030403020204" pitchFamily="34" charset="0"/>
                <a:ea typeface="+mn-ea"/>
                <a:cs typeface="+mn-cs"/>
              </a:rPr>
              <a:t> </a:t>
            </a:r>
            <a:r>
              <a:rPr lang="en-GB" sz="1200" kern="1200" dirty="0">
                <a:solidFill>
                  <a:schemeClr val="tx1"/>
                </a:solidFill>
                <a:effectLst/>
                <a:latin typeface="Myriad Pro Light" panose="020B0603030403020204" pitchFamily="34" charset="0"/>
                <a:ea typeface="+mn-ea"/>
                <a:cs typeface="+mn-cs"/>
              </a:rPr>
              <a:t>approaching the individual, use whatever means possible to alert the RAF Police</a:t>
            </a:r>
            <a:r>
              <a:rPr lang="en-GB" sz="1200" kern="1200" baseline="0" dirty="0">
                <a:solidFill>
                  <a:schemeClr val="tx1"/>
                </a:solidFill>
                <a:effectLst/>
                <a:latin typeface="Myriad Pro Light" panose="020B0603030403020204" pitchFamily="34" charset="0"/>
                <a:ea typeface="+mn-ea"/>
                <a:cs typeface="+mn-cs"/>
              </a:rPr>
              <a:t> or security service in charge of the site. </a:t>
            </a:r>
            <a:r>
              <a:rPr lang="en-GB" sz="1200" kern="1200" dirty="0">
                <a:solidFill>
                  <a:schemeClr val="tx1"/>
                </a:solidFill>
                <a:effectLst/>
                <a:latin typeface="Myriad Pro Light" panose="020B0603030403020204" pitchFamily="34" charset="0"/>
                <a:ea typeface="+mn-ea"/>
                <a:cs typeface="+mn-cs"/>
              </a:rPr>
              <a:t>If you come across an unattended bag, parcel etc.</a:t>
            </a:r>
            <a:r>
              <a:rPr lang="en-GB" sz="1200" kern="1200" baseline="0" dirty="0">
                <a:solidFill>
                  <a:schemeClr val="tx1"/>
                </a:solidFill>
                <a:effectLst/>
                <a:latin typeface="Myriad Pro Light" panose="020B0603030403020204" pitchFamily="34" charset="0"/>
                <a:ea typeface="+mn-ea"/>
                <a:cs typeface="+mn-cs"/>
              </a:rPr>
              <a:t> </a:t>
            </a:r>
            <a:r>
              <a:rPr lang="en-GB" sz="1200" kern="1200" dirty="0">
                <a:solidFill>
                  <a:schemeClr val="tx1"/>
                </a:solidFill>
                <a:effectLst/>
                <a:latin typeface="Myriad Pro Light" panose="020B0603030403020204" pitchFamily="34" charset="0"/>
                <a:ea typeface="+mn-ea"/>
                <a:cs typeface="+mn-cs"/>
              </a:rPr>
              <a:t>do not touch it or</a:t>
            </a:r>
            <a:r>
              <a:rPr lang="en-GB" sz="1200" kern="1200" baseline="0" dirty="0">
                <a:solidFill>
                  <a:schemeClr val="tx1"/>
                </a:solidFill>
                <a:effectLst/>
                <a:latin typeface="Myriad Pro Light" panose="020B0603030403020204" pitchFamily="34" charset="0"/>
                <a:ea typeface="+mn-ea"/>
                <a:cs typeface="+mn-cs"/>
              </a:rPr>
              <a:t> </a:t>
            </a:r>
            <a:r>
              <a:rPr lang="en-GB" sz="1200" kern="1200" dirty="0">
                <a:solidFill>
                  <a:schemeClr val="tx1"/>
                </a:solidFill>
                <a:effectLst/>
                <a:latin typeface="Myriad Pro Light" panose="020B0603030403020204" pitchFamily="34" charset="0"/>
                <a:ea typeface="+mn-ea"/>
                <a:cs typeface="+mn-cs"/>
              </a:rPr>
              <a:t>attempt to move it. Once again, contact security</a:t>
            </a:r>
            <a:r>
              <a:rPr lang="en-GB" sz="1200" kern="1200" baseline="0" dirty="0">
                <a:solidFill>
                  <a:schemeClr val="tx1"/>
                </a:solidFill>
                <a:effectLst/>
                <a:latin typeface="Myriad Pro Light" panose="020B0603030403020204" pitchFamily="34" charset="0"/>
                <a:ea typeface="+mn-ea"/>
                <a:cs typeface="+mn-cs"/>
              </a:rPr>
              <a:t> services at the site as soon as possible.  D</a:t>
            </a:r>
            <a:r>
              <a:rPr lang="en-GB" sz="1200" kern="1200" dirty="0">
                <a:solidFill>
                  <a:schemeClr val="tx1"/>
                </a:solidFill>
                <a:effectLst/>
                <a:latin typeface="Myriad Pro Light" panose="020B0603030403020204" pitchFamily="34" charset="0"/>
                <a:ea typeface="+mn-ea"/>
                <a:cs typeface="+mn-cs"/>
              </a:rPr>
              <a:t>o not leave your baggage unattended. Also make sure that your belongings</a:t>
            </a:r>
            <a:r>
              <a:rPr lang="en-GB" sz="1200" kern="1200" baseline="0" dirty="0">
                <a:solidFill>
                  <a:schemeClr val="tx1"/>
                </a:solidFill>
                <a:effectLst/>
                <a:latin typeface="Myriad Pro Light" panose="020B0603030403020204" pitchFamily="34" charset="0"/>
                <a:ea typeface="+mn-ea"/>
                <a:cs typeface="+mn-cs"/>
              </a:rPr>
              <a:t> </a:t>
            </a:r>
            <a:r>
              <a:rPr lang="en-GB" sz="1200" kern="1200" dirty="0">
                <a:solidFill>
                  <a:schemeClr val="tx1"/>
                </a:solidFill>
                <a:effectLst/>
                <a:latin typeface="Myriad Pro Light" panose="020B0603030403020204" pitchFamily="34" charset="0"/>
                <a:ea typeface="+mn-ea"/>
                <a:cs typeface="+mn-cs"/>
              </a:rPr>
              <a:t>are marked in some way. </a:t>
            </a:r>
          </a:p>
          <a:p>
            <a:endParaRPr lang="en-GB" dirty="0"/>
          </a:p>
        </p:txBody>
      </p:sp>
    </p:spTree>
    <p:extLst>
      <p:ext uri="{BB962C8B-B14F-4D97-AF65-F5344CB8AC3E}">
        <p14:creationId xmlns:p14="http://schemas.microsoft.com/office/powerpoint/2010/main" val="212714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squadron has their own security arrangements. These varies because of the wide range of building</a:t>
            </a:r>
            <a:r>
              <a:rPr lang="en-GB" baseline="0" dirty="0"/>
              <a:t> and size of squadrons across the country. Some squadrons are in standalone portable buildings, others may in Army Reserve Centres and a few are on RAF Bases or Army Barracks. </a:t>
            </a:r>
          </a:p>
          <a:p>
            <a:endParaRPr lang="en-GB" baseline="0" dirty="0"/>
          </a:p>
          <a:p>
            <a:r>
              <a:rPr lang="en-GB" baseline="0" dirty="0"/>
              <a:t>If in doubt, ask a member of staff.</a:t>
            </a:r>
          </a:p>
          <a:p>
            <a:endParaRPr lang="en-GB" baseline="0" dirty="0"/>
          </a:p>
          <a:p>
            <a:r>
              <a:rPr lang="en-GB" dirty="0"/>
              <a:t>Every Cadet is responsible for the security for their squadron.</a:t>
            </a:r>
            <a:r>
              <a:rPr lang="en-GB" baseline="0" dirty="0"/>
              <a:t> </a:t>
            </a:r>
            <a:r>
              <a:rPr lang="en-GB" dirty="0"/>
              <a:t>If you find anything suspicious on site, e.g., a suspicious package or suspicious behaviour, it’s your responsibility to report it to a member of staff.</a:t>
            </a:r>
          </a:p>
          <a:p>
            <a:endParaRPr lang="en-GB" dirty="0"/>
          </a:p>
          <a:p>
            <a:r>
              <a:rPr lang="en-GB" dirty="0"/>
              <a:t>There are several countries and organisations which see the UK</a:t>
            </a:r>
            <a:r>
              <a:rPr lang="en-GB" baseline="0" dirty="0"/>
              <a:t> </a:t>
            </a:r>
            <a:r>
              <a:rPr lang="en-GB" dirty="0"/>
              <a:t>as an enemy and actively gather information about our countries</a:t>
            </a:r>
            <a:r>
              <a:rPr lang="en-GB" baseline="0" dirty="0"/>
              <a:t> </a:t>
            </a:r>
            <a:r>
              <a:rPr lang="en-GB" dirty="0"/>
              <a:t>defence. The threat is small for the ATC; however, it is important that we remain vigilant at all times.</a:t>
            </a:r>
          </a:p>
          <a:p>
            <a:endParaRPr lang="en-GB" dirty="0"/>
          </a:p>
        </p:txBody>
      </p:sp>
    </p:spTree>
    <p:extLst>
      <p:ext uri="{BB962C8B-B14F-4D97-AF65-F5344CB8AC3E}">
        <p14:creationId xmlns:p14="http://schemas.microsoft.com/office/powerpoint/2010/main" val="128489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altLang="en-US" sz="1200" dirty="0"/>
              <a:t>It is the responsibility of everyone, including cadets, to defend the security of the RAF, the</a:t>
            </a:r>
            <a:r>
              <a:rPr lang="en-GB" altLang="en-US" sz="1200" baseline="0" dirty="0"/>
              <a:t> MOD</a:t>
            </a:r>
            <a:r>
              <a:rPr lang="en-GB" altLang="en-US" sz="1200" dirty="0"/>
              <a:t> and the UK.</a:t>
            </a:r>
          </a:p>
          <a:p>
            <a:endParaRPr lang="en-GB" dirty="0"/>
          </a:p>
        </p:txBody>
      </p:sp>
    </p:spTree>
    <p:extLst>
      <p:ext uri="{BB962C8B-B14F-4D97-AF65-F5344CB8AC3E}">
        <p14:creationId xmlns:p14="http://schemas.microsoft.com/office/powerpoint/2010/main" val="6806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Unknown packages can be threats as they can have something harmful inside. Report any suspicious</a:t>
            </a:r>
            <a:r>
              <a:rPr lang="en-US" baseline="0" dirty="0"/>
              <a:t> looking package to a member of staff straight away. Do not touch an unknown package or bag – it may be dangerous!</a:t>
            </a:r>
            <a:endParaRPr lang="en-US" dirty="0"/>
          </a:p>
          <a:p>
            <a:endParaRPr lang="en-GB" dirty="0"/>
          </a:p>
        </p:txBody>
      </p:sp>
    </p:spTree>
    <p:extLst>
      <p:ext uri="{BB962C8B-B14F-4D97-AF65-F5344CB8AC3E}">
        <p14:creationId xmlns:p14="http://schemas.microsoft.com/office/powerpoint/2010/main" val="34237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If you find unfamiliar people without any identification inside</a:t>
            </a:r>
            <a:r>
              <a:rPr lang="en-US" baseline="0" dirty="0"/>
              <a:t> the squadron perimeter </a:t>
            </a:r>
            <a:r>
              <a:rPr lang="en-US" dirty="0"/>
              <a:t>or lingering around the area of your squadron, they could</a:t>
            </a:r>
            <a:r>
              <a:rPr lang="en-US" baseline="0" dirty="0"/>
              <a:t> be a</a:t>
            </a:r>
            <a:r>
              <a:rPr lang="en-US" dirty="0"/>
              <a:t> threat. To prevent this you must inform a member of staff</a:t>
            </a:r>
            <a:r>
              <a:rPr lang="en-US" baseline="0" dirty="0"/>
              <a:t> immediately. Do not approach them as they may be dangerous.</a:t>
            </a:r>
            <a:endParaRPr lang="en-US" dirty="0"/>
          </a:p>
          <a:p>
            <a:endParaRPr lang="en-GB" dirty="0"/>
          </a:p>
        </p:txBody>
      </p:sp>
    </p:spTree>
    <p:extLst>
      <p:ext uri="{BB962C8B-B14F-4D97-AF65-F5344CB8AC3E}">
        <p14:creationId xmlns:p14="http://schemas.microsoft.com/office/powerpoint/2010/main" val="3054906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3267" y="1739151"/>
            <a:ext cx="9144000" cy="968783"/>
          </a:xfrm>
        </p:spPr>
        <p:txBody>
          <a:bodyPr anchor="b"/>
          <a:lstStyle>
            <a:lvl1pPr algn="l">
              <a:defRPr sz="6000">
                <a:solidFill>
                  <a:srgbClr val="002F5F"/>
                </a:solidFill>
              </a:defRPr>
            </a:lvl1pPr>
          </a:lstStyle>
          <a:p>
            <a:r>
              <a:rPr lang="en-US" dirty="0"/>
              <a:t>First Class Cadet</a:t>
            </a:r>
            <a:endParaRPr lang="en-GB" dirty="0"/>
          </a:p>
        </p:txBody>
      </p:sp>
      <p:sp>
        <p:nvSpPr>
          <p:cNvPr id="3" name="Subtitle 2"/>
          <p:cNvSpPr>
            <a:spLocks noGrp="1"/>
          </p:cNvSpPr>
          <p:nvPr>
            <p:ph type="subTitle" idx="1"/>
          </p:nvPr>
        </p:nvSpPr>
        <p:spPr>
          <a:xfrm>
            <a:off x="923267" y="2885071"/>
            <a:ext cx="9144000" cy="874267"/>
          </a:xfrm>
        </p:spPr>
        <p:txBody>
          <a:bodyPr>
            <a:noAutofit/>
          </a:bodyPr>
          <a:lstStyle>
            <a:lvl1pPr marL="0" indent="0" algn="l">
              <a:buNone/>
              <a:defRPr sz="5400" b="1">
                <a:solidFill>
                  <a:srgbClr val="0574CE"/>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9645" y="669545"/>
            <a:ext cx="4054561" cy="892469"/>
          </a:xfrm>
          <a:prstGeom prst="rect">
            <a:avLst/>
          </a:prstGeom>
        </p:spPr>
      </p:pic>
    </p:spTree>
    <p:extLst>
      <p:ext uri="{BB962C8B-B14F-4D97-AF65-F5344CB8AC3E}">
        <p14:creationId xmlns:p14="http://schemas.microsoft.com/office/powerpoint/2010/main" val="379050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E665B5-EC1B-40B8-A3A7-19D94603CADC}" type="datetimeFigureOut">
              <a:rPr lang="en-GB" smtClean="0"/>
              <a:t>11/04/2020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37CBF-EAAF-49C2-A888-C4E9D6C2281D}" type="slidenum">
              <a:rPr lang="en-GB" smtClean="0"/>
              <a:t>‹#›</a:t>
            </a:fld>
            <a:endParaRPr lang="en-GB"/>
          </a:p>
        </p:txBody>
      </p:sp>
      <p:pic>
        <p:nvPicPr>
          <p:cNvPr id="7"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58484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936"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627498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E665B5-EC1B-40B8-A3A7-19D94603CADC}" type="datetimeFigureOut">
              <a:rPr lang="en-GB" smtClean="0"/>
              <a:t>11/04/2020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37CBF-EAAF-49C2-A888-C4E9D6C2281D}" type="slidenum">
              <a:rPr lang="en-GB" smtClean="0"/>
              <a:t>‹#›</a:t>
            </a:fld>
            <a:endParaRPr lang="en-GB"/>
          </a:p>
        </p:txBody>
      </p:sp>
      <p:pic>
        <p:nvPicPr>
          <p:cNvPr id="7"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37237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E665B5-EC1B-40B8-A3A7-19D94603CADC}" type="datetimeFigureOut">
              <a:rPr lang="en-GB" smtClean="0"/>
              <a:t>11/04/2020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37CBF-EAAF-49C2-A888-C4E9D6C2281D}" type="slidenum">
              <a:rPr lang="en-GB" smtClean="0"/>
              <a:t>‹#›</a:t>
            </a:fld>
            <a:endParaRPr lang="en-GB"/>
          </a:p>
        </p:txBody>
      </p:sp>
      <p:pic>
        <p:nvPicPr>
          <p:cNvPr id="7"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1304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221234"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922123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E665B5-EC1B-40B8-A3A7-19D94603CADC}" type="datetimeFigureOut">
              <a:rPr lang="en-GB" smtClean="0"/>
              <a:t>11/04/2020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37CBF-EAAF-49C2-A888-C4E9D6C2281D}" type="slidenum">
              <a:rPr lang="en-GB" smtClean="0"/>
              <a:t>‹#›</a:t>
            </a:fld>
            <a:endParaRPr lang="en-GB"/>
          </a:p>
        </p:txBody>
      </p:sp>
      <p:pic>
        <p:nvPicPr>
          <p:cNvPr id="7"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118918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459326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582093" y="1827766"/>
            <a:ext cx="459326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E665B5-EC1B-40B8-A3A7-19D94603CADC}" type="datetimeFigureOut">
              <a:rPr lang="en-GB" smtClean="0"/>
              <a:t>11/04/2020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637CBF-EAAF-49C2-A888-C4E9D6C2281D}" type="slidenum">
              <a:rPr lang="en-GB" smtClean="0"/>
              <a:t>‹#›</a:t>
            </a:fld>
            <a:endParaRPr lang="en-GB"/>
          </a:p>
        </p:txBody>
      </p:sp>
      <p:pic>
        <p:nvPicPr>
          <p:cNvPr id="8"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990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791664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3883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38830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39021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390214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E665B5-EC1B-40B8-A3A7-19D94603CADC}" type="datetimeFigureOut">
              <a:rPr lang="en-GB" smtClean="0"/>
              <a:t>11/04/2020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637CBF-EAAF-49C2-A888-C4E9D6C2281D}" type="slidenum">
              <a:rPr lang="en-GB" smtClean="0"/>
              <a:t>‹#›</a:t>
            </a:fld>
            <a:endParaRPr lang="en-GB"/>
          </a:p>
        </p:txBody>
      </p:sp>
      <p:pic>
        <p:nvPicPr>
          <p:cNvPr id="10"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5510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E665B5-EC1B-40B8-A3A7-19D94603CADC}" type="datetimeFigureOut">
              <a:rPr lang="en-GB" smtClean="0"/>
              <a:t>11/04/2020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637CBF-EAAF-49C2-A888-C4E9D6C2281D}" type="slidenum">
              <a:rPr lang="en-GB" smtClean="0"/>
              <a:t>‹#›</a:t>
            </a:fld>
            <a:endParaRPr lang="en-GB"/>
          </a:p>
        </p:txBody>
      </p:sp>
      <p:pic>
        <p:nvPicPr>
          <p:cNvPr id="6"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410865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665B5-EC1B-40B8-A3A7-19D94603CADC}" type="datetimeFigureOut">
              <a:rPr lang="en-GB" smtClean="0"/>
              <a:t>11/04/2020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637CBF-EAAF-49C2-A888-C4E9D6C2281D}" type="slidenum">
              <a:rPr lang="en-GB" smtClean="0"/>
              <a:t>‹#›</a:t>
            </a:fld>
            <a:endParaRPr lang="en-GB"/>
          </a:p>
        </p:txBody>
      </p:sp>
      <p:pic>
        <p:nvPicPr>
          <p:cNvPr id="5"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38956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933322" y="1749056"/>
            <a:ext cx="5217684" cy="4119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665B5-EC1B-40B8-A3A7-19D94603CADC}" type="datetimeFigureOut">
              <a:rPr lang="en-GB" smtClean="0"/>
              <a:t>11/04/2020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637CBF-EAAF-49C2-A888-C4E9D6C2281D}" type="slidenum">
              <a:rPr lang="en-GB" smtClean="0"/>
              <a:t>‹#›</a:t>
            </a:fld>
            <a:endParaRPr lang="en-GB"/>
          </a:p>
        </p:txBody>
      </p:sp>
      <p:pic>
        <p:nvPicPr>
          <p:cNvPr id="8"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333464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965220" y="1834117"/>
            <a:ext cx="5109962" cy="40348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665B5-EC1B-40B8-A3A7-19D94603CADC}" type="datetimeFigureOut">
              <a:rPr lang="en-GB" smtClean="0"/>
              <a:t>11/04/2020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637CBF-EAAF-49C2-A888-C4E9D6C2281D}" type="slidenum">
              <a:rPr lang="en-GB" smtClean="0"/>
              <a:t>‹#›</a:t>
            </a:fld>
            <a:endParaRPr lang="en-GB"/>
          </a:p>
        </p:txBody>
      </p:sp>
      <p:pic>
        <p:nvPicPr>
          <p:cNvPr id="8"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1044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11965"/>
            <a:ext cx="900002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695893"/>
            <a:ext cx="9000028" cy="450082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Light" panose="020B0603030403020204" pitchFamily="34" charset="0"/>
              </a:defRPr>
            </a:lvl1pPr>
          </a:lstStyle>
          <a:p>
            <a:fld id="{E8E665B5-EC1B-40B8-A3A7-19D94603CADC}" type="datetimeFigureOut">
              <a:rPr lang="en-GB" smtClean="0"/>
              <a:pPr/>
              <a:t>11/04/2020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yriad Pro Light" panose="020B0603030403020204" pitchFamily="34" charset="0"/>
              </a:defRPr>
            </a:lvl1pPr>
          </a:lstStyle>
          <a:p>
            <a:endParaRPr lang="en-GB" dirty="0"/>
          </a:p>
        </p:txBody>
      </p:sp>
      <p:sp>
        <p:nvSpPr>
          <p:cNvPr id="6" name="Slide Number Placeholder 5"/>
          <p:cNvSpPr>
            <a:spLocks noGrp="1"/>
          </p:cNvSpPr>
          <p:nvPr>
            <p:ph type="sldNum" sz="quarter" idx="4"/>
          </p:nvPr>
        </p:nvSpPr>
        <p:spPr>
          <a:xfrm>
            <a:off x="8573386" y="6356350"/>
            <a:ext cx="1899684" cy="365125"/>
          </a:xfrm>
          <a:prstGeom prst="rect">
            <a:avLst/>
          </a:prstGeom>
        </p:spPr>
        <p:txBody>
          <a:bodyPr vert="horz" lIns="91440" tIns="45720" rIns="91440" bIns="45720" rtlCol="0" anchor="ctr"/>
          <a:lstStyle>
            <a:lvl1pPr algn="r">
              <a:defRPr sz="1200">
                <a:solidFill>
                  <a:schemeClr val="tx1">
                    <a:tint val="75000"/>
                  </a:schemeClr>
                </a:solidFill>
                <a:latin typeface="Myriad Pro Light" panose="020B0603030403020204" pitchFamily="34" charset="0"/>
              </a:defRPr>
            </a:lvl1pPr>
          </a:lstStyle>
          <a:p>
            <a:fld id="{01637CBF-EAAF-49C2-A888-C4E9D6C2281D}" type="slidenum">
              <a:rPr lang="en-GB" smtClean="0"/>
              <a:pPr/>
              <a:t>‹#›</a:t>
            </a:fld>
            <a:endParaRPr lang="en-GB"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838228" y="0"/>
            <a:ext cx="2353772" cy="6858000"/>
          </a:xfrm>
          <a:prstGeom prst="rect">
            <a:avLst/>
          </a:prstGeom>
        </p:spPr>
      </p:pic>
      <p:sp>
        <p:nvSpPr>
          <p:cNvPr id="9" name="Rectangle 8"/>
          <p:cNvSpPr/>
          <p:nvPr/>
        </p:nvSpPr>
        <p:spPr>
          <a:xfrm>
            <a:off x="418214" y="283316"/>
            <a:ext cx="287079" cy="5913399"/>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18214" y="6267892"/>
            <a:ext cx="287079" cy="306791"/>
          </a:xfrm>
          <a:prstGeom prst="rect">
            <a:avLst/>
          </a:prstGeom>
          <a:solidFill>
            <a:srgbClr val="057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48869" y="6245522"/>
            <a:ext cx="414968" cy="338554"/>
          </a:xfrm>
          <a:prstGeom prst="rect">
            <a:avLst/>
          </a:prstGeom>
          <a:noFill/>
        </p:spPr>
        <p:txBody>
          <a:bodyPr wrap="square" rtlCol="0">
            <a:spAutoFit/>
          </a:bodyPr>
          <a:lstStyle/>
          <a:p>
            <a:pPr algn="ctr"/>
            <a:fld id="{14CCC49F-A4C9-4418-8BF5-53B34B955B49}" type="slidenum">
              <a:rPr lang="en-GB" sz="1600" smtClean="0">
                <a:solidFill>
                  <a:schemeClr val="bg1"/>
                </a:solidFill>
                <a:latin typeface="Myriad Pro Light" panose="020B0603030403020204" pitchFamily="34" charset="0"/>
              </a:rPr>
              <a:t>‹#›</a:t>
            </a:fld>
            <a:endParaRPr lang="en-GB" sz="1600" dirty="0">
              <a:solidFill>
                <a:schemeClr val="bg1"/>
              </a:solidFill>
              <a:latin typeface="Myriad Pro Light" panose="020B0603030403020204" pitchFamily="34" charset="0"/>
            </a:endParaRPr>
          </a:p>
        </p:txBody>
      </p:sp>
    </p:spTree>
    <p:extLst>
      <p:ext uri="{BB962C8B-B14F-4D97-AF65-F5344CB8AC3E}">
        <p14:creationId xmlns:p14="http://schemas.microsoft.com/office/powerpoint/2010/main" val="3203593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rgbClr val="0574CE"/>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First Class Cadet</a:t>
            </a:r>
          </a:p>
        </p:txBody>
      </p:sp>
      <p:sp>
        <p:nvSpPr>
          <p:cNvPr id="3" name="Subtitle 2"/>
          <p:cNvSpPr>
            <a:spLocks noGrp="1"/>
          </p:cNvSpPr>
          <p:nvPr>
            <p:ph type="subTitle" idx="1"/>
          </p:nvPr>
        </p:nvSpPr>
        <p:spPr/>
        <p:txBody>
          <a:bodyPr/>
          <a:lstStyle/>
          <a:p>
            <a:r>
              <a:rPr lang="en-GB" dirty="0"/>
              <a:t>The Royal Air Force - Security</a:t>
            </a:r>
          </a:p>
        </p:txBody>
      </p:sp>
      <p:sp>
        <p:nvSpPr>
          <p:cNvPr id="10" name="TextBox 9"/>
          <p:cNvSpPr txBox="1"/>
          <p:nvPr/>
        </p:nvSpPr>
        <p:spPr>
          <a:xfrm>
            <a:off x="10693102" y="182880"/>
            <a:ext cx="1323190" cy="769441"/>
          </a:xfrm>
          <a:prstGeom prst="rect">
            <a:avLst/>
          </a:prstGeom>
          <a:noFill/>
        </p:spPr>
        <p:txBody>
          <a:bodyPr wrap="square" rtlCol="0">
            <a:spAutoFit/>
          </a:bodyPr>
          <a:lstStyle/>
          <a:p>
            <a:pPr algn="ctr"/>
            <a:r>
              <a:rPr lang="en-GB" sz="4400" b="1" dirty="0">
                <a:solidFill>
                  <a:schemeClr val="bg1"/>
                </a:solidFill>
                <a:latin typeface="Myriad Pro" panose="020B0503030403020204" pitchFamily="34" charset="0"/>
              </a:rPr>
              <a:t>LO3</a:t>
            </a:r>
          </a:p>
        </p:txBody>
      </p:sp>
      <p:pic>
        <p:nvPicPr>
          <p:cNvPr id="2050" name="Picture 2" descr="Royal_Airforce_Bad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93829" y="5498463"/>
            <a:ext cx="1135850" cy="107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fw01_raf_police_office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23267" y="4288196"/>
            <a:ext cx="4819650" cy="228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3">
            <a:extLst>
              <a:ext uri="{FF2B5EF4-FFF2-40B4-BE49-F238E27FC236}">
                <a16:creationId xmlns:a16="http://schemas.microsoft.com/office/drawing/2014/main" id="{95F4417E-86AA-4ECE-8575-8D3FFA9BD4BB}"/>
              </a:ext>
            </a:extLst>
          </p:cNvPr>
          <p:cNvPicPr>
            <a:picLocks noChangeAspect="1"/>
          </p:cNvPicPr>
          <p:nvPr/>
        </p:nvPicPr>
        <p:blipFill>
          <a:blip r:embed="rId5"/>
          <a:stretch>
            <a:fillRect/>
          </a:stretch>
        </p:blipFill>
        <p:spPr>
          <a:xfrm>
            <a:off x="6096000" y="4288196"/>
            <a:ext cx="4059890" cy="2281142"/>
          </a:xfrm>
          <a:prstGeom prst="rect">
            <a:avLst/>
          </a:prstGeom>
        </p:spPr>
      </p:pic>
    </p:spTree>
    <p:extLst>
      <p:ext uri="{BB962C8B-B14F-4D97-AF65-F5344CB8AC3E}">
        <p14:creationId xmlns:p14="http://schemas.microsoft.com/office/powerpoint/2010/main" val="157812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Threats – Suspicious Letters</a:t>
            </a:r>
          </a:p>
        </p:txBody>
      </p:sp>
      <p:sp>
        <p:nvSpPr>
          <p:cNvPr id="3" name="Content Placeholder 2"/>
          <p:cNvSpPr>
            <a:spLocks noGrp="1"/>
          </p:cNvSpPr>
          <p:nvPr>
            <p:ph idx="1"/>
          </p:nvPr>
        </p:nvSpPr>
        <p:spPr>
          <a:xfrm>
            <a:off x="838200" y="1695893"/>
            <a:ext cx="4562283" cy="4500822"/>
          </a:xfrm>
        </p:spPr>
        <p:txBody>
          <a:bodyPr/>
          <a:lstStyle/>
          <a:p>
            <a:r>
              <a:rPr lang="en-GB" dirty="0"/>
              <a:t>Report documents lying around.</a:t>
            </a:r>
          </a:p>
          <a:p>
            <a:endParaRPr lang="en-GB" dirty="0"/>
          </a:p>
          <a:p>
            <a:r>
              <a:rPr lang="en-GB" dirty="0"/>
              <a:t>Letters can contain threats.</a:t>
            </a:r>
          </a:p>
          <a:p>
            <a:endParaRPr lang="en-GB" dirty="0"/>
          </a:p>
          <a:p>
            <a:r>
              <a:rPr lang="en-GB" dirty="0"/>
              <a:t>Report them immediately. </a:t>
            </a:r>
          </a:p>
        </p:txBody>
      </p:sp>
      <p:pic>
        <p:nvPicPr>
          <p:cNvPr id="4" name="Picture 3"/>
          <p:cNvPicPr>
            <a:picLocks noChangeAspect="1"/>
          </p:cNvPicPr>
          <p:nvPr/>
        </p:nvPicPr>
        <p:blipFill>
          <a:blip r:embed="rId3"/>
          <a:stretch>
            <a:fillRect/>
          </a:stretch>
        </p:blipFill>
        <p:spPr>
          <a:xfrm>
            <a:off x="5533921" y="2350439"/>
            <a:ext cx="4561300" cy="2845542"/>
          </a:xfrm>
          <a:prstGeom prst="rect">
            <a:avLst/>
          </a:prstGeom>
        </p:spPr>
      </p:pic>
      <p:sp>
        <p:nvSpPr>
          <p:cNvPr id="5" name="Smiley Face 4">
            <a:extLst>
              <a:ext uri="{FF2B5EF4-FFF2-40B4-BE49-F238E27FC236}">
                <a16:creationId xmlns:a16="http://schemas.microsoft.com/office/drawing/2014/main" id="{C0A0C2F4-79D4-4185-85DE-E831B1812D79}"/>
              </a:ext>
            </a:extLst>
          </p:cNvPr>
          <p:cNvSpPr/>
          <p:nvPr/>
        </p:nvSpPr>
        <p:spPr>
          <a:xfrm>
            <a:off x="380010" y="1837781"/>
            <a:ext cx="381990" cy="27313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0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would you do?</a:t>
            </a:r>
          </a:p>
        </p:txBody>
      </p:sp>
      <p:sp>
        <p:nvSpPr>
          <p:cNvPr id="3" name="Content Placeholder 2"/>
          <p:cNvSpPr>
            <a:spLocks noGrp="1"/>
          </p:cNvSpPr>
          <p:nvPr>
            <p:ph idx="1"/>
          </p:nvPr>
        </p:nvSpPr>
        <p:spPr>
          <a:xfrm>
            <a:off x="838200" y="1695893"/>
            <a:ext cx="6505575" cy="4500822"/>
          </a:xfrm>
        </p:spPr>
        <p:txBody>
          <a:bodyPr/>
          <a:lstStyle/>
          <a:p>
            <a:r>
              <a:rPr lang="en-GB" dirty="0"/>
              <a:t>If, whilst visiting an RAF station, you see 2 men climb over the perimeter fence and run away from the station. What would you do?</a:t>
            </a:r>
          </a:p>
          <a:p>
            <a:endParaRPr lang="en-GB" dirty="0"/>
          </a:p>
        </p:txBody>
      </p:sp>
      <p:sp>
        <p:nvSpPr>
          <p:cNvPr id="5" name="TextBox 4"/>
          <p:cNvSpPr txBox="1"/>
          <p:nvPr/>
        </p:nvSpPr>
        <p:spPr>
          <a:xfrm>
            <a:off x="7820025" y="1871960"/>
            <a:ext cx="3629025" cy="5386090"/>
          </a:xfrm>
          <a:prstGeom prst="rect">
            <a:avLst/>
          </a:prstGeom>
          <a:noFill/>
        </p:spPr>
        <p:txBody>
          <a:bodyPr wrap="square" rtlCol="0">
            <a:spAutoFit/>
          </a:bodyPr>
          <a:lstStyle/>
          <a:p>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83428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would you do?</a:t>
            </a:r>
          </a:p>
        </p:txBody>
      </p:sp>
      <p:sp>
        <p:nvSpPr>
          <p:cNvPr id="3" name="Content Placeholder 2"/>
          <p:cNvSpPr>
            <a:spLocks noGrp="1"/>
          </p:cNvSpPr>
          <p:nvPr>
            <p:ph idx="1"/>
          </p:nvPr>
        </p:nvSpPr>
        <p:spPr>
          <a:xfrm>
            <a:off x="838200" y="1695893"/>
            <a:ext cx="6981825" cy="4500822"/>
          </a:xfrm>
        </p:spPr>
        <p:txBody>
          <a:bodyPr/>
          <a:lstStyle/>
          <a:p>
            <a:r>
              <a:rPr lang="en-GB" altLang="en-US" dirty="0"/>
              <a:t>What would you do if you discovered a fire on your squadron or at a R.A.F. Station?</a:t>
            </a:r>
          </a:p>
          <a:p>
            <a:endParaRPr lang="en-GB" dirty="0"/>
          </a:p>
          <a:p>
            <a:r>
              <a:rPr lang="en-GB" altLang="en-US" dirty="0"/>
              <a:t>What would you do if you saw a document marked “Top Secret” laying on a desk?</a:t>
            </a:r>
          </a:p>
          <a:p>
            <a:endParaRPr lang="en-GB" dirty="0"/>
          </a:p>
        </p:txBody>
      </p:sp>
      <p:sp>
        <p:nvSpPr>
          <p:cNvPr id="4" name="TextBox 3"/>
          <p:cNvSpPr txBox="1"/>
          <p:nvPr/>
        </p:nvSpPr>
        <p:spPr>
          <a:xfrm>
            <a:off x="7820025" y="1871960"/>
            <a:ext cx="3629025" cy="5386090"/>
          </a:xfrm>
          <a:prstGeom prst="rect">
            <a:avLst/>
          </a:prstGeom>
          <a:noFill/>
        </p:spPr>
        <p:txBody>
          <a:bodyPr wrap="square" rtlCol="0">
            <a:spAutoFit/>
          </a:bodyPr>
          <a:lstStyle/>
          <a:p>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3987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Orders?</a:t>
            </a:r>
          </a:p>
        </p:txBody>
      </p:sp>
      <p:sp>
        <p:nvSpPr>
          <p:cNvPr id="3" name="Content Placeholder 2"/>
          <p:cNvSpPr>
            <a:spLocks noGrp="1"/>
          </p:cNvSpPr>
          <p:nvPr>
            <p:ph idx="1"/>
          </p:nvPr>
        </p:nvSpPr>
        <p:spPr>
          <a:xfrm>
            <a:off x="838200" y="1695893"/>
            <a:ext cx="7124700" cy="4500822"/>
          </a:xfrm>
        </p:spPr>
        <p:txBody>
          <a:bodyPr/>
          <a:lstStyle/>
          <a:p>
            <a:r>
              <a:rPr lang="en-GB" altLang="en-US" dirty="0"/>
              <a:t>Do you know your squadron’s security orders?</a:t>
            </a:r>
          </a:p>
          <a:p>
            <a:endParaRPr lang="en-GB" altLang="en-US" dirty="0"/>
          </a:p>
          <a:p>
            <a:r>
              <a:rPr lang="en-GB" altLang="en-US" dirty="0"/>
              <a:t>If you are not sure, what do you think they might be?</a:t>
            </a:r>
          </a:p>
          <a:p>
            <a:endParaRPr lang="en-GB" altLang="en-US" dirty="0"/>
          </a:p>
          <a:p>
            <a:endParaRPr lang="en-GB" dirty="0"/>
          </a:p>
        </p:txBody>
      </p:sp>
      <p:sp>
        <p:nvSpPr>
          <p:cNvPr id="4" name="TextBox 3"/>
          <p:cNvSpPr txBox="1"/>
          <p:nvPr/>
        </p:nvSpPr>
        <p:spPr>
          <a:xfrm>
            <a:off x="7820025" y="1871960"/>
            <a:ext cx="3629025" cy="5386090"/>
          </a:xfrm>
          <a:prstGeom prst="rect">
            <a:avLst/>
          </a:prstGeom>
          <a:noFill/>
        </p:spPr>
        <p:txBody>
          <a:bodyPr wrap="square" rtlCol="0">
            <a:spAutoFit/>
          </a:bodyPr>
          <a:lstStyle/>
          <a:p>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273512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Responsibility</a:t>
            </a:r>
          </a:p>
        </p:txBody>
      </p:sp>
      <p:sp>
        <p:nvSpPr>
          <p:cNvPr id="3" name="Content Placeholder 2"/>
          <p:cNvSpPr>
            <a:spLocks noGrp="1"/>
          </p:cNvSpPr>
          <p:nvPr>
            <p:ph idx="1"/>
          </p:nvPr>
        </p:nvSpPr>
        <p:spPr>
          <a:xfrm>
            <a:off x="838199" y="1695893"/>
            <a:ext cx="8727831" cy="4500822"/>
          </a:xfrm>
        </p:spPr>
        <p:txBody>
          <a:bodyPr/>
          <a:lstStyle/>
          <a:p>
            <a:pPr marL="0" indent="0">
              <a:buNone/>
            </a:pPr>
            <a:r>
              <a:rPr lang="en-GB" altLang="en-US" dirty="0"/>
              <a:t>Who is responsible for security on a RAF Station?</a:t>
            </a:r>
          </a:p>
          <a:p>
            <a:pPr marL="0" indent="0">
              <a:buNone/>
            </a:pPr>
            <a:endParaRPr lang="en-GB" altLang="en-US" dirty="0"/>
          </a:p>
          <a:p>
            <a:pPr marL="514350" indent="-514350">
              <a:buFont typeface="+mj-lt"/>
              <a:buAutoNum type="arabicPeriod"/>
            </a:pPr>
            <a:r>
              <a:rPr lang="en-GB" altLang="en-US" dirty="0"/>
              <a:t>The RAF Police</a:t>
            </a:r>
          </a:p>
          <a:p>
            <a:pPr marL="514350" indent="-514350">
              <a:buFont typeface="+mj-lt"/>
              <a:buAutoNum type="arabicPeriod"/>
            </a:pPr>
            <a:r>
              <a:rPr lang="en-GB" altLang="en-US" dirty="0"/>
              <a:t>The MoD Police</a:t>
            </a:r>
          </a:p>
          <a:p>
            <a:pPr marL="514350" indent="-514350">
              <a:buFont typeface="+mj-lt"/>
              <a:buAutoNum type="arabicPeriod"/>
            </a:pPr>
            <a:r>
              <a:rPr lang="en-GB" altLang="en-US" dirty="0"/>
              <a:t>Everyone</a:t>
            </a:r>
          </a:p>
          <a:p>
            <a:pPr marL="514350" indent="-514350">
              <a:buFont typeface="+mj-lt"/>
              <a:buAutoNum type="arabicPeriod"/>
            </a:pPr>
            <a:r>
              <a:rPr lang="en-GB" altLang="en-US" dirty="0"/>
              <a:t>The Station Warrant Officer</a:t>
            </a:r>
          </a:p>
          <a:p>
            <a:endParaRPr lang="en-GB" dirty="0"/>
          </a:p>
        </p:txBody>
      </p:sp>
      <p:sp>
        <p:nvSpPr>
          <p:cNvPr id="4" name="TextBox 3"/>
          <p:cNvSpPr txBox="1"/>
          <p:nvPr/>
        </p:nvSpPr>
        <p:spPr>
          <a:xfrm>
            <a:off x="7820025" y="1871960"/>
            <a:ext cx="3629025" cy="5386090"/>
          </a:xfrm>
          <a:prstGeom prst="rect">
            <a:avLst/>
          </a:prstGeom>
          <a:noFill/>
        </p:spPr>
        <p:txBody>
          <a:bodyPr wrap="square" rtlCol="0">
            <a:spAutoFit/>
          </a:bodyPr>
          <a:lstStyle/>
          <a:p>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132636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lstStyle/>
          <a:p>
            <a:pPr marL="0" indent="0">
              <a:buNone/>
            </a:pPr>
            <a:r>
              <a:rPr lang="en-GB" dirty="0"/>
              <a:t>Any final questions?</a:t>
            </a:r>
          </a:p>
        </p:txBody>
      </p:sp>
      <p:sp>
        <p:nvSpPr>
          <p:cNvPr id="4" name="TextBox 3"/>
          <p:cNvSpPr txBox="1"/>
          <p:nvPr/>
        </p:nvSpPr>
        <p:spPr>
          <a:xfrm>
            <a:off x="4572000" y="1471910"/>
            <a:ext cx="3629025" cy="5386090"/>
          </a:xfrm>
          <a:prstGeom prst="rect">
            <a:avLst/>
          </a:prstGeom>
          <a:noFill/>
        </p:spPr>
        <p:txBody>
          <a:bodyPr wrap="square" rtlCol="0">
            <a:spAutoFit/>
          </a:bodyPr>
          <a:lstStyle/>
          <a:p>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267024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2343-C5DA-4462-A771-4A7191B9DDD6}"/>
              </a:ext>
            </a:extLst>
          </p:cNvPr>
          <p:cNvSpPr>
            <a:spLocks noGrp="1"/>
          </p:cNvSpPr>
          <p:nvPr>
            <p:ph type="title"/>
          </p:nvPr>
        </p:nvSpPr>
        <p:spPr/>
        <p:txBody>
          <a:bodyPr/>
          <a:lstStyle/>
          <a:p>
            <a:r>
              <a:rPr lang="en-GB" dirty="0">
                <a:latin typeface="Castellar" panose="020A0402060406010301" pitchFamily="18" charset="0"/>
              </a:rPr>
              <a:t>BLOCKBUSTERS</a:t>
            </a:r>
          </a:p>
        </p:txBody>
      </p:sp>
      <p:pic>
        <p:nvPicPr>
          <p:cNvPr id="4" name="Content Placeholder 3">
            <a:extLst>
              <a:ext uri="{FF2B5EF4-FFF2-40B4-BE49-F238E27FC236}">
                <a16:creationId xmlns:a16="http://schemas.microsoft.com/office/drawing/2014/main" id="{3B20CE9D-4882-4F82-ABE3-B7A6079B0F43}"/>
              </a:ext>
            </a:extLst>
          </p:cNvPr>
          <p:cNvPicPr>
            <a:picLocks noGrp="1" noChangeAspect="1"/>
          </p:cNvPicPr>
          <p:nvPr>
            <p:ph idx="1"/>
          </p:nvPr>
        </p:nvPicPr>
        <p:blipFill>
          <a:blip r:embed="rId3"/>
          <a:stretch>
            <a:fillRect/>
          </a:stretch>
        </p:blipFill>
        <p:spPr>
          <a:xfrm>
            <a:off x="1779880" y="1727095"/>
            <a:ext cx="7127013" cy="3747430"/>
          </a:xfrm>
          <a:prstGeom prst="rect">
            <a:avLst/>
          </a:prstGeom>
        </p:spPr>
      </p:pic>
    </p:spTree>
    <p:extLst>
      <p:ext uri="{BB962C8B-B14F-4D97-AF65-F5344CB8AC3E}">
        <p14:creationId xmlns:p14="http://schemas.microsoft.com/office/powerpoint/2010/main" val="1248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16131"/>
            <a:ext cx="9000028" cy="1325563"/>
          </a:xfrm>
        </p:spPr>
        <p:txBody>
          <a:bodyPr/>
          <a:lstStyle/>
          <a:p>
            <a:r>
              <a:rPr lang="en-GB" dirty="0"/>
              <a:t>The Royal Air Force</a:t>
            </a:r>
          </a:p>
        </p:txBody>
      </p:sp>
      <p:sp>
        <p:nvSpPr>
          <p:cNvPr id="6" name="Rectangle 4"/>
          <p:cNvSpPr>
            <a:spLocks noChangeArrowheads="1"/>
          </p:cNvSpPr>
          <p:nvPr/>
        </p:nvSpPr>
        <p:spPr bwMode="auto">
          <a:xfrm>
            <a:off x="838202" y="1832382"/>
            <a:ext cx="9262714" cy="1482317"/>
          </a:xfrm>
          <a:prstGeom prst="rect">
            <a:avLst/>
          </a:prstGeom>
          <a:solidFill>
            <a:srgbClr val="5B9BD5"/>
          </a:solidFill>
          <a:ln>
            <a:noFill/>
          </a:ln>
          <a:effectLst/>
          <a:extLs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36576" tIns="36576" rIns="36576" bIns="36576" numCol="1" anchor="t" anchorCtr="0" compatLnSpc="1">
            <a:prstTxWarp prst="textNoShape">
              <a:avLst/>
            </a:prstTxWarp>
          </a:bodyPr>
          <a:lstStyle/>
          <a:p>
            <a:pPr>
              <a:lnSpc>
                <a:spcPct val="119000"/>
              </a:lnSpc>
              <a:spcAft>
                <a:spcPts val="600"/>
              </a:spcAft>
            </a:pPr>
            <a:r>
              <a:rPr lang="en-GB" b="1" kern="1400" dirty="0">
                <a:solidFill>
                  <a:srgbClr val="FFFFFF"/>
                </a:solidFill>
                <a:latin typeface="Myriad Pro" panose="020B0503030403020204" pitchFamily="34" charset="0"/>
              </a:rPr>
              <a:t>LO3: Understand why security is important.</a:t>
            </a:r>
          </a:p>
          <a:p>
            <a:pPr>
              <a:lnSpc>
                <a:spcPct val="119000"/>
              </a:lnSpc>
              <a:spcAft>
                <a:spcPts val="600"/>
              </a:spcAft>
            </a:pPr>
            <a:r>
              <a:rPr lang="en-GB" sz="1600" kern="1400" dirty="0">
                <a:solidFill>
                  <a:srgbClr val="FFFFFF"/>
                </a:solidFill>
                <a:latin typeface="Myriad Pro Light" panose="020B0603030403020204" pitchFamily="34" charset="0"/>
              </a:rPr>
              <a:t>P3: Identify why security is important.</a:t>
            </a:r>
            <a:r>
              <a:rPr lang="en-GB" sz="1100" kern="1400" dirty="0">
                <a:solidFill>
                  <a:srgbClr val="DFD4D7"/>
                </a:solidFill>
                <a:latin typeface="Calibri" panose="020F0502020204030204" pitchFamily="34" charset="0"/>
              </a:rPr>
              <a:t> </a:t>
            </a:r>
          </a:p>
          <a:p>
            <a:pPr lvl="0">
              <a:lnSpc>
                <a:spcPct val="119000"/>
              </a:lnSpc>
              <a:spcAft>
                <a:spcPts val="600"/>
              </a:spcAft>
            </a:pPr>
            <a:r>
              <a:rPr lang="en-GB" sz="1600" kern="1400" dirty="0">
                <a:solidFill>
                  <a:srgbClr val="FFFFFF"/>
                </a:solidFill>
                <a:latin typeface="Myriad Pro Light" panose="020B0603030403020204" pitchFamily="34" charset="0"/>
              </a:rPr>
              <a:t>P4: Identify a minimum of three threats to security and state the actions(s) they would take to minimise these threats.</a:t>
            </a:r>
            <a:endParaRPr lang="en-GB" sz="1100" kern="1400" dirty="0">
              <a:solidFill>
                <a:srgbClr val="DFD4D7"/>
              </a:solidFill>
              <a:latin typeface="Calibri" panose="020F0502020204030204" pitchFamily="34" charset="0"/>
            </a:endParaRPr>
          </a:p>
          <a:p>
            <a:pPr>
              <a:lnSpc>
                <a:spcPct val="119000"/>
              </a:lnSpc>
              <a:spcAft>
                <a:spcPts val="600"/>
              </a:spcAft>
            </a:pPr>
            <a:endParaRPr lang="en-GB" sz="1100" kern="1400" dirty="0">
              <a:ln>
                <a:noFill/>
              </a:ln>
              <a:solidFill>
                <a:srgbClr val="DFD4D7"/>
              </a:solidFill>
              <a:effectLst/>
              <a:latin typeface="Calibri" panose="020F0502020204030204" pitchFamily="34" charset="0"/>
            </a:endParaRPr>
          </a:p>
        </p:txBody>
      </p:sp>
      <p:pic>
        <p:nvPicPr>
          <p:cNvPr id="1026" name="Picture 2" descr="Image result for RAF Polic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1" y="4257674"/>
            <a:ext cx="3465587" cy="2312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AF Police DOgs"/>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38650" y="4260917"/>
            <a:ext cx="2647950" cy="2308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Af security"/>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221462" y="4257674"/>
            <a:ext cx="2979813" cy="231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94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a:t>
            </a:r>
          </a:p>
        </p:txBody>
      </p:sp>
      <p:sp>
        <p:nvSpPr>
          <p:cNvPr id="3" name="Content Placeholder 2"/>
          <p:cNvSpPr>
            <a:spLocks noGrp="1"/>
          </p:cNvSpPr>
          <p:nvPr>
            <p:ph idx="1"/>
          </p:nvPr>
        </p:nvSpPr>
        <p:spPr/>
        <p:txBody>
          <a:bodyPr/>
          <a:lstStyle/>
          <a:p>
            <a:pPr marL="0" indent="0">
              <a:buNone/>
            </a:pPr>
            <a:r>
              <a:rPr lang="en-GB" sz="3200" dirty="0">
                <a:solidFill>
                  <a:srgbClr val="002F5F"/>
                </a:solidFill>
              </a:rPr>
              <a:t>What does security actually mean?</a:t>
            </a:r>
          </a:p>
          <a:p>
            <a:pPr marL="0" indent="0">
              <a:buNone/>
            </a:pPr>
            <a:endParaRPr lang="en-GB" dirty="0"/>
          </a:p>
          <a:p>
            <a:r>
              <a:rPr lang="en-GB" dirty="0"/>
              <a:t>Defence against:</a:t>
            </a:r>
          </a:p>
          <a:p>
            <a:pPr lvl="1"/>
            <a:r>
              <a:rPr lang="en-GB" dirty="0"/>
              <a:t>Direct attack (shooting war)</a:t>
            </a:r>
          </a:p>
          <a:p>
            <a:pPr lvl="1"/>
            <a:r>
              <a:rPr lang="en-GB" dirty="0"/>
              <a:t>Indirect attack (spying, sabotage, propaganda)</a:t>
            </a:r>
          </a:p>
          <a:p>
            <a:pPr lvl="1"/>
            <a:r>
              <a:rPr lang="en-GB" dirty="0"/>
              <a:t>Terrorists attacks</a:t>
            </a:r>
          </a:p>
          <a:p>
            <a:endParaRPr lang="en-GB" dirty="0"/>
          </a:p>
        </p:txBody>
      </p:sp>
    </p:spTree>
    <p:extLst>
      <p:ext uri="{BB962C8B-B14F-4D97-AF65-F5344CB8AC3E}">
        <p14:creationId xmlns:p14="http://schemas.microsoft.com/office/powerpoint/2010/main" val="398080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on Military Property</a:t>
            </a:r>
          </a:p>
        </p:txBody>
      </p:sp>
      <p:sp>
        <p:nvSpPr>
          <p:cNvPr id="3" name="Content Placeholder 2"/>
          <p:cNvSpPr>
            <a:spLocks noGrp="1"/>
          </p:cNvSpPr>
          <p:nvPr>
            <p:ph idx="1"/>
          </p:nvPr>
        </p:nvSpPr>
        <p:spPr>
          <a:xfrm>
            <a:off x="838200" y="1695893"/>
            <a:ext cx="9000028" cy="4500822"/>
          </a:xfrm>
        </p:spPr>
        <p:txBody>
          <a:bodyPr/>
          <a:lstStyle/>
          <a:p>
            <a:r>
              <a:rPr lang="en-GB" dirty="0"/>
              <a:t>Could be an RAF base, army barracks or training area. </a:t>
            </a:r>
          </a:p>
          <a:p>
            <a:r>
              <a:rPr lang="en-GB" dirty="0"/>
              <a:t>Establishments have their own security orders which must be followed.</a:t>
            </a:r>
          </a:p>
        </p:txBody>
      </p:sp>
      <p:pic>
        <p:nvPicPr>
          <p:cNvPr id="2050" name="Picture 2" descr="Image result for mod guard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17873"/>
            <a:ext cx="2295525" cy="30639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od guard serv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3517873"/>
            <a:ext cx="6167169" cy="30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5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on Military Property</a:t>
            </a:r>
          </a:p>
        </p:txBody>
      </p:sp>
      <p:sp>
        <p:nvSpPr>
          <p:cNvPr id="3" name="Content Placeholder 2"/>
          <p:cNvSpPr>
            <a:spLocks noGrp="1"/>
          </p:cNvSpPr>
          <p:nvPr>
            <p:ph idx="1"/>
          </p:nvPr>
        </p:nvSpPr>
        <p:spPr>
          <a:xfrm>
            <a:off x="838200" y="1410143"/>
            <a:ext cx="7277100" cy="4500822"/>
          </a:xfrm>
        </p:spPr>
        <p:txBody>
          <a:bodyPr>
            <a:noAutofit/>
          </a:bodyPr>
          <a:lstStyle/>
          <a:p>
            <a:r>
              <a:rPr lang="en-GB" dirty="0"/>
              <a:t>Only used authorised entrances and exit points.</a:t>
            </a:r>
          </a:p>
          <a:p>
            <a:r>
              <a:rPr lang="en-GB" dirty="0"/>
              <a:t>ALWAYS carry your ID (RAF form 3822)</a:t>
            </a:r>
          </a:p>
          <a:p>
            <a:r>
              <a:rPr lang="en-GB" dirty="0"/>
              <a:t>Do not run away from a military security officer.</a:t>
            </a:r>
          </a:p>
          <a:p>
            <a:r>
              <a:rPr lang="en-GB" dirty="0"/>
              <a:t>Comply with instructions from security personnel.</a:t>
            </a:r>
          </a:p>
          <a:p>
            <a:r>
              <a:rPr lang="en-GB" dirty="0"/>
              <a:t>Don’t wander around on your own.</a:t>
            </a:r>
          </a:p>
          <a:p>
            <a:r>
              <a:rPr lang="en-GB" dirty="0"/>
              <a:t>If someone is acting suspicious – report them!</a:t>
            </a:r>
          </a:p>
          <a:p>
            <a:r>
              <a:rPr lang="en-GB" dirty="0"/>
              <a:t>Don’t touch unattended bags – report them!</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09523">
            <a:off x="7144453" y="3270029"/>
            <a:ext cx="3389492" cy="1952542"/>
          </a:xfrm>
          <a:prstGeom prst="rect">
            <a:avLst/>
          </a:prstGeom>
        </p:spPr>
      </p:pic>
    </p:spTree>
    <p:extLst>
      <p:ext uri="{BB962C8B-B14F-4D97-AF65-F5344CB8AC3E}">
        <p14:creationId xmlns:p14="http://schemas.microsoft.com/office/powerpoint/2010/main" val="345860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at Your Squadron</a:t>
            </a:r>
          </a:p>
        </p:txBody>
      </p:sp>
      <p:sp>
        <p:nvSpPr>
          <p:cNvPr id="3" name="Content Placeholder 2"/>
          <p:cNvSpPr>
            <a:spLocks noGrp="1"/>
          </p:cNvSpPr>
          <p:nvPr>
            <p:ph idx="1"/>
          </p:nvPr>
        </p:nvSpPr>
        <p:spPr>
          <a:xfrm>
            <a:off x="838200" y="1705418"/>
            <a:ext cx="5105400" cy="4885881"/>
          </a:xfrm>
        </p:spPr>
        <p:txBody>
          <a:bodyPr>
            <a:normAutofit/>
          </a:bodyPr>
          <a:lstStyle/>
          <a:p>
            <a:r>
              <a:rPr lang="en-GB" altLang="en-US" dirty="0"/>
              <a:t>You should always be aware of the squadron’s security orders and always follow them</a:t>
            </a:r>
          </a:p>
          <a:p>
            <a:endParaRPr lang="en-GB" dirty="0"/>
          </a:p>
          <a:p>
            <a:r>
              <a:rPr lang="en-GB" dirty="0"/>
              <a:t>Every squadron has their own security arrangements.</a:t>
            </a:r>
          </a:p>
          <a:p>
            <a:endParaRPr lang="en-GB" dirty="0"/>
          </a:p>
          <a:p>
            <a:r>
              <a:rPr lang="en-GB" dirty="0"/>
              <a:t>Ask a member of staff if you do not know where they are</a:t>
            </a:r>
          </a:p>
        </p:txBody>
      </p:sp>
      <p:pic>
        <p:nvPicPr>
          <p:cNvPr id="3076" name="Picture 4" descr="http://alternativevenues.org/DesktopModules/AlternativeVenuesResults/ImageAsync.ashx?id=104&amp;type=Ven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643314"/>
            <a:ext cx="3886200" cy="25936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lhr3-1.xx.fbcdn.net/v/t35.0-12/14600616_10154539211672744_880476590_o.jpg?oh=0f5c98e802e7784169b986144dbde75e&amp;oe=57F9BFFB"/>
          <p:cNvPicPr>
            <a:picLocks noChangeAspect="1" noChangeArrowheads="1"/>
          </p:cNvPicPr>
          <p:nvPr/>
        </p:nvPicPr>
        <p:blipFill rotWithShape="1">
          <a:blip r:embed="rId4">
            <a:extLst>
              <a:ext uri="{28A0092B-C50C-407E-A947-70E740481C1C}">
                <a14:useLocalDpi xmlns:a14="http://schemas.microsoft.com/office/drawing/2010/main" val="0"/>
              </a:ext>
            </a:extLst>
          </a:blip>
          <a:srcRect t="-4120" b="15470"/>
          <a:stretch/>
        </p:blipFill>
        <p:spPr bwMode="auto">
          <a:xfrm>
            <a:off x="6286500" y="1553019"/>
            <a:ext cx="3886200" cy="193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1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29168"/>
            <a:ext cx="9601200" cy="4500822"/>
          </a:xfrm>
        </p:spPr>
        <p:txBody>
          <a:bodyPr>
            <a:normAutofit/>
          </a:bodyPr>
          <a:lstStyle/>
          <a:p>
            <a:pPr marL="0" indent="0" algn="ctr">
              <a:buNone/>
            </a:pPr>
            <a:r>
              <a:rPr lang="en-GB" sz="8800" b="1" dirty="0">
                <a:solidFill>
                  <a:srgbClr val="D90931"/>
                </a:solidFill>
                <a:latin typeface="Myriad Pro" panose="020B0503030403020204" pitchFamily="34" charset="0"/>
              </a:rPr>
              <a:t>Security is everyone's responsibility!</a:t>
            </a:r>
          </a:p>
        </p:txBody>
      </p:sp>
      <p:sp>
        <p:nvSpPr>
          <p:cNvPr id="2" name="Smiley Face 1">
            <a:extLst>
              <a:ext uri="{FF2B5EF4-FFF2-40B4-BE49-F238E27FC236}">
                <a16:creationId xmlns:a16="http://schemas.microsoft.com/office/drawing/2014/main" id="{2552B759-C08E-48DF-B4A9-18A9EC844653}"/>
              </a:ext>
            </a:extLst>
          </p:cNvPr>
          <p:cNvSpPr/>
          <p:nvPr/>
        </p:nvSpPr>
        <p:spPr>
          <a:xfrm>
            <a:off x="380010" y="1615044"/>
            <a:ext cx="381990" cy="27313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61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Threats – Packages or Bags.</a:t>
            </a:r>
          </a:p>
        </p:txBody>
      </p:sp>
      <p:sp>
        <p:nvSpPr>
          <p:cNvPr id="3" name="Content Placeholder 2"/>
          <p:cNvSpPr>
            <a:spLocks noGrp="1"/>
          </p:cNvSpPr>
          <p:nvPr>
            <p:ph idx="1"/>
          </p:nvPr>
        </p:nvSpPr>
        <p:spPr>
          <a:xfrm>
            <a:off x="838200" y="1695893"/>
            <a:ext cx="4899813" cy="4500822"/>
          </a:xfrm>
        </p:spPr>
        <p:txBody>
          <a:bodyPr/>
          <a:lstStyle/>
          <a:p>
            <a:r>
              <a:rPr lang="en-US" dirty="0"/>
              <a:t>Unknown packages or bags can be threats.</a:t>
            </a:r>
          </a:p>
          <a:p>
            <a:endParaRPr lang="en-GB" dirty="0"/>
          </a:p>
          <a:p>
            <a:r>
              <a:rPr lang="en-GB" dirty="0"/>
              <a:t>Do not touch them.</a:t>
            </a:r>
          </a:p>
          <a:p>
            <a:endParaRPr lang="en-GB" dirty="0"/>
          </a:p>
          <a:p>
            <a:r>
              <a:rPr lang="en-GB" dirty="0"/>
              <a:t>Report to a member of staff if you see a package that looks suspicious.</a:t>
            </a:r>
            <a:endParaRPr lang="en-US" dirty="0"/>
          </a:p>
        </p:txBody>
      </p:sp>
      <p:pic>
        <p:nvPicPr>
          <p:cNvPr id="1026" name="Picture 2" descr="http://www.kcra.com/image/view/-/36351558/highRes/1/-/maxh/480/maxw/640/-/jb2wh5/-/SacStatesuspiciousPKG-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013" y="2209288"/>
            <a:ext cx="4369484" cy="3277112"/>
          </a:xfrm>
          <a:prstGeom prst="rect">
            <a:avLst/>
          </a:prstGeom>
          <a:noFill/>
          <a:extLst>
            <a:ext uri="{909E8E84-426E-40DD-AFC4-6F175D3DCCD1}">
              <a14:hiddenFill xmlns:a14="http://schemas.microsoft.com/office/drawing/2010/main">
                <a:solidFill>
                  <a:srgbClr val="FFFFFF"/>
                </a:solidFill>
              </a14:hiddenFill>
            </a:ext>
          </a:extLst>
        </p:spPr>
      </p:pic>
      <p:sp>
        <p:nvSpPr>
          <p:cNvPr id="5" name="Smiley Face 4">
            <a:extLst>
              <a:ext uri="{FF2B5EF4-FFF2-40B4-BE49-F238E27FC236}">
                <a16:creationId xmlns:a16="http://schemas.microsoft.com/office/drawing/2014/main" id="{A7F9C6AA-7728-4C90-BECE-CEE404911945}"/>
              </a:ext>
            </a:extLst>
          </p:cNvPr>
          <p:cNvSpPr/>
          <p:nvPr/>
        </p:nvSpPr>
        <p:spPr>
          <a:xfrm>
            <a:off x="380010" y="1615044"/>
            <a:ext cx="381990" cy="27313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704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Threats – Unknown Personnel</a:t>
            </a:r>
          </a:p>
        </p:txBody>
      </p:sp>
      <p:sp>
        <p:nvSpPr>
          <p:cNvPr id="3" name="Content Placeholder 2"/>
          <p:cNvSpPr>
            <a:spLocks noGrp="1"/>
          </p:cNvSpPr>
          <p:nvPr>
            <p:ph idx="1"/>
          </p:nvPr>
        </p:nvSpPr>
        <p:spPr>
          <a:xfrm>
            <a:off x="838200" y="1695893"/>
            <a:ext cx="5734434" cy="4500822"/>
          </a:xfrm>
        </p:spPr>
        <p:txBody>
          <a:bodyPr/>
          <a:lstStyle/>
          <a:p>
            <a:r>
              <a:rPr lang="en-GB" dirty="0"/>
              <a:t>Unfamiliar people can often be a threat.</a:t>
            </a:r>
          </a:p>
          <a:p>
            <a:endParaRPr lang="en-GB" dirty="0"/>
          </a:p>
          <a:p>
            <a:r>
              <a:rPr lang="en-GB" dirty="0"/>
              <a:t>Do not approach them.</a:t>
            </a:r>
          </a:p>
          <a:p>
            <a:endParaRPr lang="en-GB" dirty="0"/>
          </a:p>
          <a:p>
            <a:r>
              <a:rPr lang="en-GB" dirty="0"/>
              <a:t>Report immediately!</a:t>
            </a:r>
          </a:p>
          <a:p>
            <a:endParaRPr lang="en-GB" dirty="0"/>
          </a:p>
          <a:p>
            <a:endParaRPr lang="en-GB" dirty="0"/>
          </a:p>
        </p:txBody>
      </p:sp>
      <p:pic>
        <p:nvPicPr>
          <p:cNvPr id="2050" name="Picture 2" descr="http://www.irational.org/fence/bristol_avon_street_kate_rich_barbed_wire_fence_climbin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665" y="1695893"/>
            <a:ext cx="3416598" cy="4555464"/>
          </a:xfrm>
          <a:prstGeom prst="rect">
            <a:avLst/>
          </a:prstGeom>
          <a:noFill/>
          <a:extLst>
            <a:ext uri="{909E8E84-426E-40DD-AFC4-6F175D3DCCD1}">
              <a14:hiddenFill xmlns:a14="http://schemas.microsoft.com/office/drawing/2010/main">
                <a:solidFill>
                  <a:srgbClr val="FFFFFF"/>
                </a:solidFill>
              </a14:hiddenFill>
            </a:ext>
          </a:extLst>
        </p:spPr>
      </p:pic>
      <p:sp>
        <p:nvSpPr>
          <p:cNvPr id="5" name="Smiley Face 4">
            <a:extLst>
              <a:ext uri="{FF2B5EF4-FFF2-40B4-BE49-F238E27FC236}">
                <a16:creationId xmlns:a16="http://schemas.microsoft.com/office/drawing/2014/main" id="{3E8FEC19-0153-4A86-BF38-CF0E0135295E}"/>
              </a:ext>
            </a:extLst>
          </p:cNvPr>
          <p:cNvSpPr/>
          <p:nvPr/>
        </p:nvSpPr>
        <p:spPr>
          <a:xfrm>
            <a:off x="380010" y="1615044"/>
            <a:ext cx="381990" cy="27313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922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Class Cad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rst Class Cadet" id="{878B1CD8-6B43-4AA2-BF78-84205727AA39}" vid="{DB6B7A5A-F6C2-45E1-9AAA-FAEABF2A18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First Class Cadet</Template>
  <TotalTime>690</TotalTime>
  <Words>1269</Words>
  <Application>Microsoft Office PowerPoint</Application>
  <PresentationFormat>Widescreen</PresentationFormat>
  <Paragraphs>125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Castellar</vt:lpstr>
      <vt:lpstr>Myriad Pro</vt:lpstr>
      <vt:lpstr>Myriad Pro Light</vt:lpstr>
      <vt:lpstr>First Class Cadet</vt:lpstr>
      <vt:lpstr>First Class Cadet</vt:lpstr>
      <vt:lpstr>The Royal Air Force</vt:lpstr>
      <vt:lpstr>Security</vt:lpstr>
      <vt:lpstr>Security on Military Property</vt:lpstr>
      <vt:lpstr>Security on Military Property</vt:lpstr>
      <vt:lpstr>Security at Your Squadron</vt:lpstr>
      <vt:lpstr>PowerPoint Presentation</vt:lpstr>
      <vt:lpstr>Threats – Packages or Bags.</vt:lpstr>
      <vt:lpstr>Threats – Unknown Personnel</vt:lpstr>
      <vt:lpstr>Threats – Suspicious Letters</vt:lpstr>
      <vt:lpstr>What would you do?</vt:lpstr>
      <vt:lpstr>What would you do?</vt:lpstr>
      <vt:lpstr>Security Orders?</vt:lpstr>
      <vt:lpstr>Responsibility</vt:lpstr>
      <vt:lpstr>Questions</vt:lpstr>
      <vt:lpstr>BLOCKBUSTERS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Greg Degnan</cp:lastModifiedBy>
  <cp:revision>119</cp:revision>
  <cp:lastPrinted>2016-10-07T15:05:38Z</cp:lastPrinted>
  <dcterms:created xsi:type="dcterms:W3CDTF">2016-06-11T19:55:00Z</dcterms:created>
  <dcterms:modified xsi:type="dcterms:W3CDTF">2020-04-11T10:27:21Z</dcterms:modified>
</cp:coreProperties>
</file>