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340" r:id="rId3"/>
    <p:sldId id="258" r:id="rId4"/>
    <p:sldId id="364" r:id="rId5"/>
    <p:sldId id="365" r:id="rId6"/>
    <p:sldId id="310" r:id="rId7"/>
    <p:sldId id="312" r:id="rId8"/>
    <p:sldId id="313" r:id="rId9"/>
    <p:sldId id="314" r:id="rId10"/>
    <p:sldId id="366" r:id="rId11"/>
    <p:sldId id="318" r:id="rId12"/>
    <p:sldId id="320" r:id="rId13"/>
    <p:sldId id="367" r:id="rId14"/>
    <p:sldId id="382" r:id="rId15"/>
    <p:sldId id="363" r:id="rId16"/>
    <p:sldId id="368" r:id="rId17"/>
    <p:sldId id="377" r:id="rId18"/>
    <p:sldId id="369" r:id="rId19"/>
    <p:sldId id="372" r:id="rId20"/>
    <p:sldId id="373" r:id="rId21"/>
    <p:sldId id="374" r:id="rId22"/>
    <p:sldId id="379" r:id="rId23"/>
    <p:sldId id="378" r:id="rId24"/>
    <p:sldId id="381" r:id="rId25"/>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Myriad Pro" panose="020B0503030403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414" autoAdjust="0"/>
  </p:normalViewPr>
  <p:slideViewPr>
    <p:cSldViewPr snapToGrid="0">
      <p:cViewPr varScale="1">
        <p:scale>
          <a:sx n="66" d="100"/>
          <a:sy n="66" d="100"/>
        </p:scale>
        <p:origin x="1650" y="60"/>
      </p:cViewPr>
      <p:guideLst/>
    </p:cSldViewPr>
  </p:slideViewPr>
  <p:notesTextViewPr>
    <p:cViewPr>
      <p:scale>
        <a:sx n="1" d="1"/>
        <a:sy n="1" d="1"/>
      </p:scale>
      <p:origin x="0" y="0"/>
    </p:cViewPr>
  </p:notesTextViewPr>
  <p:notesViewPr>
    <p:cSldViewPr snapToGrid="0">
      <p:cViewPr>
        <p:scale>
          <a:sx n="82" d="100"/>
          <a:sy n="82" d="100"/>
        </p:scale>
        <p:origin x="3876" y="1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28/03/2020</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2 of 4. This presentation covers the information required to complete PASS criteria of the </a:t>
            </a:r>
            <a:r>
              <a:rPr lang="en-GB" i="1" dirty="0"/>
              <a:t>LO2 Initial Expedition Training </a:t>
            </a:r>
            <a:r>
              <a:rPr lang="en-GB" dirty="0"/>
              <a:t>topic.</a:t>
            </a:r>
          </a:p>
          <a:p>
            <a:endParaRPr lang="en-GB" dirty="0"/>
          </a:p>
          <a:p>
            <a:r>
              <a:rPr lang="en-GB" dirty="0"/>
              <a:t>For best results, these instructor notes should be read in conjunction with this presentation and the lesson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When pegging tents, always ensure that the end of the peg is pointing inwards towards the tent, and not straight down or away from the tent. This will provide maximum strength, particularly in the wind.</a:t>
            </a:r>
          </a:p>
        </p:txBody>
      </p:sp>
    </p:spTree>
    <p:extLst>
      <p:ext uri="{BB962C8B-B14F-4D97-AF65-F5344CB8AC3E}">
        <p14:creationId xmlns:p14="http://schemas.microsoft.com/office/powerpoint/2010/main" val="1318819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5962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1" dirty="0"/>
              <a:t>Instructor to explain:</a:t>
            </a:r>
          </a:p>
          <a:p>
            <a:endParaRPr lang="en-GB" dirty="0"/>
          </a:p>
          <a:p>
            <a:r>
              <a:rPr lang="en-GB" dirty="0"/>
              <a:t>When</a:t>
            </a:r>
            <a:r>
              <a:rPr lang="en-GB" baseline="0" dirty="0"/>
              <a:t> pegging tents, always ensure that the end of the peg is pointing inwards towards the tent, and not straight down or away from the tent. This will provide maximum strength, particularly in the wind.</a:t>
            </a:r>
            <a:endParaRPr lang="en-GB" dirty="0"/>
          </a:p>
        </p:txBody>
      </p:sp>
    </p:spTree>
    <p:extLst>
      <p:ext uri="{BB962C8B-B14F-4D97-AF65-F5344CB8AC3E}">
        <p14:creationId xmlns:p14="http://schemas.microsoft.com/office/powerpoint/2010/main" val="135749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Choosing a good spot for a tent will help you to get a good night’s sleep and protect you from potential annoyance or inconvenience.</a:t>
            </a:r>
          </a:p>
          <a:p>
            <a:endParaRPr lang="en-GB" dirty="0"/>
          </a:p>
          <a:p>
            <a:r>
              <a:rPr lang="en-GB" dirty="0"/>
              <a:t>Try and find shelter from prevailing winds and flat land safe from potential flooding (usually at least 50 metres away from rivers or other water). Don’t pitch tents directly below trees; water will fall off the tree onto the tent. </a:t>
            </a:r>
          </a:p>
          <a:p>
            <a:r>
              <a:rPr lang="en-GB" dirty="0"/>
              <a:t>Don’t place stones on the tents guide ropes, use pegs to secure them.</a:t>
            </a:r>
          </a:p>
          <a:p>
            <a:r>
              <a:rPr lang="en-GB" dirty="0"/>
              <a:t>Remove any stones or sticks from underneath a tent. When you are lying down they are surprisingly noticeable, even under a roll mat!</a:t>
            </a:r>
          </a:p>
        </p:txBody>
      </p:sp>
    </p:spTree>
    <p:extLst>
      <p:ext uri="{BB962C8B-B14F-4D97-AF65-F5344CB8AC3E}">
        <p14:creationId xmlns:p14="http://schemas.microsoft.com/office/powerpoint/2010/main" val="417149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1 minute.</a:t>
            </a:r>
          </a:p>
          <a:p>
            <a:endParaRPr lang="en-GB" dirty="0"/>
          </a:p>
          <a:p>
            <a:r>
              <a:rPr lang="en-GB" dirty="0"/>
              <a:t>Video on the Squadron’s new tents.</a:t>
            </a:r>
          </a:p>
        </p:txBody>
      </p:sp>
    </p:spTree>
    <p:extLst>
      <p:ext uri="{BB962C8B-B14F-4D97-AF65-F5344CB8AC3E}">
        <p14:creationId xmlns:p14="http://schemas.microsoft.com/office/powerpoint/2010/main" val="3967715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2354518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use tents and carry equipment safely.</a:t>
            </a:r>
          </a:p>
          <a:p>
            <a:endParaRPr lang="en-GB" dirty="0"/>
          </a:p>
          <a:p>
            <a:r>
              <a:rPr lang="en-GB" dirty="0"/>
              <a:t>P5: Demonstrate the erection of tents for a walking expedition.</a:t>
            </a:r>
          </a:p>
          <a:p>
            <a:endParaRPr lang="en-GB" dirty="0"/>
          </a:p>
        </p:txBody>
      </p:sp>
    </p:spTree>
    <p:extLst>
      <p:ext uri="{BB962C8B-B14F-4D97-AF65-F5344CB8AC3E}">
        <p14:creationId xmlns:p14="http://schemas.microsoft.com/office/powerpoint/2010/main" val="253996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P5 for LO2.</a:t>
            </a:r>
          </a:p>
          <a:p>
            <a:endParaRPr lang="en-GB" b="0" dirty="0"/>
          </a:p>
          <a:p>
            <a:r>
              <a:rPr lang="en-GB" b="0" dirty="0"/>
              <a:t>Cadets must erect, strike and re-pack a tent. This could be turned into a competition in small teams, to see who can complete the exercise the quickest.</a:t>
            </a:r>
          </a:p>
          <a:p>
            <a:endParaRPr lang="en-GB" b="1"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33 of the cadet’s first class log book.</a:t>
            </a:r>
          </a:p>
          <a:p>
            <a:pPr marL="171450" indent="-171450">
              <a:buFont typeface="Arial" panose="020B0604020202020204" pitchFamily="34" charset="0"/>
              <a:buChar char="•"/>
            </a:pPr>
            <a:r>
              <a:rPr lang="en-GB" b="1" dirty="0"/>
              <a:t>Task P5 Activity 1 log sheet. This can be found on Ultilearn.</a:t>
            </a:r>
          </a:p>
        </p:txBody>
      </p:sp>
    </p:spTree>
    <p:extLst>
      <p:ext uri="{BB962C8B-B14F-4D97-AF65-F5344CB8AC3E}">
        <p14:creationId xmlns:p14="http://schemas.microsoft.com/office/powerpoint/2010/main" val="8886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use tents and carry equipment safely.</a:t>
            </a:r>
          </a:p>
          <a:p>
            <a:endParaRPr lang="en-GB" dirty="0"/>
          </a:p>
          <a:p>
            <a:r>
              <a:rPr lang="en-GB" dirty="0"/>
              <a:t>P6: Demonstrate methods of kit packing for an expedition </a:t>
            </a:r>
          </a:p>
          <a:p>
            <a:endParaRPr lang="en-GB" dirty="0"/>
          </a:p>
          <a:p>
            <a:r>
              <a:rPr lang="en-GB" b="1" dirty="0"/>
              <a:t>Handouts:</a:t>
            </a:r>
          </a:p>
          <a:p>
            <a:r>
              <a:rPr lang="en-GB" dirty="0"/>
              <a:t>Rucksack Packing Exercise</a:t>
            </a:r>
          </a:p>
        </p:txBody>
      </p:sp>
    </p:spTree>
    <p:extLst>
      <p:ext uri="{BB962C8B-B14F-4D97-AF65-F5344CB8AC3E}">
        <p14:creationId xmlns:p14="http://schemas.microsoft.com/office/powerpoint/2010/main" val="1634659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lvl="1"/>
            <a:r>
              <a:rPr lang="en-GB" b="1" dirty="0"/>
              <a:t>Equipment you need quickly: </a:t>
            </a:r>
            <a:r>
              <a:rPr lang="en-GB" b="0" dirty="0"/>
              <a:t>place this close to the top or</a:t>
            </a:r>
            <a:r>
              <a:rPr lang="en-GB" b="0" baseline="0" dirty="0"/>
              <a:t> in a lid pocket to avoid having to empty your bag out to get things you will need frequently.</a:t>
            </a:r>
          </a:p>
          <a:p>
            <a:pPr marL="0" lvl="1"/>
            <a:endParaRPr lang="en-GB" b="1" dirty="0"/>
          </a:p>
          <a:p>
            <a:pPr marL="0" lvl="1"/>
            <a:r>
              <a:rPr lang="en-GB" b="1" dirty="0"/>
              <a:t>Heavier equipment: </a:t>
            </a:r>
            <a:r>
              <a:rPr lang="en-GB" b="0" dirty="0"/>
              <a:t>best at the bottom, putting</a:t>
            </a:r>
            <a:r>
              <a:rPr lang="en-GB" b="0" baseline="0" dirty="0"/>
              <a:t> it at the top will mean that you are being off-balanced by the weight being higher up.</a:t>
            </a:r>
          </a:p>
          <a:p>
            <a:pPr marL="0" lvl="1"/>
            <a:endParaRPr lang="en-GB" b="1" dirty="0"/>
          </a:p>
          <a:p>
            <a:pPr marL="0" lvl="1"/>
            <a:r>
              <a:rPr lang="en-GB" b="1" dirty="0"/>
              <a:t>Water: </a:t>
            </a:r>
            <a:r>
              <a:rPr lang="en-GB" b="0" dirty="0"/>
              <a:t>water bottles in side pockets or use a hydration system such as a </a:t>
            </a:r>
            <a:r>
              <a:rPr lang="en-GB" b="0" dirty="0" err="1"/>
              <a:t>Camelbak</a:t>
            </a:r>
            <a:r>
              <a:rPr lang="en-GB" b="0" dirty="0"/>
              <a:t>.</a:t>
            </a:r>
          </a:p>
          <a:p>
            <a:pPr marL="0" lvl="1"/>
            <a:endParaRPr lang="en-GB" b="1" dirty="0"/>
          </a:p>
          <a:p>
            <a:pPr marL="0" lvl="1"/>
            <a:r>
              <a:rPr lang="en-GB" b="1" dirty="0"/>
              <a:t>Roll mat: </a:t>
            </a:r>
            <a:r>
              <a:rPr lang="en-GB" b="0" dirty="0"/>
              <a:t>stored outside wherever is best, consider covering it in a bag to avoid it getting soaked.</a:t>
            </a:r>
          </a:p>
          <a:p>
            <a:pPr marL="0" lvl="1"/>
            <a:endParaRPr lang="en-GB" b="1" dirty="0"/>
          </a:p>
          <a:p>
            <a:pPr marL="0" lvl="1"/>
            <a:r>
              <a:rPr lang="en-GB" b="1" dirty="0"/>
              <a:t>Liquid fuel: </a:t>
            </a:r>
            <a:r>
              <a:rPr lang="en-GB" b="0" dirty="0"/>
              <a:t>outside and ideally waterproofed.</a:t>
            </a:r>
          </a:p>
          <a:p>
            <a:pPr marL="0" lvl="1"/>
            <a:endParaRPr lang="en-GB" b="0" dirty="0"/>
          </a:p>
          <a:p>
            <a:endParaRPr lang="en-GB" dirty="0"/>
          </a:p>
        </p:txBody>
      </p:sp>
    </p:spTree>
    <p:extLst>
      <p:ext uri="{BB962C8B-B14F-4D97-AF65-F5344CB8AC3E}">
        <p14:creationId xmlns:p14="http://schemas.microsoft.com/office/powerpoint/2010/main" val="102183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use tents and carry equipment safely.</a:t>
            </a:r>
          </a:p>
          <a:p>
            <a:endParaRPr lang="en-GB" dirty="0"/>
          </a:p>
          <a:p>
            <a:r>
              <a:rPr lang="en-GB" dirty="0"/>
              <a:t>P5: Demonstrate the erection of tents for a walking expedition.</a:t>
            </a:r>
          </a:p>
          <a:p>
            <a:endParaRPr lang="en-GB" dirty="0"/>
          </a:p>
        </p:txBody>
      </p:sp>
    </p:spTree>
    <p:extLst>
      <p:ext uri="{BB962C8B-B14F-4D97-AF65-F5344CB8AC3E}">
        <p14:creationId xmlns:p14="http://schemas.microsoft.com/office/powerpoint/2010/main" val="178327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2245743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Be able to use tents and carry equipment safely.</a:t>
            </a:r>
          </a:p>
          <a:p>
            <a:endParaRPr lang="en-GB" dirty="0"/>
          </a:p>
          <a:p>
            <a:r>
              <a:rPr lang="en-GB" dirty="0"/>
              <a:t>P6: Demonstrate methods of kit packing for an expedition </a:t>
            </a:r>
          </a:p>
          <a:p>
            <a:endParaRPr lang="en-GB" dirty="0"/>
          </a:p>
        </p:txBody>
      </p:sp>
    </p:spTree>
    <p:extLst>
      <p:ext uri="{BB962C8B-B14F-4D97-AF65-F5344CB8AC3E}">
        <p14:creationId xmlns:p14="http://schemas.microsoft.com/office/powerpoint/2010/main" val="883138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P4 for LO1.</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 order to complete the assessment for this task, cadets must give a presentation in which they describe and demonstrate how equipment can be prepared for a two day expedition.  The cadet should prepare and bring in a bag of equipment suitable for a two day expedition.  They must unpack the bag and explain the reason why each item has been included. If this is not possible then it can be replaced by the Rucksack Packing Exercise.</a:t>
            </a:r>
          </a:p>
          <a:p>
            <a:endParaRPr lang="en-GB" b="0"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31 of the cadet’s first class log book.</a:t>
            </a:r>
          </a:p>
          <a:p>
            <a:pPr marL="171450" indent="-171450">
              <a:buFont typeface="Arial" panose="020B0604020202020204" pitchFamily="34" charset="0"/>
              <a:buChar char="•"/>
            </a:pPr>
            <a:r>
              <a:rPr lang="en-GB" b="1" dirty="0"/>
              <a:t>Task P4 Activity 1 log sheet.</a:t>
            </a:r>
          </a:p>
          <a:p>
            <a:endParaRPr lang="en-GB" b="1" dirty="0"/>
          </a:p>
          <a:p>
            <a:pPr marL="0" lvl="1"/>
            <a:r>
              <a:rPr lang="en-GB" b="1" dirty="0"/>
              <a:t>Rucksack Packing Exercise:</a:t>
            </a:r>
          </a:p>
          <a:p>
            <a:pPr marL="0" lvl="1"/>
            <a:r>
              <a:rPr lang="en-GB" b="0" dirty="0"/>
              <a:t>Pack the rucksack by drawing and labelling the items from the table below in the rucksack.  Make sure they are packed in the right place.</a:t>
            </a:r>
          </a:p>
          <a:p>
            <a:endParaRPr lang="en-GB" b="1" dirty="0"/>
          </a:p>
        </p:txBody>
      </p:sp>
    </p:spTree>
    <p:extLst>
      <p:ext uri="{BB962C8B-B14F-4D97-AF65-F5344CB8AC3E}">
        <p14:creationId xmlns:p14="http://schemas.microsoft.com/office/powerpoint/2010/main" val="1898905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P6 for LO2.</a:t>
            </a:r>
          </a:p>
          <a:p>
            <a:endParaRPr lang="en-GB" b="0" dirty="0"/>
          </a:p>
          <a:p>
            <a:r>
              <a:rPr lang="en-GB" b="0" dirty="0"/>
              <a:t>In order to complete the assessment for this task, cadets must give a presentation in which they prepare and bring in a 65-75 litre rucksack suitable for an overnight expedition.  They must unpack the rucksack and explain the reason why each item was packed as and where it was.  Instructors should also check that the cadet understands the importance of carrying a rucksack comfortably and safely (including shoulder straps, waist band and chest strap).  If this is not possible then it can be replaced by the Rucksack Packing Exercise.</a:t>
            </a:r>
          </a:p>
          <a:p>
            <a:pPr marL="0" indent="0">
              <a:buFont typeface="Arial" panose="020B0604020202020204" pitchFamily="34" charset="0"/>
              <a:buNone/>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33 of the cadet’s first class log book.</a:t>
            </a:r>
          </a:p>
          <a:p>
            <a:pPr marL="171450" indent="-171450">
              <a:buFont typeface="Arial" panose="020B0604020202020204" pitchFamily="34" charset="0"/>
              <a:buChar char="•"/>
            </a:pPr>
            <a:r>
              <a:rPr lang="en-GB" b="1" dirty="0"/>
              <a:t>Task P6 Activity 1 log sheet.</a:t>
            </a:r>
          </a:p>
          <a:p>
            <a:pPr marL="0" indent="0">
              <a:buFont typeface="Arial" panose="020B0604020202020204" pitchFamily="34" charset="0"/>
              <a:buNone/>
            </a:pPr>
            <a:endParaRPr lang="en-GB" b="1" dirty="0"/>
          </a:p>
          <a:p>
            <a:pPr marL="0" lvl="1"/>
            <a:r>
              <a:rPr lang="en-GB" b="1" dirty="0"/>
              <a:t>Rucksack Packing Exercise:</a:t>
            </a:r>
          </a:p>
          <a:p>
            <a:pPr marL="0" lvl="1"/>
            <a:r>
              <a:rPr lang="en-GB" b="0" dirty="0"/>
              <a:t>Pack the rucksack by drawing and labelling the items from the table below in the rucksack.  Make sure they are packed in the right place.</a:t>
            </a:r>
          </a:p>
          <a:p>
            <a:pPr marL="171450" indent="-171450">
              <a:buFont typeface="Arial" panose="020B0604020202020204" pitchFamily="34" charset="0"/>
              <a:buChar char="•"/>
            </a:pPr>
            <a:endParaRPr lang="en-GB" b="1" dirty="0"/>
          </a:p>
        </p:txBody>
      </p:sp>
    </p:spTree>
    <p:extLst>
      <p:ext uri="{BB962C8B-B14F-4D97-AF65-F5344CB8AC3E}">
        <p14:creationId xmlns:p14="http://schemas.microsoft.com/office/powerpoint/2010/main" val="346392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83334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Outer first tents are pitched with the outer sheet first. The poles are inserted into slots on the outer sheet (these are often colour coded – i.e. Red pole into slot with the red tag). Once this is done the tent will have it’s shape and can be pegged out. Once this is done someone can crawl inside and attach the inner sheet into the outer ‘shell’ of the tent. The inner can be left in when the tent is taken down, this will mean next time the tent is put up the only thing that needs to be done is insert the poles and peg it down.</a:t>
            </a:r>
          </a:p>
        </p:txBody>
      </p:sp>
    </p:spTree>
    <p:extLst>
      <p:ext uri="{BB962C8B-B14F-4D97-AF65-F5344CB8AC3E}">
        <p14:creationId xmlns:p14="http://schemas.microsoft.com/office/powerpoint/2010/main" val="77464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Inner sheet tents are pitched starting with the inner sheet. Poles are attached to the inner sheet, and this gives the shape of the tent. The inner is then pegged out. The outer sheet is then thrown over the top and the doors aligned. The outer sheet can then be pegged out.</a:t>
            </a:r>
          </a:p>
        </p:txBody>
      </p:sp>
    </p:spTree>
    <p:extLst>
      <p:ext uri="{BB962C8B-B14F-4D97-AF65-F5344CB8AC3E}">
        <p14:creationId xmlns:p14="http://schemas.microsoft.com/office/powerpoint/2010/main" val="106159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1" dirty="0"/>
              <a:t>Cadets need to understand:</a:t>
            </a:r>
          </a:p>
          <a:p>
            <a:endParaRPr lang="en-GB" dirty="0"/>
          </a:p>
          <a:p>
            <a:pPr marL="228600" indent="-228600">
              <a:buAutoNum type="arabicPeriod"/>
            </a:pPr>
            <a:r>
              <a:rPr lang="en-GB" baseline="0" dirty="0"/>
              <a:t>Older tent style, not good for expeditions due to weight</a:t>
            </a:r>
          </a:p>
          <a:p>
            <a:pPr marL="228600" indent="-228600">
              <a:buAutoNum type="arabicPeriod"/>
            </a:pPr>
            <a:r>
              <a:rPr lang="en-GB" baseline="0" dirty="0"/>
              <a:t>Useful for static camps where the tent won’t be carried in rucksack</a:t>
            </a:r>
          </a:p>
          <a:p>
            <a:pPr marL="228600" indent="-228600">
              <a:buAutoNum type="arabicPeriod"/>
            </a:pPr>
            <a:r>
              <a:rPr lang="en-GB" baseline="0" dirty="0"/>
              <a:t>If the wind hits the front of the tent it’s strong in the wind, if it hits the side of the tent it’s like the wind hitting a sail!</a:t>
            </a:r>
            <a:endParaRPr lang="en-GB" dirty="0"/>
          </a:p>
        </p:txBody>
      </p:sp>
    </p:spTree>
    <p:extLst>
      <p:ext uri="{BB962C8B-B14F-4D97-AF65-F5344CB8AC3E}">
        <p14:creationId xmlns:p14="http://schemas.microsoft.com/office/powerpoint/2010/main" val="94516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b="1" dirty="0"/>
              <a:t>Cadets need to understand:</a:t>
            </a:r>
          </a:p>
          <a:p>
            <a:endParaRPr lang="en-GB" dirty="0"/>
          </a:p>
          <a:p>
            <a:pPr marL="228600" indent="-228600">
              <a:buAutoNum type="arabicPeriod"/>
            </a:pPr>
            <a:r>
              <a:rPr lang="en-GB" dirty="0"/>
              <a:t>Good style of</a:t>
            </a:r>
            <a:r>
              <a:rPr lang="en-GB" baseline="0" dirty="0"/>
              <a:t> tent for expeditions; spacious, reasonably light, simple to pitch</a:t>
            </a:r>
          </a:p>
          <a:p>
            <a:pPr marL="228600" indent="-228600">
              <a:buAutoNum type="arabicPeriod"/>
            </a:pPr>
            <a:r>
              <a:rPr lang="en-GB" baseline="0" dirty="0"/>
              <a:t>However not brilliant in high winds the tents get crushed in by the wind.</a:t>
            </a:r>
            <a:endParaRPr lang="en-GB" dirty="0"/>
          </a:p>
        </p:txBody>
      </p:sp>
    </p:spTree>
    <p:extLst>
      <p:ext uri="{BB962C8B-B14F-4D97-AF65-F5344CB8AC3E}">
        <p14:creationId xmlns:p14="http://schemas.microsoft.com/office/powerpoint/2010/main" val="398658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b="1" dirty="0"/>
              <a:t>Cadets need to understand:</a:t>
            </a:r>
          </a:p>
          <a:p>
            <a:endParaRPr lang="en-GB" dirty="0"/>
          </a:p>
          <a:p>
            <a:pPr marL="228600" indent="-228600">
              <a:buAutoNum type="arabicPeriod"/>
            </a:pPr>
            <a:r>
              <a:rPr lang="en-GB" dirty="0"/>
              <a:t>Most ideal tent</a:t>
            </a:r>
            <a:r>
              <a:rPr lang="en-GB" baseline="0" dirty="0"/>
              <a:t> for </a:t>
            </a:r>
            <a:r>
              <a:rPr lang="en-GB" baseline="0" dirty="0" err="1"/>
              <a:t>DofE</a:t>
            </a:r>
            <a:r>
              <a:rPr lang="en-GB" baseline="0" dirty="0"/>
              <a:t>; strong in the wind, lightweight</a:t>
            </a:r>
          </a:p>
          <a:p>
            <a:pPr marL="228600" indent="-228600">
              <a:buAutoNum type="arabicPeriod"/>
            </a:pPr>
            <a:r>
              <a:rPr lang="en-GB" baseline="0" dirty="0"/>
              <a:t>If using one of these on expedition cadets must understand how to pitch it before heading out on expedition</a:t>
            </a:r>
          </a:p>
          <a:p>
            <a:pPr marL="228600" indent="-228600">
              <a:buAutoNum type="arabicPeriod"/>
            </a:pPr>
            <a:r>
              <a:rPr lang="en-GB" baseline="0" dirty="0"/>
              <a:t>High price point can be an issue if buying one.</a:t>
            </a:r>
            <a:endParaRPr lang="en-GB" dirty="0"/>
          </a:p>
        </p:txBody>
      </p:sp>
    </p:spTree>
    <p:extLst>
      <p:ext uri="{BB962C8B-B14F-4D97-AF65-F5344CB8AC3E}">
        <p14:creationId xmlns:p14="http://schemas.microsoft.com/office/powerpoint/2010/main" val="248538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b="1" dirty="0"/>
              <a:t>Cadets need to understand:</a:t>
            </a:r>
          </a:p>
          <a:p>
            <a:endParaRPr lang="en-GB" dirty="0"/>
          </a:p>
          <a:p>
            <a:pPr marL="228600" indent="-228600">
              <a:buAutoNum type="arabicPeriod"/>
            </a:pPr>
            <a:r>
              <a:rPr lang="en-GB" dirty="0"/>
              <a:t>Brilliant tent for static base camps and big expeditions where they won’t</a:t>
            </a:r>
            <a:r>
              <a:rPr lang="en-GB" baseline="0" dirty="0"/>
              <a:t> be carried</a:t>
            </a:r>
          </a:p>
          <a:p>
            <a:pPr marL="228600" indent="-228600">
              <a:buAutoNum type="arabicPeriod"/>
            </a:pPr>
            <a:r>
              <a:rPr lang="en-GB" baseline="0" dirty="0"/>
              <a:t>Very expensive tents; the pictured tent is upwards of £2000</a:t>
            </a:r>
            <a:endParaRPr lang="en-GB" dirty="0"/>
          </a:p>
        </p:txBody>
      </p:sp>
    </p:spTree>
    <p:extLst>
      <p:ext uri="{BB962C8B-B14F-4D97-AF65-F5344CB8AC3E}">
        <p14:creationId xmlns:p14="http://schemas.microsoft.com/office/powerpoint/2010/main" val="2280631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429135"/>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2</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28/03/2020</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FC63-9A32-435A-A805-9605BDC2D7D3}"/>
              </a:ext>
            </a:extLst>
          </p:cNvPr>
          <p:cNvSpPr>
            <a:spLocks noGrp="1"/>
          </p:cNvSpPr>
          <p:nvPr>
            <p:ph type="title"/>
          </p:nvPr>
        </p:nvSpPr>
        <p:spPr>
          <a:xfrm>
            <a:off x="673248" y="271587"/>
            <a:ext cx="2166771" cy="609473"/>
          </a:xfrm>
        </p:spPr>
        <p:txBody>
          <a:bodyPr/>
          <a:lstStyle/>
          <a:p>
            <a:r>
              <a:rPr lang="en-GB" dirty="0"/>
              <a:t>TENT PEGS</a:t>
            </a:r>
          </a:p>
        </p:txBody>
      </p:sp>
      <p:sp>
        <p:nvSpPr>
          <p:cNvPr id="3" name="Content Placeholder 2">
            <a:extLst>
              <a:ext uri="{FF2B5EF4-FFF2-40B4-BE49-F238E27FC236}">
                <a16:creationId xmlns:a16="http://schemas.microsoft.com/office/drawing/2014/main" id="{04D75ABD-D90A-4232-964C-0A8DB24DF65E}"/>
              </a:ext>
            </a:extLst>
          </p:cNvPr>
          <p:cNvSpPr>
            <a:spLocks noGrp="1"/>
          </p:cNvSpPr>
          <p:nvPr>
            <p:ph idx="1"/>
          </p:nvPr>
        </p:nvSpPr>
        <p:spPr>
          <a:xfrm>
            <a:off x="673248" y="1184491"/>
            <a:ext cx="9204177" cy="2903416"/>
          </a:xfrm>
        </p:spPr>
        <p:txBody>
          <a:bodyPr/>
          <a:lstStyle/>
          <a:p>
            <a:r>
              <a:rPr lang="en-GB" dirty="0"/>
              <a:t>The end of a tent peg should be pointed inwards towards the tent.</a:t>
            </a:r>
          </a:p>
          <a:p>
            <a:endParaRPr lang="en-GB" dirty="0"/>
          </a:p>
          <a:p>
            <a:r>
              <a:rPr lang="en-GB" dirty="0"/>
              <a:t>Don’t place it straight down or away from the tent.</a:t>
            </a:r>
          </a:p>
          <a:p>
            <a:endParaRPr lang="en-GB" dirty="0"/>
          </a:p>
          <a:p>
            <a:r>
              <a:rPr lang="en-GB" dirty="0"/>
              <a:t>Pegging down a tent properly protects it from high winds.</a:t>
            </a:r>
          </a:p>
        </p:txBody>
      </p:sp>
      <p:grpSp>
        <p:nvGrpSpPr>
          <p:cNvPr id="4" name="Group 3">
            <a:extLst>
              <a:ext uri="{FF2B5EF4-FFF2-40B4-BE49-F238E27FC236}">
                <a16:creationId xmlns:a16="http://schemas.microsoft.com/office/drawing/2014/main" id="{DCE5E935-9106-4D16-840B-5AC8E3CE4324}"/>
              </a:ext>
            </a:extLst>
          </p:cNvPr>
          <p:cNvGrpSpPr/>
          <p:nvPr/>
        </p:nvGrpSpPr>
        <p:grpSpPr>
          <a:xfrm>
            <a:off x="673248" y="4272495"/>
            <a:ext cx="9204176" cy="2351635"/>
            <a:chOff x="673248" y="4646783"/>
            <a:chExt cx="7286178" cy="1861593"/>
          </a:xfrm>
        </p:grpSpPr>
        <p:pic>
          <p:nvPicPr>
            <p:cNvPr id="2050" name="Picture 2" descr="Insert the pegs into the straps at the bottom of the tent poles">
              <a:extLst>
                <a:ext uri="{FF2B5EF4-FFF2-40B4-BE49-F238E27FC236}">
                  <a16:creationId xmlns:a16="http://schemas.microsoft.com/office/drawing/2014/main" id="{879E716D-2D77-4BD6-937D-E89670B5FA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87"/>
            <a:stretch/>
          </p:blipFill>
          <p:spPr bwMode="auto">
            <a:xfrm>
              <a:off x="673248" y="4646783"/>
              <a:ext cx="3586780" cy="1861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member to peg the porch out if your tent has one">
              <a:extLst>
                <a:ext uri="{FF2B5EF4-FFF2-40B4-BE49-F238E27FC236}">
                  <a16:creationId xmlns:a16="http://schemas.microsoft.com/office/drawing/2014/main" id="{EB01E85C-32EA-4748-9C13-6473AF862C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7"/>
            <a:stretch/>
          </p:blipFill>
          <p:spPr bwMode="auto">
            <a:xfrm>
              <a:off x="4372647" y="4646783"/>
              <a:ext cx="3586779" cy="18615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991211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NOTE ON HOW TO PEG TENTS DOWN</a:t>
            </a:r>
          </a:p>
        </p:txBody>
      </p:sp>
      <p:cxnSp>
        <p:nvCxnSpPr>
          <p:cNvPr id="5" name="Straight Connector 4"/>
          <p:cNvCxnSpPr/>
          <p:nvPr/>
        </p:nvCxnSpPr>
        <p:spPr>
          <a:xfrm flipV="1">
            <a:off x="1532965" y="1963271"/>
            <a:ext cx="3092823" cy="1801905"/>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58153" y="3348318"/>
            <a:ext cx="430306" cy="98163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37129" y="3348318"/>
            <a:ext cx="121024" cy="41685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4059" y="4020670"/>
            <a:ext cx="4047565" cy="0"/>
          </a:xfrm>
          <a:prstGeom prst="line">
            <a:avLst/>
          </a:prstGeom>
          <a:ln w="825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461456" y="1963272"/>
            <a:ext cx="3023202" cy="1801904"/>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3117279">
            <a:off x="6095999" y="3348318"/>
            <a:ext cx="551330" cy="981635"/>
            <a:chOff x="6095999" y="3348318"/>
            <a:chExt cx="551330" cy="981635"/>
          </a:xfrm>
        </p:grpSpPr>
        <p:cxnSp>
          <p:nvCxnSpPr>
            <p:cNvPr id="15" name="Straight Connector 14"/>
            <p:cNvCxnSpPr/>
            <p:nvPr/>
          </p:nvCxnSpPr>
          <p:spPr>
            <a:xfrm>
              <a:off x="6217023" y="3348318"/>
              <a:ext cx="430306" cy="98163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95999" y="3348318"/>
              <a:ext cx="121024" cy="41685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5732929" y="4020670"/>
            <a:ext cx="4047565" cy="0"/>
          </a:xfrm>
          <a:prstGeom prst="line">
            <a:avLst/>
          </a:prstGeom>
          <a:ln w="825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21976" y="5082988"/>
            <a:ext cx="8915400" cy="1015663"/>
          </a:xfrm>
          <a:prstGeom prst="rect">
            <a:avLst/>
          </a:prstGeom>
          <a:noFill/>
        </p:spPr>
        <p:txBody>
          <a:bodyPr wrap="square" rtlCol="0">
            <a:spAutoFit/>
          </a:bodyPr>
          <a:lstStyle/>
          <a:p>
            <a:pPr algn="ctr"/>
            <a:r>
              <a:rPr lang="en-GB" sz="6000" b="1" dirty="0"/>
              <a:t>Which way is correct?</a:t>
            </a:r>
          </a:p>
        </p:txBody>
      </p:sp>
    </p:spTree>
    <p:extLst>
      <p:ext uri="{BB962C8B-B14F-4D97-AF65-F5344CB8AC3E}">
        <p14:creationId xmlns:p14="http://schemas.microsoft.com/office/powerpoint/2010/main" val="403163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NOTE ON HOW TO PEG TENTS DOWN</a:t>
            </a:r>
          </a:p>
        </p:txBody>
      </p:sp>
      <p:cxnSp>
        <p:nvCxnSpPr>
          <p:cNvPr id="5" name="Straight Connector 4"/>
          <p:cNvCxnSpPr/>
          <p:nvPr/>
        </p:nvCxnSpPr>
        <p:spPr>
          <a:xfrm flipV="1">
            <a:off x="1532965" y="1963271"/>
            <a:ext cx="3092823" cy="1801905"/>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58153" y="3348318"/>
            <a:ext cx="430306" cy="98163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37129" y="3348318"/>
            <a:ext cx="121024" cy="41685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4059" y="4020670"/>
            <a:ext cx="4047565" cy="0"/>
          </a:xfrm>
          <a:prstGeom prst="line">
            <a:avLst/>
          </a:prstGeom>
          <a:ln w="825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461456" y="1963272"/>
            <a:ext cx="3023202" cy="1801904"/>
          </a:xfrm>
          <a:prstGeom prst="line">
            <a:avLst/>
          </a:prstGeom>
          <a:ln w="698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3117279">
            <a:off x="6095999" y="3348318"/>
            <a:ext cx="551330" cy="981635"/>
            <a:chOff x="6095999" y="3348318"/>
            <a:chExt cx="551330" cy="981635"/>
          </a:xfrm>
        </p:grpSpPr>
        <p:cxnSp>
          <p:nvCxnSpPr>
            <p:cNvPr id="15" name="Straight Connector 14"/>
            <p:cNvCxnSpPr/>
            <p:nvPr/>
          </p:nvCxnSpPr>
          <p:spPr>
            <a:xfrm>
              <a:off x="6217023" y="3348318"/>
              <a:ext cx="430306" cy="98163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95999" y="3348318"/>
              <a:ext cx="121024" cy="416858"/>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5732929" y="4020670"/>
            <a:ext cx="4047565" cy="0"/>
          </a:xfrm>
          <a:prstGeom prst="line">
            <a:avLst/>
          </a:prstGeom>
          <a:ln w="825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79929" y="1371600"/>
            <a:ext cx="4477871" cy="3133165"/>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Multiplication Sign 2">
            <a:extLst>
              <a:ext uri="{FF2B5EF4-FFF2-40B4-BE49-F238E27FC236}">
                <a16:creationId xmlns:a16="http://schemas.microsoft.com/office/drawing/2014/main" id="{00930227-275B-4DC7-AD3A-12C0F47FFE79}"/>
              </a:ext>
            </a:extLst>
          </p:cNvPr>
          <p:cNvSpPr/>
          <p:nvPr/>
        </p:nvSpPr>
        <p:spPr>
          <a:xfrm>
            <a:off x="6662892" y="1963271"/>
            <a:ext cx="2403049" cy="23666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228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E70C-48E1-4E00-B13D-ADFF284A164F}"/>
              </a:ext>
            </a:extLst>
          </p:cNvPr>
          <p:cNvSpPr>
            <a:spLocks noGrp="1"/>
          </p:cNvSpPr>
          <p:nvPr>
            <p:ph type="title"/>
          </p:nvPr>
        </p:nvSpPr>
        <p:spPr>
          <a:xfrm>
            <a:off x="673248" y="271587"/>
            <a:ext cx="2812230" cy="609473"/>
          </a:xfrm>
        </p:spPr>
        <p:txBody>
          <a:bodyPr/>
          <a:lstStyle/>
          <a:p>
            <a:r>
              <a:rPr lang="en-GB" dirty="0"/>
              <a:t>SITING A TENT</a:t>
            </a:r>
          </a:p>
        </p:txBody>
      </p:sp>
      <p:sp>
        <p:nvSpPr>
          <p:cNvPr id="3" name="Content Placeholder 2">
            <a:extLst>
              <a:ext uri="{FF2B5EF4-FFF2-40B4-BE49-F238E27FC236}">
                <a16:creationId xmlns:a16="http://schemas.microsoft.com/office/drawing/2014/main" id="{E45BC84F-66B2-439D-9E3C-13CDC241CFEC}"/>
              </a:ext>
            </a:extLst>
          </p:cNvPr>
          <p:cNvSpPr>
            <a:spLocks noGrp="1"/>
          </p:cNvSpPr>
          <p:nvPr>
            <p:ph idx="1"/>
          </p:nvPr>
        </p:nvSpPr>
        <p:spPr>
          <a:xfrm>
            <a:off x="673249" y="1184490"/>
            <a:ext cx="5168153" cy="5401923"/>
          </a:xfrm>
        </p:spPr>
        <p:txBody>
          <a:bodyPr>
            <a:normAutofit/>
          </a:bodyPr>
          <a:lstStyle/>
          <a:p>
            <a:r>
              <a:rPr lang="en-GB" dirty="0"/>
              <a:t>Choose a good spot to site your tent for a good nights sleep!</a:t>
            </a:r>
          </a:p>
          <a:p>
            <a:endParaRPr lang="en-GB" dirty="0"/>
          </a:p>
          <a:p>
            <a:r>
              <a:rPr lang="en-GB" dirty="0"/>
              <a:t>Find shelter from prevailing winds and site on flat land which safe from potential flooding.</a:t>
            </a:r>
          </a:p>
          <a:p>
            <a:endParaRPr lang="en-GB" dirty="0"/>
          </a:p>
          <a:p>
            <a:r>
              <a:rPr lang="en-GB" dirty="0"/>
              <a:t>Don’t pitch tents directly below trees and remove any stones or sticks from underneath a tent. </a:t>
            </a:r>
          </a:p>
          <a:p>
            <a:endParaRPr lang="en-GB" dirty="0"/>
          </a:p>
          <a:p>
            <a:r>
              <a:rPr lang="en-GB" dirty="0"/>
              <a:t>Keep your tent at least 2 metres away from other tents.</a:t>
            </a:r>
          </a:p>
        </p:txBody>
      </p:sp>
      <p:graphicFrame>
        <p:nvGraphicFramePr>
          <p:cNvPr id="4" name="Table 3">
            <a:extLst>
              <a:ext uri="{FF2B5EF4-FFF2-40B4-BE49-F238E27FC236}">
                <a16:creationId xmlns:a16="http://schemas.microsoft.com/office/drawing/2014/main" id="{F549AB81-1E07-4A75-AC22-1949D9F572B9}"/>
              </a:ext>
            </a:extLst>
          </p:cNvPr>
          <p:cNvGraphicFramePr>
            <a:graphicFrameLocks noGrp="1"/>
          </p:cNvGraphicFramePr>
          <p:nvPr>
            <p:extLst>
              <p:ext uri="{D42A27DB-BD31-4B8C-83A1-F6EECF244321}">
                <p14:modId xmlns:p14="http://schemas.microsoft.com/office/powerpoint/2010/main" val="406913425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123" name="Picture 3" descr="13102652_1164767790212202_5416128954426873547_n">
            <a:extLst>
              <a:ext uri="{FF2B5EF4-FFF2-40B4-BE49-F238E27FC236}">
                <a16:creationId xmlns:a16="http://schemas.microsoft.com/office/drawing/2014/main" id="{A1F838BE-369C-4637-9392-AD8316418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2" b="4277"/>
          <a:stretch/>
        </p:blipFill>
        <p:spPr bwMode="auto">
          <a:xfrm>
            <a:off x="6096000" y="1184491"/>
            <a:ext cx="3826093" cy="272053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5124" name="Picture 4" descr="13095789_1164710986884549_8090558961405283962_n">
            <a:extLst>
              <a:ext uri="{FF2B5EF4-FFF2-40B4-BE49-F238E27FC236}">
                <a16:creationId xmlns:a16="http://schemas.microsoft.com/office/drawing/2014/main" id="{8CDDB7A3-023A-48FA-BB88-2AA8E48849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0" t="3856" r="7184" b="12610"/>
          <a:stretch/>
        </p:blipFill>
        <p:spPr bwMode="auto">
          <a:xfrm>
            <a:off x="6096000" y="4071551"/>
            <a:ext cx="3826093" cy="2570738"/>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Tree>
    <p:extLst>
      <p:ext uri="{BB962C8B-B14F-4D97-AF65-F5344CB8AC3E}">
        <p14:creationId xmlns:p14="http://schemas.microsoft.com/office/powerpoint/2010/main" val="2063165903"/>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10D6-94E0-47ED-B969-72D36AF25DA4}"/>
              </a:ext>
            </a:extLst>
          </p:cNvPr>
          <p:cNvSpPr>
            <a:spLocks noGrp="1"/>
          </p:cNvSpPr>
          <p:nvPr>
            <p:ph type="title"/>
          </p:nvPr>
        </p:nvSpPr>
        <p:spPr/>
        <p:txBody>
          <a:bodyPr/>
          <a:lstStyle/>
          <a:p>
            <a:r>
              <a:rPr lang="en-GB" dirty="0"/>
              <a:t>PITCHING A TENT</a:t>
            </a:r>
          </a:p>
        </p:txBody>
      </p:sp>
      <p:pic>
        <p:nvPicPr>
          <p:cNvPr id="4" name="OEX Coyote III Tent">
            <a:hlinkClick r:id="" action="ppaction://media"/>
            <a:extLst>
              <a:ext uri="{FF2B5EF4-FFF2-40B4-BE49-F238E27FC236}">
                <a16:creationId xmlns:a16="http://schemas.microsoft.com/office/drawing/2014/main" id="{759EC0D3-6966-46BE-80F4-2FF1051F9E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3785" y="881060"/>
            <a:ext cx="9839806" cy="5534254"/>
          </a:xfrm>
        </p:spPr>
      </p:pic>
    </p:spTree>
    <p:extLst>
      <p:ext uri="{BB962C8B-B14F-4D97-AF65-F5344CB8AC3E}">
        <p14:creationId xmlns:p14="http://schemas.microsoft.com/office/powerpoint/2010/main" val="30202994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949766772"/>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Be able to use tents and carry equipment safely.</a:t>
            </a:r>
          </a:p>
          <a:p>
            <a:pPr marL="0" indent="0">
              <a:buNone/>
            </a:pPr>
            <a:endParaRPr lang="en-GB" dirty="0">
              <a:solidFill>
                <a:srgbClr val="0072CF"/>
              </a:solidFill>
            </a:endParaRPr>
          </a:p>
          <a:p>
            <a:r>
              <a:rPr lang="en-GB" dirty="0"/>
              <a:t>Demonstrate the erection of tents for a walking expedition.</a:t>
            </a: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21018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Put up and take down a tent in pairs.</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8" y="271586"/>
            <a:ext cx="2156014" cy="645083"/>
          </a:xfrm>
        </p:spPr>
        <p:txBody>
          <a:bodyPr>
            <a:normAutofit/>
          </a:bodyPr>
          <a:lstStyle/>
          <a:p>
            <a:r>
              <a:rPr lang="en-GB" dirty="0"/>
              <a:t>TENT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33 of your First Class Logbook and fill in the </a:t>
            </a:r>
            <a:r>
              <a:rPr lang="en-GB" sz="2000" i="1" dirty="0">
                <a:solidFill>
                  <a:schemeClr val="bg1"/>
                </a:solidFill>
              </a:rPr>
              <a:t>Task P4 Activity 1 Initial Expedition Training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249602582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33</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861273807"/>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Be able to use tents and carry equipment safely.</a:t>
            </a:r>
          </a:p>
          <a:p>
            <a:pPr marL="0" indent="0">
              <a:buNone/>
            </a:pPr>
            <a:endParaRPr lang="en-GB" dirty="0">
              <a:solidFill>
                <a:srgbClr val="0072CF"/>
              </a:solidFill>
            </a:endParaRPr>
          </a:p>
          <a:p>
            <a:r>
              <a:rPr lang="en-GB" dirty="0"/>
              <a:t>Demonstrate methods of kit packing for an expedition </a:t>
            </a: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730942"/>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4F-9B5A-4103-8A06-53011EF6C5F0}"/>
              </a:ext>
            </a:extLst>
          </p:cNvPr>
          <p:cNvSpPr>
            <a:spLocks noGrp="1"/>
          </p:cNvSpPr>
          <p:nvPr>
            <p:ph type="title"/>
          </p:nvPr>
        </p:nvSpPr>
        <p:spPr>
          <a:xfrm>
            <a:off x="673248" y="271587"/>
            <a:ext cx="4254352" cy="609473"/>
          </a:xfrm>
        </p:spPr>
        <p:txBody>
          <a:bodyPr/>
          <a:lstStyle/>
          <a:p>
            <a:r>
              <a:rPr lang="en-GB" dirty="0"/>
              <a:t>PACKING A RUCKSACK</a:t>
            </a:r>
          </a:p>
        </p:txBody>
      </p:sp>
      <p:sp>
        <p:nvSpPr>
          <p:cNvPr id="3" name="Content Placeholder 2">
            <a:extLst>
              <a:ext uri="{FF2B5EF4-FFF2-40B4-BE49-F238E27FC236}">
                <a16:creationId xmlns:a16="http://schemas.microsoft.com/office/drawing/2014/main" id="{81135B34-063D-4D88-941A-4D8D88F2B919}"/>
              </a:ext>
            </a:extLst>
          </p:cNvPr>
          <p:cNvSpPr>
            <a:spLocks noGrp="1"/>
          </p:cNvSpPr>
          <p:nvPr>
            <p:ph idx="1"/>
          </p:nvPr>
        </p:nvSpPr>
        <p:spPr>
          <a:xfrm>
            <a:off x="673249" y="1184490"/>
            <a:ext cx="3758395" cy="5402050"/>
          </a:xfrm>
        </p:spPr>
        <p:txBody>
          <a:bodyPr/>
          <a:lstStyle/>
          <a:p>
            <a:r>
              <a:rPr lang="en-GB" dirty="0"/>
              <a:t>Loading a bag correctly is all about weight distribution and making sure frequently used items are close at hand. </a:t>
            </a:r>
          </a:p>
          <a:p>
            <a:endParaRPr lang="en-GB" dirty="0"/>
          </a:p>
          <a:p>
            <a:r>
              <a:rPr lang="en-GB" dirty="0"/>
              <a:t>Putting items in the correct place will make your bag much more comfortable to wear. </a:t>
            </a:r>
          </a:p>
          <a:p>
            <a:endParaRPr lang="en-GB" dirty="0"/>
          </a:p>
        </p:txBody>
      </p:sp>
      <p:graphicFrame>
        <p:nvGraphicFramePr>
          <p:cNvPr id="4" name="Table 3">
            <a:extLst>
              <a:ext uri="{FF2B5EF4-FFF2-40B4-BE49-F238E27FC236}">
                <a16:creationId xmlns:a16="http://schemas.microsoft.com/office/drawing/2014/main" id="{40EFDA05-48B7-4F9B-B94C-2B469BDAA14A}"/>
              </a:ext>
            </a:extLst>
          </p:cNvPr>
          <p:cNvGraphicFramePr>
            <a:graphicFrameLocks noGrp="1"/>
          </p:cNvGraphicFramePr>
          <p:nvPr/>
        </p:nvGraphicFramePr>
        <p:xfrm>
          <a:off x="8557172" y="271587"/>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
        <p:nvSpPr>
          <p:cNvPr id="6" name="Control 3">
            <a:extLst>
              <a:ext uri="{FF2B5EF4-FFF2-40B4-BE49-F238E27FC236}">
                <a16:creationId xmlns:a16="http://schemas.microsoft.com/office/drawing/2014/main" id="{083EF4A4-A75F-475A-9E1E-DC14BC403040}"/>
              </a:ext>
            </a:extLst>
          </p:cNvPr>
          <p:cNvSpPr>
            <a:spLocks noChangeArrowheads="1" noChangeShapeType="1"/>
          </p:cNvSpPr>
          <p:nvPr/>
        </p:nvSpPr>
        <p:spPr bwMode="auto">
          <a:xfrm>
            <a:off x="5041867" y="35850"/>
            <a:ext cx="1994522" cy="1163409"/>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Snacks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First Aid Kit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Head Torch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Sun-cream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Pocket Tool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Toilet Paper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7" name="Picture 4" descr="Bag">
            <a:extLst>
              <a:ext uri="{FF2B5EF4-FFF2-40B4-BE49-F238E27FC236}">
                <a16:creationId xmlns:a16="http://schemas.microsoft.com/office/drawing/2014/main" id="{EF2F8B0F-4728-4BCF-8E01-E61421C23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252" y="203023"/>
            <a:ext cx="3158299" cy="6648753"/>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cxnSp>
        <p:nvCxnSpPr>
          <p:cNvPr id="8" name="AutoShape 5">
            <a:extLst>
              <a:ext uri="{FF2B5EF4-FFF2-40B4-BE49-F238E27FC236}">
                <a16:creationId xmlns:a16="http://schemas.microsoft.com/office/drawing/2014/main" id="{93634F92-0246-4436-A352-FC49C8DC0D44}"/>
              </a:ext>
            </a:extLst>
          </p:cNvPr>
          <p:cNvCxnSpPr>
            <a:cxnSpLocks noChangeShapeType="1"/>
          </p:cNvCxnSpPr>
          <p:nvPr/>
        </p:nvCxnSpPr>
        <p:spPr bwMode="auto">
          <a:xfrm flipH="1" flipV="1">
            <a:off x="6133225" y="909990"/>
            <a:ext cx="1382524" cy="13055"/>
          </a:xfrm>
          <a:prstGeom prst="straightConnector1">
            <a:avLst/>
          </a:prstGeom>
          <a:noFill/>
          <a:ln w="38100">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9" name="AutoShape 6">
            <a:extLst>
              <a:ext uri="{FF2B5EF4-FFF2-40B4-BE49-F238E27FC236}">
                <a16:creationId xmlns:a16="http://schemas.microsoft.com/office/drawing/2014/main" id="{8406C199-EEA0-49D4-B5AA-9F4C6675F490}"/>
              </a:ext>
            </a:extLst>
          </p:cNvPr>
          <p:cNvCxnSpPr>
            <a:cxnSpLocks noChangeShapeType="1"/>
          </p:cNvCxnSpPr>
          <p:nvPr/>
        </p:nvCxnSpPr>
        <p:spPr bwMode="auto">
          <a:xfrm>
            <a:off x="8236160" y="1333801"/>
            <a:ext cx="458512" cy="2505"/>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0" name="Control 7">
            <a:extLst>
              <a:ext uri="{FF2B5EF4-FFF2-40B4-BE49-F238E27FC236}">
                <a16:creationId xmlns:a16="http://schemas.microsoft.com/office/drawing/2014/main" id="{039690E4-57B1-410B-8176-D58C56A8CB2C}"/>
              </a:ext>
            </a:extLst>
          </p:cNvPr>
          <p:cNvSpPr>
            <a:spLocks noChangeArrowheads="1" noChangeShapeType="1"/>
          </p:cNvSpPr>
          <p:nvPr/>
        </p:nvSpPr>
        <p:spPr bwMode="auto">
          <a:xfrm>
            <a:off x="8699629" y="1072753"/>
            <a:ext cx="1322583" cy="559593"/>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Waterproofs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Hat and Gloves</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11" name="AutoShape 8">
            <a:extLst>
              <a:ext uri="{FF2B5EF4-FFF2-40B4-BE49-F238E27FC236}">
                <a16:creationId xmlns:a16="http://schemas.microsoft.com/office/drawing/2014/main" id="{7AB05969-489A-42D2-8A49-2898D95CE384}"/>
              </a:ext>
            </a:extLst>
          </p:cNvPr>
          <p:cNvCxnSpPr>
            <a:cxnSpLocks noChangeShapeType="1"/>
          </p:cNvCxnSpPr>
          <p:nvPr/>
        </p:nvCxnSpPr>
        <p:spPr bwMode="auto">
          <a:xfrm flipH="1">
            <a:off x="5796038" y="1887474"/>
            <a:ext cx="1919430" cy="15319"/>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2" name="Control 9">
            <a:extLst>
              <a:ext uri="{FF2B5EF4-FFF2-40B4-BE49-F238E27FC236}">
                <a16:creationId xmlns:a16="http://schemas.microsoft.com/office/drawing/2014/main" id="{AE0F0571-D547-49D4-B404-47D178CF628C}"/>
              </a:ext>
            </a:extLst>
          </p:cNvPr>
          <p:cNvSpPr>
            <a:spLocks noChangeArrowheads="1" noChangeShapeType="1"/>
          </p:cNvSpPr>
          <p:nvPr/>
        </p:nvSpPr>
        <p:spPr bwMode="auto">
          <a:xfrm>
            <a:off x="5314664" y="1777096"/>
            <a:ext cx="475486"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Food</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13" name="AutoShape 10">
            <a:extLst>
              <a:ext uri="{FF2B5EF4-FFF2-40B4-BE49-F238E27FC236}">
                <a16:creationId xmlns:a16="http://schemas.microsoft.com/office/drawing/2014/main" id="{F19DE684-B87D-488B-88C5-2173D112E842}"/>
              </a:ext>
            </a:extLst>
          </p:cNvPr>
          <p:cNvCxnSpPr>
            <a:cxnSpLocks noChangeShapeType="1"/>
          </p:cNvCxnSpPr>
          <p:nvPr/>
        </p:nvCxnSpPr>
        <p:spPr bwMode="auto">
          <a:xfrm flipH="1">
            <a:off x="5755125" y="2405325"/>
            <a:ext cx="975035" cy="2505"/>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4" name="Control 11">
            <a:extLst>
              <a:ext uri="{FF2B5EF4-FFF2-40B4-BE49-F238E27FC236}">
                <a16:creationId xmlns:a16="http://schemas.microsoft.com/office/drawing/2014/main" id="{184677F6-1FD6-4B06-B7B7-8601B31F4FD0}"/>
              </a:ext>
            </a:extLst>
          </p:cNvPr>
          <p:cNvSpPr>
            <a:spLocks noChangeArrowheads="1" noChangeShapeType="1"/>
          </p:cNvSpPr>
          <p:nvPr/>
        </p:nvSpPr>
        <p:spPr bwMode="auto">
          <a:xfrm>
            <a:off x="5177855" y="2280066"/>
            <a:ext cx="577269"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CA0A30"/>
                </a:solidFill>
                <a:effectLst/>
                <a:latin typeface="Myriad Pro" panose="020B0503030403020204" pitchFamily="34" charset="0"/>
              </a:rPr>
              <a:t>Water</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cxnSp>
        <p:nvCxnSpPr>
          <p:cNvPr id="15" name="AutoShape 12">
            <a:extLst>
              <a:ext uri="{FF2B5EF4-FFF2-40B4-BE49-F238E27FC236}">
                <a16:creationId xmlns:a16="http://schemas.microsoft.com/office/drawing/2014/main" id="{B5760C71-829F-4413-B78A-D237D1471FCA}"/>
              </a:ext>
            </a:extLst>
          </p:cNvPr>
          <p:cNvCxnSpPr>
            <a:cxnSpLocks noChangeShapeType="1"/>
          </p:cNvCxnSpPr>
          <p:nvPr/>
        </p:nvCxnSpPr>
        <p:spPr bwMode="auto">
          <a:xfrm flipH="1" flipV="1">
            <a:off x="5776162" y="4064407"/>
            <a:ext cx="1928652" cy="4855"/>
          </a:xfrm>
          <a:prstGeom prst="straightConnector1">
            <a:avLst/>
          </a:prstGeom>
          <a:noFill/>
          <a:ln w="381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6" name="AutoShape 13">
            <a:extLst>
              <a:ext uri="{FF2B5EF4-FFF2-40B4-BE49-F238E27FC236}">
                <a16:creationId xmlns:a16="http://schemas.microsoft.com/office/drawing/2014/main" id="{68DA6EA5-117E-425E-AEC7-5E85C5F463A0}"/>
              </a:ext>
            </a:extLst>
          </p:cNvPr>
          <p:cNvCxnSpPr>
            <a:cxnSpLocks noChangeShapeType="1"/>
          </p:cNvCxnSpPr>
          <p:nvPr/>
        </p:nvCxnSpPr>
        <p:spPr bwMode="auto">
          <a:xfrm>
            <a:off x="8267327" y="3391911"/>
            <a:ext cx="576934" cy="2507"/>
          </a:xfrm>
          <a:prstGeom prst="straightConnector1">
            <a:avLst/>
          </a:prstGeom>
          <a:noFill/>
          <a:ln w="381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7" name="AutoShape 14">
            <a:extLst>
              <a:ext uri="{FF2B5EF4-FFF2-40B4-BE49-F238E27FC236}">
                <a16:creationId xmlns:a16="http://schemas.microsoft.com/office/drawing/2014/main" id="{8EFB73DE-2116-472B-AC64-2AC596FB0ECA}"/>
              </a:ext>
            </a:extLst>
          </p:cNvPr>
          <p:cNvCxnSpPr>
            <a:cxnSpLocks noChangeShapeType="1"/>
          </p:cNvCxnSpPr>
          <p:nvPr/>
        </p:nvCxnSpPr>
        <p:spPr bwMode="auto">
          <a:xfrm>
            <a:off x="7750003" y="2361424"/>
            <a:ext cx="1100490" cy="2505"/>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8" name="Control 15">
            <a:extLst>
              <a:ext uri="{FF2B5EF4-FFF2-40B4-BE49-F238E27FC236}">
                <a16:creationId xmlns:a16="http://schemas.microsoft.com/office/drawing/2014/main" id="{0B9E8220-969C-4568-B975-CF30C34F108E}"/>
              </a:ext>
            </a:extLst>
          </p:cNvPr>
          <p:cNvSpPr>
            <a:spLocks noChangeArrowheads="1" noChangeShapeType="1"/>
          </p:cNvSpPr>
          <p:nvPr/>
        </p:nvSpPr>
        <p:spPr bwMode="auto">
          <a:xfrm>
            <a:off x="8832955" y="2100375"/>
            <a:ext cx="1064487" cy="559593"/>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Wash Kit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Survival Bag</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19" name="AutoShape 16">
            <a:extLst>
              <a:ext uri="{FF2B5EF4-FFF2-40B4-BE49-F238E27FC236}">
                <a16:creationId xmlns:a16="http://schemas.microsoft.com/office/drawing/2014/main" id="{AD497E87-BC00-4ACE-8460-0E968D24D2B5}"/>
              </a:ext>
            </a:extLst>
          </p:cNvPr>
          <p:cNvCxnSpPr>
            <a:cxnSpLocks noChangeShapeType="1"/>
          </p:cNvCxnSpPr>
          <p:nvPr/>
        </p:nvCxnSpPr>
        <p:spPr bwMode="auto">
          <a:xfrm>
            <a:off x="8540215" y="2990000"/>
            <a:ext cx="720291" cy="9868"/>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0" name="Control 17">
            <a:extLst>
              <a:ext uri="{FF2B5EF4-FFF2-40B4-BE49-F238E27FC236}">
                <a16:creationId xmlns:a16="http://schemas.microsoft.com/office/drawing/2014/main" id="{5AEFAFE7-1387-4A8D-921C-F81B5E23D6AF}"/>
              </a:ext>
            </a:extLst>
          </p:cNvPr>
          <p:cNvSpPr>
            <a:spLocks noChangeArrowheads="1" noChangeShapeType="1"/>
          </p:cNvSpPr>
          <p:nvPr/>
        </p:nvSpPr>
        <p:spPr bwMode="auto">
          <a:xfrm>
            <a:off x="9266266" y="2876439"/>
            <a:ext cx="566638"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Tent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1" name="Control 18">
            <a:extLst>
              <a:ext uri="{FF2B5EF4-FFF2-40B4-BE49-F238E27FC236}">
                <a16:creationId xmlns:a16="http://schemas.microsoft.com/office/drawing/2014/main" id="{BB675534-990A-402B-9BCB-0D2AB3AD0C01}"/>
              </a:ext>
            </a:extLst>
          </p:cNvPr>
          <p:cNvSpPr>
            <a:spLocks noChangeArrowheads="1" noChangeShapeType="1"/>
          </p:cNvSpPr>
          <p:nvPr/>
        </p:nvSpPr>
        <p:spPr bwMode="auto">
          <a:xfrm>
            <a:off x="8832955" y="3266415"/>
            <a:ext cx="999949"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Myriad Pro" panose="020B0503030403020204" pitchFamily="34" charset="0"/>
              </a:rPr>
              <a:t>Camping Kit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2" name="Control 19">
            <a:extLst>
              <a:ext uri="{FF2B5EF4-FFF2-40B4-BE49-F238E27FC236}">
                <a16:creationId xmlns:a16="http://schemas.microsoft.com/office/drawing/2014/main" id="{1D098D14-040B-4894-ACD7-F4BB30C571C3}"/>
              </a:ext>
            </a:extLst>
          </p:cNvPr>
          <p:cNvSpPr>
            <a:spLocks noChangeArrowheads="1" noChangeShapeType="1"/>
          </p:cNvSpPr>
          <p:nvPr/>
        </p:nvSpPr>
        <p:spPr bwMode="auto">
          <a:xfrm>
            <a:off x="5048167" y="3938740"/>
            <a:ext cx="741984"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Myriad Pro" panose="020B0503030403020204" pitchFamily="34" charset="0"/>
              </a:rPr>
              <a:t>Clothes</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23" name="AutoShape 20">
            <a:extLst>
              <a:ext uri="{FF2B5EF4-FFF2-40B4-BE49-F238E27FC236}">
                <a16:creationId xmlns:a16="http://schemas.microsoft.com/office/drawing/2014/main" id="{20E88AD1-4866-4095-9D01-10850FBF26D1}"/>
              </a:ext>
            </a:extLst>
          </p:cNvPr>
          <p:cNvCxnSpPr>
            <a:cxnSpLocks noChangeShapeType="1"/>
          </p:cNvCxnSpPr>
          <p:nvPr/>
        </p:nvCxnSpPr>
        <p:spPr bwMode="auto">
          <a:xfrm flipH="1" flipV="1">
            <a:off x="5790151" y="3499999"/>
            <a:ext cx="1634401" cy="1924"/>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4" name="Control 21">
            <a:extLst>
              <a:ext uri="{FF2B5EF4-FFF2-40B4-BE49-F238E27FC236}">
                <a16:creationId xmlns:a16="http://schemas.microsoft.com/office/drawing/2014/main" id="{656562D8-D39A-42D9-B6D9-AB0575605D93}"/>
              </a:ext>
            </a:extLst>
          </p:cNvPr>
          <p:cNvSpPr>
            <a:spLocks noChangeArrowheads="1" noChangeShapeType="1"/>
          </p:cNvSpPr>
          <p:nvPr/>
        </p:nvSpPr>
        <p:spPr bwMode="auto">
          <a:xfrm>
            <a:off x="4666625" y="3374088"/>
            <a:ext cx="1123526"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Sleeping Bag</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25" name="AutoShape 22">
            <a:extLst>
              <a:ext uri="{FF2B5EF4-FFF2-40B4-BE49-F238E27FC236}">
                <a16:creationId xmlns:a16="http://schemas.microsoft.com/office/drawing/2014/main" id="{9B6EC247-B19D-45CB-AF3C-1397FA81CCB7}"/>
              </a:ext>
            </a:extLst>
          </p:cNvPr>
          <p:cNvCxnSpPr>
            <a:cxnSpLocks noChangeShapeType="1"/>
          </p:cNvCxnSpPr>
          <p:nvPr/>
        </p:nvCxnSpPr>
        <p:spPr bwMode="auto">
          <a:xfrm flipV="1">
            <a:off x="8073784" y="5150103"/>
            <a:ext cx="688824" cy="1661"/>
          </a:xfrm>
          <a:prstGeom prst="straightConnector1">
            <a:avLst/>
          </a:prstGeom>
          <a:noFill/>
          <a:ln w="38100" algn="ctr">
            <a:solidFill>
              <a:srgbClr val="CA0A3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6" name="Control 23">
            <a:extLst>
              <a:ext uri="{FF2B5EF4-FFF2-40B4-BE49-F238E27FC236}">
                <a16:creationId xmlns:a16="http://schemas.microsoft.com/office/drawing/2014/main" id="{BA2CB08B-0A2B-4513-A76D-BFCF4CBCBC04}"/>
              </a:ext>
            </a:extLst>
          </p:cNvPr>
          <p:cNvSpPr>
            <a:spLocks noChangeArrowheads="1" noChangeShapeType="1"/>
          </p:cNvSpPr>
          <p:nvPr/>
        </p:nvSpPr>
        <p:spPr bwMode="auto">
          <a:xfrm>
            <a:off x="8760532" y="4677669"/>
            <a:ext cx="999947" cy="1016282"/>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Gas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Cooking Equipment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CA0A30"/>
                </a:solidFill>
                <a:effectLst/>
                <a:latin typeface="Myriad Pro" panose="020B0503030403020204" pitchFamily="34" charset="0"/>
              </a:rPr>
              <a:t>Stove</a:t>
            </a:r>
            <a:endParaRPr kumimoji="0" lang="en-US" altLang="en-US" sz="2800" b="0" i="0" u="none" strike="noStrike" cap="none" normalizeH="0" baseline="0">
              <a:ln>
                <a:noFill/>
              </a:ln>
              <a:solidFill>
                <a:schemeClr val="tx1"/>
              </a:solidFill>
              <a:effectLst/>
              <a:latin typeface="Arial" panose="020B0604020202020204" pitchFamily="34" charset="0"/>
            </a:endParaRPr>
          </a:p>
        </p:txBody>
      </p:sp>
      <p:cxnSp>
        <p:nvCxnSpPr>
          <p:cNvPr id="27" name="AutoShape 24">
            <a:extLst>
              <a:ext uri="{FF2B5EF4-FFF2-40B4-BE49-F238E27FC236}">
                <a16:creationId xmlns:a16="http://schemas.microsoft.com/office/drawing/2014/main" id="{8C0679AD-CE92-43D3-9F4B-FC90761B6933}"/>
              </a:ext>
            </a:extLst>
          </p:cNvPr>
          <p:cNvCxnSpPr>
            <a:cxnSpLocks noChangeShapeType="1"/>
          </p:cNvCxnSpPr>
          <p:nvPr/>
        </p:nvCxnSpPr>
        <p:spPr bwMode="auto">
          <a:xfrm flipH="1" flipV="1">
            <a:off x="5776162" y="6168645"/>
            <a:ext cx="1179566" cy="4855"/>
          </a:xfrm>
          <a:prstGeom prst="straightConnector1">
            <a:avLst/>
          </a:prstGeom>
          <a:noFill/>
          <a:ln w="381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28" name="Control 25">
            <a:extLst>
              <a:ext uri="{FF2B5EF4-FFF2-40B4-BE49-F238E27FC236}">
                <a16:creationId xmlns:a16="http://schemas.microsoft.com/office/drawing/2014/main" id="{D96E3687-2FC5-4388-BEA9-0CB6401854DE}"/>
              </a:ext>
            </a:extLst>
          </p:cNvPr>
          <p:cNvSpPr>
            <a:spLocks noChangeArrowheads="1" noChangeShapeType="1"/>
          </p:cNvSpPr>
          <p:nvPr/>
        </p:nvSpPr>
        <p:spPr bwMode="auto">
          <a:xfrm>
            <a:off x="4674128" y="6042975"/>
            <a:ext cx="1116023" cy="279796"/>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Myriad Pro" panose="020B0503030403020204" pitchFamily="34" charset="0"/>
              </a:rPr>
              <a:t>Camping Mat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777551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Be able to use tents and carry equipment safely.</a:t>
            </a:r>
          </a:p>
          <a:p>
            <a:pPr marL="0" indent="0">
              <a:buNone/>
            </a:pPr>
            <a:endParaRPr lang="en-GB" dirty="0">
              <a:solidFill>
                <a:srgbClr val="0072CF"/>
              </a:solidFill>
            </a:endParaRPr>
          </a:p>
          <a:p>
            <a:r>
              <a:rPr lang="en-GB" dirty="0"/>
              <a:t>Demonstrate the erection of tents for a walking expedition.</a:t>
            </a: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87108"/>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858365997"/>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Be able to use tents and carry equipment safely.</a:t>
            </a:r>
          </a:p>
          <a:p>
            <a:pPr marL="0" indent="0">
              <a:buNone/>
            </a:pPr>
            <a:endParaRPr lang="en-GB" dirty="0">
              <a:solidFill>
                <a:srgbClr val="0072CF"/>
              </a:solidFill>
            </a:endParaRPr>
          </a:p>
          <a:p>
            <a:r>
              <a:rPr lang="en-GB" dirty="0"/>
              <a:t>Demonstrate methods of kit packing for an expedition </a:t>
            </a: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72688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Prepare a presentation about how to prepare expedition equipment.</a:t>
            </a:r>
          </a:p>
          <a:p>
            <a:pPr marL="0" indent="0" algn="ctr">
              <a:buNone/>
            </a:pPr>
            <a:endParaRPr lang="en-GB" sz="3600" b="1" dirty="0"/>
          </a:p>
          <a:p>
            <a:pPr marL="0" indent="0" algn="ctr">
              <a:buNone/>
            </a:pPr>
            <a:r>
              <a:rPr lang="en-GB" sz="3600" b="1" dirty="0"/>
              <a:t>Present this to the rest of the group.</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5727553" cy="645083"/>
          </a:xfrm>
        </p:spPr>
        <p:txBody>
          <a:bodyPr>
            <a:normAutofit/>
          </a:bodyPr>
          <a:lstStyle/>
          <a:p>
            <a:r>
              <a:rPr lang="en-GB" dirty="0"/>
              <a:t>EXPEDITION EQUIPMENT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31 of your First Class Logbook and fill in the </a:t>
            </a:r>
            <a:r>
              <a:rPr lang="en-GB" sz="2000" i="1" dirty="0">
                <a:solidFill>
                  <a:schemeClr val="bg1"/>
                </a:solidFill>
              </a:rPr>
              <a:t>Task P4 Activity 1 Initial Expedition Training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31</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188619542"/>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Demonstrate how to pack a 65-75 litre rucksack for an overnight expedition.</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888457" cy="645083"/>
          </a:xfrm>
        </p:spPr>
        <p:txBody>
          <a:bodyPr>
            <a:normAutofit/>
          </a:bodyPr>
          <a:lstStyle/>
          <a:p>
            <a:r>
              <a:rPr lang="en-GB" dirty="0"/>
              <a:t>RUCKSACK PACKING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33 of your First Class Logbook and fill in the </a:t>
            </a:r>
            <a:r>
              <a:rPr lang="en-GB" sz="2000" i="1" dirty="0">
                <a:solidFill>
                  <a:schemeClr val="bg1"/>
                </a:solidFill>
              </a:rPr>
              <a:t>Task P6 Activity 1 Initial Expedition Training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33</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32916726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57063453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9" y="1184490"/>
            <a:ext cx="5845886" cy="5673510"/>
          </a:xfrm>
        </p:spPr>
        <p:txBody>
          <a:bodyPr>
            <a:normAutofit/>
          </a:bodyPr>
          <a:lstStyle/>
          <a:p>
            <a:r>
              <a:rPr lang="en-GB" dirty="0"/>
              <a:t>Pitching a tent can be a challenge for those who have not done it before.</a:t>
            </a:r>
          </a:p>
          <a:p>
            <a:endParaRPr lang="en-GB" dirty="0"/>
          </a:p>
          <a:p>
            <a:r>
              <a:rPr lang="en-GB" dirty="0"/>
              <a:t> Some tents are quite complicated to set up and may need more than one person to put up safely. </a:t>
            </a:r>
          </a:p>
          <a:p>
            <a:endParaRPr lang="en-GB" dirty="0"/>
          </a:p>
          <a:p>
            <a:r>
              <a:rPr lang="en-GB" dirty="0"/>
              <a:t>It is vital that you practice putting up the tent you are going to use several times before you actually go out and use it on expedition. </a:t>
            </a:r>
          </a:p>
          <a:p>
            <a:endParaRPr lang="en-GB" dirty="0"/>
          </a:p>
          <a:p>
            <a:r>
              <a:rPr lang="en-GB" dirty="0"/>
              <a:t>Cold or wet weather can make a tent much harder to put up. </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307081" cy="609473"/>
          </a:xfrm>
        </p:spPr>
        <p:txBody>
          <a:bodyPr/>
          <a:lstStyle/>
          <a:p>
            <a:r>
              <a:rPr lang="en-GB" dirty="0"/>
              <a:t>PITCHING A TENT</a:t>
            </a:r>
          </a:p>
        </p:txBody>
      </p:sp>
      <p:graphicFrame>
        <p:nvGraphicFramePr>
          <p:cNvPr id="4" name="Table 3">
            <a:extLst>
              <a:ext uri="{FF2B5EF4-FFF2-40B4-BE49-F238E27FC236}">
                <a16:creationId xmlns:a16="http://schemas.microsoft.com/office/drawing/2014/main" id="{CC3E8338-1BFC-46EF-A43C-9D9D99038922}"/>
              </a:ext>
            </a:extLst>
          </p:cNvPr>
          <p:cNvGraphicFramePr>
            <a:graphicFrameLocks noGrp="1"/>
          </p:cNvGraphicFramePr>
          <p:nvPr>
            <p:extLst>
              <p:ext uri="{D42A27DB-BD31-4B8C-83A1-F6EECF244321}">
                <p14:modId xmlns:p14="http://schemas.microsoft.com/office/powerpoint/2010/main" val="380856717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28BCA0C7-994F-4967-80A1-D05AF618F2E5}"/>
              </a:ext>
            </a:extLst>
          </p:cNvPr>
          <p:cNvPicPr>
            <a:picLocks noChangeAspect="1"/>
          </p:cNvPicPr>
          <p:nvPr/>
        </p:nvPicPr>
        <p:blipFill rotWithShape="1">
          <a:blip r:embed="rId3"/>
          <a:srcRect l="10485" r="22541"/>
          <a:stretch/>
        </p:blipFill>
        <p:spPr>
          <a:xfrm>
            <a:off x="6368527" y="1184490"/>
            <a:ext cx="3508898" cy="2478865"/>
          </a:xfrm>
          <a:prstGeom prst="rect">
            <a:avLst/>
          </a:prstGeom>
        </p:spPr>
      </p:pic>
      <p:pic>
        <p:nvPicPr>
          <p:cNvPr id="1026" name="Picture 2" descr="Slot the Tent Poles together">
            <a:extLst>
              <a:ext uri="{FF2B5EF4-FFF2-40B4-BE49-F238E27FC236}">
                <a16:creationId xmlns:a16="http://schemas.microsoft.com/office/drawing/2014/main" id="{3E8AE7EC-B178-437A-AC20-BFE0B27B4A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77" r="15695" b="3617"/>
          <a:stretch/>
        </p:blipFill>
        <p:spPr bwMode="auto">
          <a:xfrm>
            <a:off x="6368527" y="3930247"/>
            <a:ext cx="3508898" cy="265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7BCA-DC62-48AE-8C8B-9EC87BE83E8E}"/>
              </a:ext>
            </a:extLst>
          </p:cNvPr>
          <p:cNvSpPr>
            <a:spLocks noGrp="1"/>
          </p:cNvSpPr>
          <p:nvPr>
            <p:ph type="title"/>
          </p:nvPr>
        </p:nvSpPr>
        <p:spPr>
          <a:xfrm>
            <a:off x="673248" y="271587"/>
            <a:ext cx="4544211" cy="609473"/>
          </a:xfrm>
        </p:spPr>
        <p:txBody>
          <a:bodyPr/>
          <a:lstStyle/>
          <a:p>
            <a:r>
              <a:rPr lang="en-GB" dirty="0"/>
              <a:t>PUTTING UP YOUR TENT</a:t>
            </a:r>
          </a:p>
        </p:txBody>
      </p:sp>
      <p:sp>
        <p:nvSpPr>
          <p:cNvPr id="3" name="Content Placeholder 2">
            <a:extLst>
              <a:ext uri="{FF2B5EF4-FFF2-40B4-BE49-F238E27FC236}">
                <a16:creationId xmlns:a16="http://schemas.microsoft.com/office/drawing/2014/main" id="{51D12915-5F15-45EC-829C-1202866A608E}"/>
              </a:ext>
            </a:extLst>
          </p:cNvPr>
          <p:cNvSpPr>
            <a:spLocks noGrp="1"/>
          </p:cNvSpPr>
          <p:nvPr>
            <p:ph idx="1"/>
          </p:nvPr>
        </p:nvSpPr>
        <p:spPr>
          <a:xfrm>
            <a:off x="673248" y="1184490"/>
            <a:ext cx="6115217" cy="5673510"/>
          </a:xfrm>
        </p:spPr>
        <p:txBody>
          <a:bodyPr>
            <a:normAutofit/>
          </a:bodyPr>
          <a:lstStyle/>
          <a:p>
            <a:r>
              <a:rPr lang="en-GB" dirty="0"/>
              <a:t>Some tents are pitched with the outer tent first:</a:t>
            </a:r>
          </a:p>
          <a:p>
            <a:pPr lvl="1"/>
            <a:r>
              <a:rPr lang="en-GB" sz="2400" dirty="0"/>
              <a:t>First add the poles to the outer sheet</a:t>
            </a:r>
          </a:p>
          <a:p>
            <a:pPr lvl="1"/>
            <a:endParaRPr lang="en-GB" sz="2400" dirty="0"/>
          </a:p>
          <a:p>
            <a:pPr lvl="1"/>
            <a:r>
              <a:rPr lang="en-GB" sz="2400" dirty="0"/>
              <a:t>Peg down the outer sheet with the poles attached.</a:t>
            </a:r>
          </a:p>
          <a:p>
            <a:pPr lvl="1"/>
            <a:endParaRPr lang="en-GB" sz="2400" dirty="0"/>
          </a:p>
          <a:p>
            <a:pPr lvl="1"/>
            <a:r>
              <a:rPr lang="en-GB" sz="2400" dirty="0"/>
              <a:t>Crawl inside and clip the inner sheet inside.</a:t>
            </a:r>
          </a:p>
          <a:p>
            <a:pPr marL="457200" lvl="1" indent="0">
              <a:buNone/>
            </a:pPr>
            <a:endParaRPr lang="en-GB" sz="2400" dirty="0"/>
          </a:p>
          <a:p>
            <a:pPr lvl="1"/>
            <a:r>
              <a:rPr lang="en-GB" sz="2400" dirty="0"/>
              <a:t>Inner sheet can be left inside for quicker pitching next time.</a:t>
            </a:r>
          </a:p>
          <a:p>
            <a:endParaRPr lang="en-GB" dirty="0"/>
          </a:p>
          <a:p>
            <a:endParaRPr lang="en-GB" dirty="0"/>
          </a:p>
        </p:txBody>
      </p:sp>
      <p:graphicFrame>
        <p:nvGraphicFramePr>
          <p:cNvPr id="4" name="Table 3">
            <a:extLst>
              <a:ext uri="{FF2B5EF4-FFF2-40B4-BE49-F238E27FC236}">
                <a16:creationId xmlns:a16="http://schemas.microsoft.com/office/drawing/2014/main" id="{E2BEF9D9-A96D-415D-832C-1CE830B0A7E8}"/>
              </a:ext>
            </a:extLst>
          </p:cNvPr>
          <p:cNvGraphicFramePr>
            <a:graphicFrameLocks noGrp="1"/>
          </p:cNvGraphicFramePr>
          <p:nvPr>
            <p:extLst>
              <p:ext uri="{D42A27DB-BD31-4B8C-83A1-F6EECF244321}">
                <p14:modId xmlns:p14="http://schemas.microsoft.com/office/powerpoint/2010/main" val="2054508333"/>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27" name="Group 26">
            <a:extLst>
              <a:ext uri="{FF2B5EF4-FFF2-40B4-BE49-F238E27FC236}">
                <a16:creationId xmlns:a16="http://schemas.microsoft.com/office/drawing/2014/main" id="{B3251A6B-EB91-4605-BB23-E068C1290FDB}"/>
              </a:ext>
            </a:extLst>
          </p:cNvPr>
          <p:cNvGrpSpPr/>
          <p:nvPr/>
        </p:nvGrpSpPr>
        <p:grpSpPr>
          <a:xfrm>
            <a:off x="7282143" y="1257632"/>
            <a:ext cx="2595282" cy="2666592"/>
            <a:chOff x="6507136" y="1251765"/>
            <a:chExt cx="2595282" cy="2666592"/>
          </a:xfrm>
        </p:grpSpPr>
        <p:cxnSp>
          <p:nvCxnSpPr>
            <p:cNvPr id="19" name="Straight Connector 18">
              <a:extLst>
                <a:ext uri="{FF2B5EF4-FFF2-40B4-BE49-F238E27FC236}">
                  <a16:creationId xmlns:a16="http://schemas.microsoft.com/office/drawing/2014/main" id="{4FBCE8CE-CB06-406A-AB51-BEE78ADD77C8}"/>
                </a:ext>
              </a:extLst>
            </p:cNvPr>
            <p:cNvCxnSpPr>
              <a:cxnSpLocks/>
            </p:cNvCxnSpPr>
            <p:nvPr/>
          </p:nvCxnSpPr>
          <p:spPr>
            <a:xfrm>
              <a:off x="7815534" y="1251765"/>
              <a:ext cx="1194929" cy="1854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C9B76AE-2ABF-4DDB-B6E5-BDE08DAFA571}"/>
                </a:ext>
              </a:extLst>
            </p:cNvPr>
            <p:cNvGrpSpPr/>
            <p:nvPr/>
          </p:nvGrpSpPr>
          <p:grpSpPr>
            <a:xfrm>
              <a:off x="6507136" y="1251765"/>
              <a:ext cx="2595282" cy="2666592"/>
              <a:chOff x="6507136" y="1251765"/>
              <a:chExt cx="2595282" cy="2666592"/>
            </a:xfrm>
          </p:grpSpPr>
          <p:sp>
            <p:nvSpPr>
              <p:cNvPr id="16" name="Chord 15">
                <a:extLst>
                  <a:ext uri="{FF2B5EF4-FFF2-40B4-BE49-F238E27FC236}">
                    <a16:creationId xmlns:a16="http://schemas.microsoft.com/office/drawing/2014/main" id="{B26A1DE5-4BAC-4B21-9D7E-92619DBE6E05}"/>
                  </a:ext>
                </a:extLst>
              </p:cNvPr>
              <p:cNvSpPr/>
              <p:nvPr/>
            </p:nvSpPr>
            <p:spPr>
              <a:xfrm rot="6776993">
                <a:off x="6486965" y="1302905"/>
                <a:ext cx="2635623" cy="2595282"/>
              </a:xfrm>
              <a:prstGeom prst="chord">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D35B8B34-1C10-44C6-83FE-A9820876F1E6}"/>
                  </a:ext>
                </a:extLst>
              </p:cNvPr>
              <p:cNvGrpSpPr/>
              <p:nvPr/>
            </p:nvGrpSpPr>
            <p:grpSpPr>
              <a:xfrm>
                <a:off x="6538063" y="1251765"/>
                <a:ext cx="2554941" cy="2264247"/>
                <a:chOff x="6538063" y="1251765"/>
                <a:chExt cx="2554941" cy="2264247"/>
              </a:xfrm>
            </p:grpSpPr>
            <p:cxnSp>
              <p:nvCxnSpPr>
                <p:cNvPr id="17" name="Straight Connector 16">
                  <a:extLst>
                    <a:ext uri="{FF2B5EF4-FFF2-40B4-BE49-F238E27FC236}">
                      <a16:creationId xmlns:a16="http://schemas.microsoft.com/office/drawing/2014/main" id="{CD5762BE-AFDC-43F2-94DD-EB495CDF73C2}"/>
                    </a:ext>
                  </a:extLst>
                </p:cNvPr>
                <p:cNvCxnSpPr/>
                <p:nvPr/>
              </p:nvCxnSpPr>
              <p:spPr>
                <a:xfrm>
                  <a:off x="6538063" y="2123176"/>
                  <a:ext cx="25549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B24481-624F-4694-81CF-C846E9AD8C2E}"/>
                    </a:ext>
                  </a:extLst>
                </p:cNvPr>
                <p:cNvCxnSpPr>
                  <a:cxnSpLocks/>
                </p:cNvCxnSpPr>
                <p:nvPr/>
              </p:nvCxnSpPr>
              <p:spPr>
                <a:xfrm flipV="1">
                  <a:off x="6603569" y="1251765"/>
                  <a:ext cx="1211964" cy="18396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3F4DBEF-01AC-4341-9298-67096A837D10}"/>
                    </a:ext>
                  </a:extLst>
                </p:cNvPr>
                <p:cNvSpPr txBox="1"/>
                <p:nvPr/>
              </p:nvSpPr>
              <p:spPr>
                <a:xfrm>
                  <a:off x="6673596" y="3146680"/>
                  <a:ext cx="2406022" cy="369332"/>
                </a:xfrm>
                <a:prstGeom prst="rect">
                  <a:avLst/>
                </a:prstGeom>
                <a:noFill/>
              </p:spPr>
              <p:txBody>
                <a:bodyPr wrap="square" rtlCol="0">
                  <a:spAutoFit/>
                </a:bodyPr>
                <a:lstStyle/>
                <a:p>
                  <a:r>
                    <a:rPr lang="en-GB" b="1" dirty="0">
                      <a:latin typeface="Myriad Pro" panose="020B0503030403020204" pitchFamily="34" charset="0"/>
                    </a:rPr>
                    <a:t>Fig 1: </a:t>
                  </a:r>
                  <a:r>
                    <a:rPr lang="en-GB" dirty="0">
                      <a:latin typeface="Myriad Pro" panose="020B0503030403020204" pitchFamily="34" charset="0"/>
                    </a:rPr>
                    <a:t>Poles and Outer</a:t>
                  </a:r>
                </a:p>
              </p:txBody>
            </p:sp>
          </p:grpSp>
        </p:grpSp>
      </p:grpSp>
      <p:grpSp>
        <p:nvGrpSpPr>
          <p:cNvPr id="28" name="Group 27">
            <a:extLst>
              <a:ext uri="{FF2B5EF4-FFF2-40B4-BE49-F238E27FC236}">
                <a16:creationId xmlns:a16="http://schemas.microsoft.com/office/drawing/2014/main" id="{AC45CFE0-362B-4704-803A-2953B4AFA900}"/>
              </a:ext>
            </a:extLst>
          </p:cNvPr>
          <p:cNvGrpSpPr/>
          <p:nvPr/>
        </p:nvGrpSpPr>
        <p:grpSpPr>
          <a:xfrm>
            <a:off x="7031045" y="3915183"/>
            <a:ext cx="3118990" cy="2671357"/>
            <a:chOff x="6394564" y="3797395"/>
            <a:chExt cx="3118990" cy="2671357"/>
          </a:xfrm>
        </p:grpSpPr>
        <p:sp>
          <p:nvSpPr>
            <p:cNvPr id="15" name="Trapezoid 14">
              <a:extLst>
                <a:ext uri="{FF2B5EF4-FFF2-40B4-BE49-F238E27FC236}">
                  <a16:creationId xmlns:a16="http://schemas.microsoft.com/office/drawing/2014/main" id="{3096996D-4F25-4C11-B66B-D38BA4C52764}"/>
                </a:ext>
              </a:extLst>
            </p:cNvPr>
            <p:cNvSpPr/>
            <p:nvPr/>
          </p:nvSpPr>
          <p:spPr>
            <a:xfrm>
              <a:off x="6988690" y="3962856"/>
              <a:ext cx="1962269" cy="1674219"/>
            </a:xfrm>
            <a:prstGeom prst="trapezoid">
              <a:avLst/>
            </a:prstGeom>
            <a:noFill/>
            <a:ln w="603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7DB4B29F-7885-43C6-A718-06CE5B7C338D}"/>
                </a:ext>
              </a:extLst>
            </p:cNvPr>
            <p:cNvCxnSpPr/>
            <p:nvPr/>
          </p:nvCxnSpPr>
          <p:spPr>
            <a:xfrm>
              <a:off x="6682886" y="4668806"/>
              <a:ext cx="255494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B4B61CB-03D2-4764-B4B8-EEF02A3B35DF}"/>
                </a:ext>
              </a:extLst>
            </p:cNvPr>
            <p:cNvCxnSpPr/>
            <p:nvPr/>
          </p:nvCxnSpPr>
          <p:spPr>
            <a:xfrm flipV="1">
              <a:off x="6748392" y="3797395"/>
              <a:ext cx="1211964" cy="18396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AF8FB1-337A-408D-A495-205B33E66DA3}"/>
                </a:ext>
              </a:extLst>
            </p:cNvPr>
            <p:cNvCxnSpPr/>
            <p:nvPr/>
          </p:nvCxnSpPr>
          <p:spPr>
            <a:xfrm>
              <a:off x="7960357" y="3797395"/>
              <a:ext cx="1194929" cy="1854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91D6997-7812-4CDA-92DF-D1765CA13C25}"/>
                </a:ext>
              </a:extLst>
            </p:cNvPr>
            <p:cNvSpPr txBox="1"/>
            <p:nvPr/>
          </p:nvSpPr>
          <p:spPr>
            <a:xfrm>
              <a:off x="6394564" y="5822421"/>
              <a:ext cx="3118990" cy="646331"/>
            </a:xfrm>
            <a:prstGeom prst="rect">
              <a:avLst/>
            </a:prstGeom>
            <a:noFill/>
          </p:spPr>
          <p:txBody>
            <a:bodyPr wrap="square" rtlCol="0">
              <a:spAutoFit/>
            </a:bodyPr>
            <a:lstStyle/>
            <a:p>
              <a:pPr algn="ctr"/>
              <a:r>
                <a:rPr lang="en-GB" b="1" dirty="0">
                  <a:latin typeface="Myriad Pro" panose="020B0503030403020204" pitchFamily="34" charset="0"/>
                </a:rPr>
                <a:t>Fig 2: </a:t>
              </a:r>
              <a:r>
                <a:rPr lang="en-GB" dirty="0">
                  <a:latin typeface="Myriad Pro" panose="020B0503030403020204" pitchFamily="34" charset="0"/>
                </a:rPr>
                <a:t>Inner sheet (orange) now clipped inside.</a:t>
              </a:r>
            </a:p>
          </p:txBody>
        </p:sp>
      </p:grpSp>
    </p:spTree>
    <p:extLst>
      <p:ext uri="{BB962C8B-B14F-4D97-AF65-F5344CB8AC3E}">
        <p14:creationId xmlns:p14="http://schemas.microsoft.com/office/powerpoint/2010/main" val="141478898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7BCA-DC62-48AE-8C8B-9EC87BE83E8E}"/>
              </a:ext>
            </a:extLst>
          </p:cNvPr>
          <p:cNvSpPr>
            <a:spLocks noGrp="1"/>
          </p:cNvSpPr>
          <p:nvPr>
            <p:ph type="title"/>
          </p:nvPr>
        </p:nvSpPr>
        <p:spPr>
          <a:xfrm>
            <a:off x="673248" y="271587"/>
            <a:ext cx="4544211" cy="609473"/>
          </a:xfrm>
        </p:spPr>
        <p:txBody>
          <a:bodyPr/>
          <a:lstStyle/>
          <a:p>
            <a:r>
              <a:rPr lang="en-GB" dirty="0"/>
              <a:t>PUTTING UP YOUR TENT</a:t>
            </a:r>
          </a:p>
        </p:txBody>
      </p:sp>
      <p:sp>
        <p:nvSpPr>
          <p:cNvPr id="3" name="Content Placeholder 2">
            <a:extLst>
              <a:ext uri="{FF2B5EF4-FFF2-40B4-BE49-F238E27FC236}">
                <a16:creationId xmlns:a16="http://schemas.microsoft.com/office/drawing/2014/main" id="{51D12915-5F15-45EC-829C-1202866A608E}"/>
              </a:ext>
            </a:extLst>
          </p:cNvPr>
          <p:cNvSpPr>
            <a:spLocks noGrp="1"/>
          </p:cNvSpPr>
          <p:nvPr>
            <p:ph idx="1"/>
          </p:nvPr>
        </p:nvSpPr>
        <p:spPr>
          <a:xfrm>
            <a:off x="673248" y="1184490"/>
            <a:ext cx="6115217" cy="5673510"/>
          </a:xfrm>
        </p:spPr>
        <p:txBody>
          <a:bodyPr>
            <a:normAutofit/>
          </a:bodyPr>
          <a:lstStyle/>
          <a:p>
            <a:r>
              <a:rPr lang="en-GB" dirty="0"/>
              <a:t>Some tents are pitched with the inner tent first:</a:t>
            </a:r>
          </a:p>
          <a:p>
            <a:pPr lvl="1"/>
            <a:r>
              <a:rPr lang="en-GB" sz="2400" dirty="0"/>
              <a:t>First add the poles to the inner.</a:t>
            </a:r>
          </a:p>
          <a:p>
            <a:pPr lvl="1"/>
            <a:endParaRPr lang="en-GB" sz="2400" dirty="0"/>
          </a:p>
          <a:p>
            <a:pPr lvl="1"/>
            <a:r>
              <a:rPr lang="en-GB" sz="2400" dirty="0"/>
              <a:t>Peg out the inner tent.</a:t>
            </a:r>
          </a:p>
          <a:p>
            <a:pPr lvl="1"/>
            <a:endParaRPr lang="en-GB" sz="2400" dirty="0"/>
          </a:p>
          <a:p>
            <a:pPr lvl="1"/>
            <a:r>
              <a:rPr lang="en-GB" sz="2400" dirty="0"/>
              <a:t>Throw the outer sheet over the top and align the outer door with the inner door.</a:t>
            </a:r>
          </a:p>
          <a:p>
            <a:pPr lvl="1"/>
            <a:endParaRPr lang="en-GB" sz="2400" dirty="0"/>
          </a:p>
          <a:p>
            <a:pPr lvl="1"/>
            <a:r>
              <a:rPr lang="en-GB" sz="2400" dirty="0"/>
              <a:t>Peg the outer sheet.</a:t>
            </a:r>
          </a:p>
          <a:p>
            <a:endParaRPr lang="en-GB" dirty="0"/>
          </a:p>
          <a:p>
            <a:endParaRPr lang="en-GB" dirty="0"/>
          </a:p>
        </p:txBody>
      </p:sp>
      <p:graphicFrame>
        <p:nvGraphicFramePr>
          <p:cNvPr id="4" name="Table 3">
            <a:extLst>
              <a:ext uri="{FF2B5EF4-FFF2-40B4-BE49-F238E27FC236}">
                <a16:creationId xmlns:a16="http://schemas.microsoft.com/office/drawing/2014/main" id="{E2BEF9D9-A96D-415D-832C-1CE830B0A7E8}"/>
              </a:ext>
            </a:extLst>
          </p:cNvPr>
          <p:cNvGraphicFramePr>
            <a:graphicFrameLocks noGrp="1"/>
          </p:cNvGraphicFramePr>
          <p:nvPr>
            <p:extLst>
              <p:ext uri="{D42A27DB-BD31-4B8C-83A1-F6EECF244321}">
                <p14:modId xmlns:p14="http://schemas.microsoft.com/office/powerpoint/2010/main" val="298775496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87</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8" name="Group 7">
            <a:extLst>
              <a:ext uri="{FF2B5EF4-FFF2-40B4-BE49-F238E27FC236}">
                <a16:creationId xmlns:a16="http://schemas.microsoft.com/office/drawing/2014/main" id="{EDD1EC4D-623B-437F-9512-923BBF0E54B6}"/>
              </a:ext>
            </a:extLst>
          </p:cNvPr>
          <p:cNvGrpSpPr/>
          <p:nvPr/>
        </p:nvGrpSpPr>
        <p:grpSpPr>
          <a:xfrm>
            <a:off x="6961128" y="1184490"/>
            <a:ext cx="3019263" cy="5338028"/>
            <a:chOff x="6961218" y="1354653"/>
            <a:chExt cx="3019263" cy="5338028"/>
          </a:xfrm>
        </p:grpSpPr>
        <p:grpSp>
          <p:nvGrpSpPr>
            <p:cNvPr id="6" name="Group 5">
              <a:extLst>
                <a:ext uri="{FF2B5EF4-FFF2-40B4-BE49-F238E27FC236}">
                  <a16:creationId xmlns:a16="http://schemas.microsoft.com/office/drawing/2014/main" id="{1E135BCF-9E88-438B-85CE-BB64E6CEC4DE}"/>
                </a:ext>
              </a:extLst>
            </p:cNvPr>
            <p:cNvGrpSpPr/>
            <p:nvPr/>
          </p:nvGrpSpPr>
          <p:grpSpPr>
            <a:xfrm>
              <a:off x="7050623" y="1354653"/>
              <a:ext cx="2595282" cy="2666592"/>
              <a:chOff x="4672854" y="1643189"/>
              <a:chExt cx="2595282" cy="2666592"/>
            </a:xfrm>
          </p:grpSpPr>
          <p:grpSp>
            <p:nvGrpSpPr>
              <p:cNvPr id="5" name="Group 4">
                <a:extLst>
                  <a:ext uri="{FF2B5EF4-FFF2-40B4-BE49-F238E27FC236}">
                    <a16:creationId xmlns:a16="http://schemas.microsoft.com/office/drawing/2014/main" id="{00A9BB8A-7746-4616-BAD0-8FEF0A8E2033}"/>
                  </a:ext>
                </a:extLst>
              </p:cNvPr>
              <p:cNvGrpSpPr/>
              <p:nvPr/>
            </p:nvGrpSpPr>
            <p:grpSpPr>
              <a:xfrm>
                <a:off x="4672854" y="1643189"/>
                <a:ext cx="2595282" cy="2666592"/>
                <a:chOff x="4672854" y="1643189"/>
                <a:chExt cx="2595282" cy="2666592"/>
              </a:xfrm>
            </p:grpSpPr>
            <p:sp>
              <p:nvSpPr>
                <p:cNvPr id="29" name="Chord 28">
                  <a:extLst>
                    <a:ext uri="{FF2B5EF4-FFF2-40B4-BE49-F238E27FC236}">
                      <a16:creationId xmlns:a16="http://schemas.microsoft.com/office/drawing/2014/main" id="{C0BAB3CD-2F5A-4D3D-922E-2DCC13A50F28}"/>
                    </a:ext>
                  </a:extLst>
                </p:cNvPr>
                <p:cNvSpPr/>
                <p:nvPr/>
              </p:nvSpPr>
              <p:spPr>
                <a:xfrm rot="6776993">
                  <a:off x="4652683" y="1694329"/>
                  <a:ext cx="2635623" cy="2595282"/>
                </a:xfrm>
                <a:prstGeom prst="chor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A120992E-4867-46A5-8AFF-A2851B0340E1}"/>
                    </a:ext>
                  </a:extLst>
                </p:cNvPr>
                <p:cNvCxnSpPr>
                  <a:stCxn id="29" idx="0"/>
                </p:cNvCxnSpPr>
                <p:nvPr/>
              </p:nvCxnSpPr>
              <p:spPr>
                <a:xfrm flipV="1">
                  <a:off x="4758529" y="1643189"/>
                  <a:ext cx="1211964" cy="18396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DDD7D015-7012-4485-BCDC-1D70B372E836}"/>
                  </a:ext>
                </a:extLst>
              </p:cNvPr>
              <p:cNvCxnSpPr>
                <a:endCxn id="29" idx="1"/>
              </p:cNvCxnSpPr>
              <p:nvPr/>
            </p:nvCxnSpPr>
            <p:spPr>
              <a:xfrm>
                <a:off x="5970494" y="1643189"/>
                <a:ext cx="1194929" cy="1854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2BE194A-C7D4-4BD2-B657-156A197CBF54}"/>
                </a:ext>
              </a:extLst>
            </p:cNvPr>
            <p:cNvSpPr txBox="1"/>
            <p:nvPr/>
          </p:nvSpPr>
          <p:spPr>
            <a:xfrm>
              <a:off x="7271585" y="3281437"/>
              <a:ext cx="2406022" cy="369332"/>
            </a:xfrm>
            <a:prstGeom prst="rect">
              <a:avLst/>
            </a:prstGeom>
            <a:noFill/>
          </p:spPr>
          <p:txBody>
            <a:bodyPr wrap="square" rtlCol="0">
              <a:spAutoFit/>
            </a:bodyPr>
            <a:lstStyle/>
            <a:p>
              <a:r>
                <a:rPr lang="en-GB" b="1" dirty="0">
                  <a:latin typeface="Myriad Pro" panose="020B0503030403020204" pitchFamily="34" charset="0"/>
                </a:rPr>
                <a:t>Fig 1: </a:t>
              </a:r>
              <a:r>
                <a:rPr lang="en-GB" dirty="0">
                  <a:latin typeface="Myriad Pro" panose="020B0503030403020204" pitchFamily="34" charset="0"/>
                </a:rPr>
                <a:t>Poles and inner</a:t>
              </a:r>
            </a:p>
          </p:txBody>
        </p:sp>
        <p:sp>
          <p:nvSpPr>
            <p:cNvPr id="33" name="TextBox 32">
              <a:extLst>
                <a:ext uri="{FF2B5EF4-FFF2-40B4-BE49-F238E27FC236}">
                  <a16:creationId xmlns:a16="http://schemas.microsoft.com/office/drawing/2014/main" id="{707EA811-0E61-4467-8F4F-C84F971A47E0}"/>
                </a:ext>
              </a:extLst>
            </p:cNvPr>
            <p:cNvSpPr txBox="1"/>
            <p:nvPr/>
          </p:nvSpPr>
          <p:spPr>
            <a:xfrm>
              <a:off x="6961218" y="5911231"/>
              <a:ext cx="3019263" cy="646331"/>
            </a:xfrm>
            <a:prstGeom prst="rect">
              <a:avLst/>
            </a:prstGeom>
            <a:noFill/>
          </p:spPr>
          <p:txBody>
            <a:bodyPr wrap="square" rtlCol="0">
              <a:spAutoFit/>
            </a:bodyPr>
            <a:lstStyle/>
            <a:p>
              <a:pPr algn="ctr"/>
              <a:r>
                <a:rPr lang="en-GB" b="1" dirty="0">
                  <a:latin typeface="Myriad Pro" panose="020B0503030403020204" pitchFamily="34" charset="0"/>
                </a:rPr>
                <a:t>Fig 2: </a:t>
              </a:r>
              <a:r>
                <a:rPr lang="en-GB" dirty="0">
                  <a:latin typeface="Myriad Pro" panose="020B0503030403020204" pitchFamily="34" charset="0"/>
                </a:rPr>
                <a:t>Outer sheet (green) now pegged over the top.</a:t>
              </a:r>
            </a:p>
          </p:txBody>
        </p:sp>
        <p:grpSp>
          <p:nvGrpSpPr>
            <p:cNvPr id="7" name="Group 6">
              <a:extLst>
                <a:ext uri="{FF2B5EF4-FFF2-40B4-BE49-F238E27FC236}">
                  <a16:creationId xmlns:a16="http://schemas.microsoft.com/office/drawing/2014/main" id="{0683CD0B-DC19-4C95-AE8D-F27C3D0195E3}"/>
                </a:ext>
              </a:extLst>
            </p:cNvPr>
            <p:cNvGrpSpPr/>
            <p:nvPr/>
          </p:nvGrpSpPr>
          <p:grpSpPr>
            <a:xfrm>
              <a:off x="7026937" y="3958817"/>
              <a:ext cx="2850488" cy="2733864"/>
              <a:chOff x="7033457" y="3755518"/>
              <a:chExt cx="2850488" cy="2733864"/>
            </a:xfrm>
          </p:grpSpPr>
          <p:sp>
            <p:nvSpPr>
              <p:cNvPr id="40" name="Chord 39">
                <a:extLst>
                  <a:ext uri="{FF2B5EF4-FFF2-40B4-BE49-F238E27FC236}">
                    <a16:creationId xmlns:a16="http://schemas.microsoft.com/office/drawing/2014/main" id="{93EF5C88-71AC-4B4A-9F1F-3ABFCE8A62AE}"/>
                  </a:ext>
                </a:extLst>
              </p:cNvPr>
              <p:cNvSpPr/>
              <p:nvPr/>
            </p:nvSpPr>
            <p:spPr>
              <a:xfrm rot="6776993">
                <a:off x="7091769" y="3697206"/>
                <a:ext cx="2733864" cy="2850488"/>
              </a:xfrm>
              <a:prstGeom prst="chord">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hord 40">
                <a:extLst>
                  <a:ext uri="{FF2B5EF4-FFF2-40B4-BE49-F238E27FC236}">
                    <a16:creationId xmlns:a16="http://schemas.microsoft.com/office/drawing/2014/main" id="{0C864825-44AC-4AD4-9C36-4E006208D4A1}"/>
                  </a:ext>
                </a:extLst>
              </p:cNvPr>
              <p:cNvSpPr/>
              <p:nvPr/>
            </p:nvSpPr>
            <p:spPr>
              <a:xfrm rot="6776993">
                <a:off x="7133165" y="3838235"/>
                <a:ext cx="2635623" cy="2595282"/>
              </a:xfrm>
              <a:prstGeom prst="chor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C731C15B-CBD9-4DA8-961F-05650DD37544}"/>
                  </a:ext>
                </a:extLst>
              </p:cNvPr>
              <p:cNvCxnSpPr>
                <a:stCxn id="41" idx="0"/>
              </p:cNvCxnSpPr>
              <p:nvPr/>
            </p:nvCxnSpPr>
            <p:spPr>
              <a:xfrm flipV="1">
                <a:off x="7239011" y="3787095"/>
                <a:ext cx="1211964" cy="18396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F351E5-C08C-4CFC-82B6-5D0D356A604F}"/>
                  </a:ext>
                </a:extLst>
              </p:cNvPr>
              <p:cNvCxnSpPr>
                <a:endCxn id="41" idx="1"/>
              </p:cNvCxnSpPr>
              <p:nvPr/>
            </p:nvCxnSpPr>
            <p:spPr>
              <a:xfrm>
                <a:off x="8450976" y="3787095"/>
                <a:ext cx="1194929" cy="18547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7076166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 TYPES OF TENT</a:t>
            </a:r>
          </a:p>
        </p:txBody>
      </p:sp>
      <p:sp>
        <p:nvSpPr>
          <p:cNvPr id="3" name="Content Placeholder 2"/>
          <p:cNvSpPr>
            <a:spLocks noGrp="1"/>
          </p:cNvSpPr>
          <p:nvPr>
            <p:ph idx="1"/>
          </p:nvPr>
        </p:nvSpPr>
        <p:spPr>
          <a:xfrm>
            <a:off x="838200" y="1695893"/>
            <a:ext cx="5320553" cy="4500822"/>
          </a:xfrm>
        </p:spPr>
        <p:txBody>
          <a:bodyPr>
            <a:normAutofit/>
          </a:bodyPr>
          <a:lstStyle/>
          <a:p>
            <a:pPr marL="0" indent="0">
              <a:buNone/>
            </a:pPr>
            <a:r>
              <a:rPr lang="en-GB" sz="4400" u="sng" dirty="0"/>
              <a:t>Ridge tent</a:t>
            </a:r>
          </a:p>
          <a:p>
            <a:pPr marL="0" indent="0">
              <a:buNone/>
            </a:pPr>
            <a:r>
              <a:rPr lang="en-GB" sz="2000" dirty="0"/>
              <a:t>Ridge tents are older style tents, usually used on static camps (i.e. Not an expedition)</a:t>
            </a:r>
          </a:p>
          <a:p>
            <a:pPr marL="0" indent="0">
              <a:buNone/>
            </a:pPr>
            <a:r>
              <a:rPr lang="en-GB" sz="2000" dirty="0">
                <a:solidFill>
                  <a:srgbClr val="00B050"/>
                </a:solidFill>
              </a:rPr>
              <a:t>Advantages:</a:t>
            </a:r>
          </a:p>
          <a:p>
            <a:pPr marL="0" indent="0">
              <a:buNone/>
            </a:pPr>
            <a:r>
              <a:rPr lang="en-GB" sz="2000" dirty="0"/>
              <a:t>Very windproof when pitched with the front facing the wind.</a:t>
            </a:r>
          </a:p>
          <a:p>
            <a:pPr marL="0" indent="0">
              <a:buNone/>
            </a:pPr>
            <a:r>
              <a:rPr lang="en-GB" sz="2000" dirty="0"/>
              <a:t>Strong and unlikely to be damaged.</a:t>
            </a:r>
          </a:p>
          <a:p>
            <a:pPr marL="0" indent="0">
              <a:buNone/>
            </a:pPr>
            <a:endParaRPr lang="en-GB" sz="2000" dirty="0"/>
          </a:p>
          <a:p>
            <a:pPr marL="0" indent="0">
              <a:buNone/>
            </a:pPr>
            <a:r>
              <a:rPr lang="en-GB" sz="2000" dirty="0">
                <a:solidFill>
                  <a:srgbClr val="FF0000"/>
                </a:solidFill>
              </a:rPr>
              <a:t>Disadvantages:</a:t>
            </a:r>
          </a:p>
          <a:p>
            <a:pPr marL="0" indent="0">
              <a:buNone/>
            </a:pPr>
            <a:r>
              <a:rPr lang="en-GB" sz="2000" dirty="0"/>
              <a:t>Weak if pitched side on to the wind</a:t>
            </a:r>
          </a:p>
          <a:p>
            <a:pPr marL="0" indent="0">
              <a:buNone/>
            </a:pPr>
            <a:r>
              <a:rPr lang="en-GB" sz="2000" dirty="0"/>
              <a:t>Heavy</a:t>
            </a:r>
          </a:p>
        </p:txBody>
      </p:sp>
      <p:pic>
        <p:nvPicPr>
          <p:cNvPr id="1026" name="Picture 2" descr="Image result for ridge tent vango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4012" y="3952595"/>
            <a:ext cx="5364500" cy="269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DIFFERENT TYPES OF TENT</a:t>
            </a:r>
          </a:p>
        </p:txBody>
      </p:sp>
      <p:sp>
        <p:nvSpPr>
          <p:cNvPr id="3" name="Content Placeholder 2"/>
          <p:cNvSpPr>
            <a:spLocks noGrp="1"/>
          </p:cNvSpPr>
          <p:nvPr>
            <p:ph idx="1"/>
          </p:nvPr>
        </p:nvSpPr>
        <p:spPr>
          <a:xfrm>
            <a:off x="838200" y="1695893"/>
            <a:ext cx="5320553" cy="4500822"/>
          </a:xfrm>
        </p:spPr>
        <p:txBody>
          <a:bodyPr>
            <a:normAutofit fontScale="92500" lnSpcReduction="10000"/>
          </a:bodyPr>
          <a:lstStyle/>
          <a:p>
            <a:pPr marL="0" indent="0">
              <a:buNone/>
            </a:pPr>
            <a:r>
              <a:rPr lang="en-GB" sz="4400" u="sng" dirty="0"/>
              <a:t>Dome tent</a:t>
            </a:r>
          </a:p>
          <a:p>
            <a:pPr marL="0" indent="0">
              <a:buNone/>
            </a:pPr>
            <a:r>
              <a:rPr lang="en-GB" sz="2000" dirty="0"/>
              <a:t>Dome tents are fairly common on squadrons and are a good balance of weight and strength.</a:t>
            </a:r>
          </a:p>
          <a:p>
            <a:pPr marL="0" indent="0">
              <a:buNone/>
            </a:pPr>
            <a:r>
              <a:rPr lang="en-GB" sz="2000" dirty="0">
                <a:solidFill>
                  <a:srgbClr val="00B050"/>
                </a:solidFill>
              </a:rPr>
              <a:t>Advantages:</a:t>
            </a:r>
          </a:p>
          <a:p>
            <a:pPr marL="0" indent="0">
              <a:buNone/>
            </a:pPr>
            <a:r>
              <a:rPr lang="en-GB" sz="2000" dirty="0"/>
              <a:t>Same strength against wind in all directions</a:t>
            </a:r>
          </a:p>
          <a:p>
            <a:pPr marL="0" indent="0">
              <a:buNone/>
            </a:pPr>
            <a:r>
              <a:rPr lang="en-GB" sz="2000" dirty="0"/>
              <a:t>Light</a:t>
            </a:r>
          </a:p>
          <a:p>
            <a:pPr marL="0" indent="0">
              <a:buNone/>
            </a:pPr>
            <a:r>
              <a:rPr lang="en-GB" sz="2000" dirty="0"/>
              <a:t>Easy to put up</a:t>
            </a:r>
          </a:p>
          <a:p>
            <a:pPr marL="0" indent="0">
              <a:buNone/>
            </a:pPr>
            <a:endParaRPr lang="en-GB" sz="2000" dirty="0"/>
          </a:p>
          <a:p>
            <a:pPr marL="0" indent="0">
              <a:buNone/>
            </a:pPr>
            <a:r>
              <a:rPr lang="en-GB" sz="2000" dirty="0">
                <a:solidFill>
                  <a:srgbClr val="FF0000"/>
                </a:solidFill>
              </a:rPr>
              <a:t>Disadvantages:</a:t>
            </a:r>
          </a:p>
          <a:p>
            <a:pPr marL="0" indent="0">
              <a:buNone/>
            </a:pPr>
            <a:r>
              <a:rPr lang="en-GB" sz="2000" dirty="0"/>
              <a:t>Deforms in high wind</a:t>
            </a:r>
          </a:p>
          <a:p>
            <a:pPr marL="0" indent="0">
              <a:buNone/>
            </a:pPr>
            <a:r>
              <a:rPr lang="en-GB" sz="2000" dirty="0"/>
              <a:t>Water can seep through if the inner and outer sheet touch.</a:t>
            </a:r>
          </a:p>
        </p:txBody>
      </p:sp>
      <p:pic>
        <p:nvPicPr>
          <p:cNvPr id="2050" name="Picture 2" descr="Image result for dome tent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4076" y="3572633"/>
            <a:ext cx="4762406" cy="308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9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DIFFERENT TYPES OF TENT</a:t>
            </a:r>
          </a:p>
        </p:txBody>
      </p:sp>
      <p:sp>
        <p:nvSpPr>
          <p:cNvPr id="3" name="Content Placeholder 2"/>
          <p:cNvSpPr>
            <a:spLocks noGrp="1"/>
          </p:cNvSpPr>
          <p:nvPr>
            <p:ph idx="1"/>
          </p:nvPr>
        </p:nvSpPr>
        <p:spPr>
          <a:xfrm>
            <a:off x="838200" y="1695893"/>
            <a:ext cx="5320553" cy="4500822"/>
          </a:xfrm>
        </p:spPr>
        <p:txBody>
          <a:bodyPr>
            <a:normAutofit lnSpcReduction="10000"/>
          </a:bodyPr>
          <a:lstStyle/>
          <a:p>
            <a:pPr marL="0" indent="0">
              <a:buNone/>
            </a:pPr>
            <a:r>
              <a:rPr lang="en-GB" sz="4400" u="sng" dirty="0"/>
              <a:t>Semi Geodesic Tent</a:t>
            </a:r>
          </a:p>
          <a:p>
            <a:pPr marL="0" indent="0">
              <a:buNone/>
            </a:pPr>
            <a:r>
              <a:rPr lang="en-GB" sz="2000" dirty="0"/>
              <a:t>Semi Geodesic tents and a great balance of strength, and weight, but come at a higher price.</a:t>
            </a:r>
          </a:p>
          <a:p>
            <a:pPr marL="0" indent="0">
              <a:buNone/>
            </a:pPr>
            <a:r>
              <a:rPr lang="en-GB" sz="2000" dirty="0">
                <a:solidFill>
                  <a:srgbClr val="00B050"/>
                </a:solidFill>
              </a:rPr>
              <a:t>Advantages:</a:t>
            </a:r>
          </a:p>
          <a:p>
            <a:pPr marL="0" indent="0">
              <a:buNone/>
            </a:pPr>
            <a:r>
              <a:rPr lang="en-GB" sz="2000" dirty="0"/>
              <a:t>Strong in wind</a:t>
            </a:r>
          </a:p>
          <a:p>
            <a:pPr marL="0" indent="0">
              <a:buNone/>
            </a:pPr>
            <a:r>
              <a:rPr lang="en-GB" sz="2000" dirty="0"/>
              <a:t>Lightweight</a:t>
            </a:r>
          </a:p>
          <a:p>
            <a:pPr marL="0" indent="0">
              <a:buNone/>
            </a:pPr>
            <a:endParaRPr lang="en-GB" sz="2000" dirty="0"/>
          </a:p>
          <a:p>
            <a:pPr marL="0" indent="0">
              <a:buNone/>
            </a:pPr>
            <a:r>
              <a:rPr lang="en-GB" sz="2000" dirty="0">
                <a:solidFill>
                  <a:srgbClr val="FF0000"/>
                </a:solidFill>
              </a:rPr>
              <a:t>Disadvantages:</a:t>
            </a:r>
          </a:p>
          <a:p>
            <a:pPr marL="0" indent="0">
              <a:buNone/>
            </a:pPr>
            <a:r>
              <a:rPr lang="en-GB" sz="2000" dirty="0"/>
              <a:t>High price</a:t>
            </a:r>
          </a:p>
          <a:p>
            <a:pPr marL="0" indent="0">
              <a:buNone/>
            </a:pPr>
            <a:r>
              <a:rPr lang="en-GB" sz="2000" dirty="0"/>
              <a:t>Can be difficult to put up</a:t>
            </a:r>
          </a:p>
          <a:p>
            <a:pPr marL="0" indent="0">
              <a:buNone/>
            </a:pPr>
            <a:r>
              <a:rPr lang="en-GB" sz="2000" dirty="0"/>
              <a:t>Smaller than other tents</a:t>
            </a:r>
          </a:p>
        </p:txBody>
      </p:sp>
      <p:pic>
        <p:nvPicPr>
          <p:cNvPr id="3076" name="Picture 4" descr="Image result for semi geodesic tent 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7380" y="3966883"/>
            <a:ext cx="6343454" cy="256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DIFFERENT TYPES OF TENT</a:t>
            </a:r>
          </a:p>
        </p:txBody>
      </p:sp>
      <p:sp>
        <p:nvSpPr>
          <p:cNvPr id="3" name="Content Placeholder 2"/>
          <p:cNvSpPr>
            <a:spLocks noGrp="1"/>
          </p:cNvSpPr>
          <p:nvPr>
            <p:ph idx="1"/>
          </p:nvPr>
        </p:nvSpPr>
        <p:spPr>
          <a:xfrm>
            <a:off x="838200" y="1695893"/>
            <a:ext cx="5320553" cy="4500822"/>
          </a:xfrm>
        </p:spPr>
        <p:txBody>
          <a:bodyPr>
            <a:normAutofit/>
          </a:bodyPr>
          <a:lstStyle/>
          <a:p>
            <a:pPr marL="0" indent="0">
              <a:buNone/>
            </a:pPr>
            <a:r>
              <a:rPr lang="en-GB" sz="4400" u="sng" dirty="0"/>
              <a:t>Geodesic Tent</a:t>
            </a:r>
          </a:p>
          <a:p>
            <a:pPr marL="0" indent="0">
              <a:buNone/>
            </a:pPr>
            <a:r>
              <a:rPr lang="en-GB" sz="2000" dirty="0"/>
              <a:t>Geodesic tents  are incredibly strong in wind but also very heavy and very expensive.</a:t>
            </a:r>
          </a:p>
          <a:p>
            <a:pPr marL="0" indent="0">
              <a:buNone/>
            </a:pPr>
            <a:r>
              <a:rPr lang="en-GB" sz="2000" dirty="0">
                <a:solidFill>
                  <a:srgbClr val="00B050"/>
                </a:solidFill>
              </a:rPr>
              <a:t>Advantages:</a:t>
            </a:r>
          </a:p>
          <a:p>
            <a:pPr marL="0" indent="0">
              <a:buNone/>
            </a:pPr>
            <a:r>
              <a:rPr lang="en-GB" sz="2000" dirty="0"/>
              <a:t>Very strong in wind</a:t>
            </a:r>
          </a:p>
          <a:p>
            <a:pPr marL="0" indent="0">
              <a:buNone/>
            </a:pPr>
            <a:endParaRPr lang="en-GB" sz="2000" dirty="0"/>
          </a:p>
          <a:p>
            <a:pPr marL="0" indent="0">
              <a:buNone/>
            </a:pPr>
            <a:r>
              <a:rPr lang="en-GB" sz="2000" dirty="0">
                <a:solidFill>
                  <a:srgbClr val="FF0000"/>
                </a:solidFill>
              </a:rPr>
              <a:t>Disadvantages:</a:t>
            </a:r>
          </a:p>
          <a:p>
            <a:pPr marL="0" indent="0">
              <a:buNone/>
            </a:pPr>
            <a:r>
              <a:rPr lang="en-GB" sz="2000" dirty="0"/>
              <a:t>Very high price</a:t>
            </a:r>
          </a:p>
          <a:p>
            <a:pPr marL="0" indent="0">
              <a:buNone/>
            </a:pPr>
            <a:r>
              <a:rPr lang="en-GB" sz="2000" dirty="0"/>
              <a:t>Needs a team to put up</a:t>
            </a:r>
          </a:p>
          <a:p>
            <a:pPr marL="0" indent="0">
              <a:buNone/>
            </a:pPr>
            <a:r>
              <a:rPr lang="en-GB" sz="2000" dirty="0"/>
              <a:t>Only suitable for base camps</a:t>
            </a:r>
          </a:p>
        </p:txBody>
      </p:sp>
      <p:pic>
        <p:nvPicPr>
          <p:cNvPr id="4098" name="Picture 2" descr="Image result for mountain hardwear tent 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3294" y="2781301"/>
            <a:ext cx="4849905" cy="484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53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T Part 1" id="{39B4EB02-1420-4708-8206-C789913773D3}" vid="{877E21B4-149B-4392-8E80-B8BCD8A5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IET</Template>
  <TotalTime>281</TotalTime>
  <Words>2155</Words>
  <Application>Microsoft Office PowerPoint</Application>
  <PresentationFormat>Widescreen</PresentationFormat>
  <Paragraphs>255</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Myriad Pro</vt:lpstr>
      <vt:lpstr>Arial</vt:lpstr>
      <vt:lpstr>Calibri</vt:lpstr>
      <vt:lpstr>Calibri Light</vt:lpstr>
      <vt:lpstr>Office Theme</vt:lpstr>
      <vt:lpstr>PowerPoint Presentation</vt:lpstr>
      <vt:lpstr>LEARNING OUTCOMES</vt:lpstr>
      <vt:lpstr>PITCHING A TENT</vt:lpstr>
      <vt:lpstr>PUTTING UP YOUR TENT</vt:lpstr>
      <vt:lpstr>PUTTING UP YOUR TENT</vt:lpstr>
      <vt:lpstr>DIFFERENT TYPES OF TENT</vt:lpstr>
      <vt:lpstr>DIFFERENT TYPES OF TENT</vt:lpstr>
      <vt:lpstr>DIFFERENT TYPES OF TENT</vt:lpstr>
      <vt:lpstr>DIFFERENT TYPES OF TENT</vt:lpstr>
      <vt:lpstr>TENT PEGS</vt:lpstr>
      <vt:lpstr>A NOTE ON HOW TO PEG TENTS DOWN</vt:lpstr>
      <vt:lpstr>A NOTE ON HOW TO PEG TENTS DOWN</vt:lpstr>
      <vt:lpstr>SITING A TENT</vt:lpstr>
      <vt:lpstr>PITCHING A TENT</vt:lpstr>
      <vt:lpstr>ANY QUESTIONS?</vt:lpstr>
      <vt:lpstr>LEARNING OUTCOMES</vt:lpstr>
      <vt:lpstr>TENT TASK</vt:lpstr>
      <vt:lpstr>LEARNING OUTCOMES</vt:lpstr>
      <vt:lpstr>PACKING A RUCKSACK</vt:lpstr>
      <vt:lpstr>ANY QUESTIONS?</vt:lpstr>
      <vt:lpstr>LEARNING OUTCOMES</vt:lpstr>
      <vt:lpstr>EXPEDITION EQUIPMENT TASK</vt:lpstr>
      <vt:lpstr>RUCKSACK PACKING TASK</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Greg Degnan</cp:lastModifiedBy>
  <cp:revision>20</cp:revision>
  <dcterms:created xsi:type="dcterms:W3CDTF">2019-04-22T16:08:31Z</dcterms:created>
  <dcterms:modified xsi:type="dcterms:W3CDTF">2020-03-28T16:44:29Z</dcterms:modified>
</cp:coreProperties>
</file>