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7" r:id="rId7"/>
    <p:sldId id="258" r:id="rId8"/>
    <p:sldId id="260" r:id="rId9"/>
    <p:sldId id="261" r:id="rId10"/>
    <p:sldId id="259" r:id="rId11"/>
    <p:sldId id="266" r:id="rId12"/>
    <p:sldId id="263" r:id="rId13"/>
    <p:sldId id="265" r:id="rId14"/>
    <p:sldId id="267" r:id="rId15"/>
    <p:sldId id="269" r:id="rId16"/>
    <p:sldId id="264" r:id="rId17"/>
    <p:sldId id="268" r:id="rId18"/>
    <p:sldId id="278" r:id="rId19"/>
    <p:sldId id="275" r:id="rId20"/>
    <p:sldId id="276" r:id="rId21"/>
    <p:sldId id="271" r:id="rId22"/>
    <p:sldId id="272" r:id="rId23"/>
    <p:sldId id="274" r:id="rId24"/>
    <p:sldId id="273" r:id="rId25"/>
    <p:sldId id="279" r:id="rId26"/>
    <p:sldId id="280" r:id="rId27"/>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FDA3D-2A5B-4FE3-B134-812D6C062E0D}"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n-GB"/>
        </a:p>
      </dgm:t>
    </dgm:pt>
    <dgm:pt modelId="{1FB9B999-5070-4B90-BA7A-6A7ABD00F681}">
      <dgm:prSet phldrT="[Text]" custT="1"/>
      <dgm:spPr>
        <a:ln w="28575">
          <a:solidFill>
            <a:srgbClr val="002060"/>
          </a:solidFill>
        </a:ln>
      </dgm:spPr>
      <dgm:t>
        <a:bodyPr/>
        <a:lstStyle/>
        <a:p>
          <a:r>
            <a:rPr lang="en-GB" sz="2800" b="1" dirty="0">
              <a:solidFill>
                <a:srgbClr val="002060"/>
              </a:solidFill>
              <a:latin typeface="Century Gothic" panose="020B0502020202020204" pitchFamily="34" charset="0"/>
            </a:rPr>
            <a:t>Good Presenter</a:t>
          </a:r>
        </a:p>
      </dgm:t>
    </dgm:pt>
    <dgm:pt modelId="{0895137B-61DB-47A2-851B-6B5418F00AB1}" type="parTrans" cxnId="{D7DCDDC2-0EF8-4F4F-BFC8-760A988375A0}">
      <dgm:prSet/>
      <dgm:spPr/>
      <dgm:t>
        <a:bodyPr/>
        <a:lstStyle/>
        <a:p>
          <a:endParaRPr lang="en-GB" sz="1800" b="1">
            <a:solidFill>
              <a:srgbClr val="002060"/>
            </a:solidFill>
            <a:latin typeface="Century Gothic" panose="020B0502020202020204" pitchFamily="34" charset="0"/>
          </a:endParaRPr>
        </a:p>
      </dgm:t>
    </dgm:pt>
    <dgm:pt modelId="{A342359F-E090-4924-B902-157AD5AAB52F}" type="sibTrans" cxnId="{D7DCDDC2-0EF8-4F4F-BFC8-760A988375A0}">
      <dgm:prSet/>
      <dgm:spPr/>
      <dgm:t>
        <a:bodyPr/>
        <a:lstStyle/>
        <a:p>
          <a:endParaRPr lang="en-GB" sz="1800" b="1">
            <a:solidFill>
              <a:srgbClr val="002060"/>
            </a:solidFill>
            <a:latin typeface="Century Gothic" panose="020B0502020202020204" pitchFamily="34" charset="0"/>
          </a:endParaRPr>
        </a:p>
      </dgm:t>
    </dgm:pt>
    <dgm:pt modelId="{DA6E609D-A23E-4EFF-87EC-5E12ED57CBA8}">
      <dgm:prSet phldrT="[Text]" custT="1"/>
      <dgm:spPr>
        <a:solidFill>
          <a:schemeClr val="accent4">
            <a:lumMod val="40000"/>
            <a:lumOff val="60000"/>
          </a:schemeClr>
        </a:solidFill>
        <a:ln w="28575">
          <a:solidFill>
            <a:srgbClr val="002060"/>
          </a:solidFill>
        </a:ln>
      </dgm:spPr>
      <dgm:t>
        <a:bodyPr/>
        <a:lstStyle/>
        <a:p>
          <a:r>
            <a:rPr lang="en-GB" sz="2800" b="1" dirty="0">
              <a:solidFill>
                <a:srgbClr val="002060"/>
              </a:solidFill>
              <a:latin typeface="Century Gothic" panose="020B0502020202020204" pitchFamily="34" charset="0"/>
            </a:rPr>
            <a:t>Personal Confidence </a:t>
          </a:r>
        </a:p>
      </dgm:t>
    </dgm:pt>
    <dgm:pt modelId="{DF980F68-2FCC-4597-A48C-F1471A4D7A04}" type="parTrans" cxnId="{AB2CB07E-0A67-46CB-BF76-7BB8865CD7E3}">
      <dgm:prSet custT="1"/>
      <dgm:spPr>
        <a:ln w="28575">
          <a:solidFill>
            <a:srgbClr val="002060"/>
          </a:solidFill>
        </a:ln>
      </dgm:spPr>
      <dgm:t>
        <a:bodyPr/>
        <a:lstStyle/>
        <a:p>
          <a:endParaRPr lang="en-GB" sz="500" b="1">
            <a:solidFill>
              <a:srgbClr val="002060"/>
            </a:solidFill>
            <a:latin typeface="Century Gothic" panose="020B0502020202020204" pitchFamily="34" charset="0"/>
          </a:endParaRPr>
        </a:p>
      </dgm:t>
    </dgm:pt>
    <dgm:pt modelId="{20A8D55A-2F75-4021-AEEB-F4E9C01CFA7B}" type="sibTrans" cxnId="{AB2CB07E-0A67-46CB-BF76-7BB8865CD7E3}">
      <dgm:prSet/>
      <dgm:spPr/>
      <dgm:t>
        <a:bodyPr/>
        <a:lstStyle/>
        <a:p>
          <a:endParaRPr lang="en-GB" sz="1800" b="1">
            <a:solidFill>
              <a:srgbClr val="002060"/>
            </a:solidFill>
            <a:latin typeface="Century Gothic" panose="020B0502020202020204" pitchFamily="34" charset="0"/>
          </a:endParaRPr>
        </a:p>
      </dgm:t>
    </dgm:pt>
    <dgm:pt modelId="{BB68F749-AD5F-4BEC-BA57-B5D559E89AF7}">
      <dgm:prSet phldrT="[Text]" custT="1"/>
      <dgm:spPr>
        <a:solidFill>
          <a:schemeClr val="accent5">
            <a:lumMod val="40000"/>
            <a:lumOff val="60000"/>
          </a:schemeClr>
        </a:solidFill>
        <a:ln w="28575">
          <a:solidFill>
            <a:srgbClr val="002060"/>
          </a:solidFill>
        </a:ln>
      </dgm:spPr>
      <dgm:t>
        <a:bodyPr/>
        <a:lstStyle/>
        <a:p>
          <a:r>
            <a:rPr lang="en-GB" sz="2800" b="1" dirty="0">
              <a:solidFill>
                <a:srgbClr val="002060"/>
              </a:solidFill>
              <a:latin typeface="Century Gothic" panose="020B0502020202020204" pitchFamily="34" charset="0"/>
            </a:rPr>
            <a:t>Experience for Jobs/Interviews</a:t>
          </a:r>
        </a:p>
      </dgm:t>
    </dgm:pt>
    <dgm:pt modelId="{7424BC86-5179-45A1-BF7E-0B9CD66F81DC}" type="parTrans" cxnId="{D216930E-876F-44A7-B4C5-328227BB8B24}">
      <dgm:prSet custT="1"/>
      <dgm:spPr>
        <a:ln w="28575">
          <a:solidFill>
            <a:srgbClr val="002060"/>
          </a:solidFill>
        </a:ln>
      </dgm:spPr>
      <dgm:t>
        <a:bodyPr/>
        <a:lstStyle/>
        <a:p>
          <a:endParaRPr lang="en-GB" sz="500" b="1">
            <a:solidFill>
              <a:srgbClr val="002060"/>
            </a:solidFill>
            <a:latin typeface="Century Gothic" panose="020B0502020202020204" pitchFamily="34" charset="0"/>
          </a:endParaRPr>
        </a:p>
      </dgm:t>
    </dgm:pt>
    <dgm:pt modelId="{717601A5-7D9F-49FF-A9FF-F2173A1FAD6D}" type="sibTrans" cxnId="{D216930E-876F-44A7-B4C5-328227BB8B24}">
      <dgm:prSet/>
      <dgm:spPr/>
      <dgm:t>
        <a:bodyPr/>
        <a:lstStyle/>
        <a:p>
          <a:endParaRPr lang="en-GB" sz="1800" b="1">
            <a:solidFill>
              <a:srgbClr val="002060"/>
            </a:solidFill>
            <a:latin typeface="Century Gothic" panose="020B0502020202020204" pitchFamily="34" charset="0"/>
          </a:endParaRPr>
        </a:p>
      </dgm:t>
    </dgm:pt>
    <dgm:pt modelId="{E6A9828E-6BCF-4B36-8C92-55AADFD0C03A}">
      <dgm:prSet phldrT="[Text]" custT="1"/>
      <dgm:spPr>
        <a:solidFill>
          <a:schemeClr val="accent2">
            <a:lumMod val="40000"/>
            <a:lumOff val="60000"/>
          </a:schemeClr>
        </a:solidFill>
        <a:ln w="28575">
          <a:solidFill>
            <a:srgbClr val="002060"/>
          </a:solidFill>
        </a:ln>
      </dgm:spPr>
      <dgm:t>
        <a:bodyPr/>
        <a:lstStyle/>
        <a:p>
          <a:r>
            <a:rPr lang="en-GB" sz="2800" b="1" dirty="0">
              <a:solidFill>
                <a:srgbClr val="002060"/>
              </a:solidFill>
              <a:latin typeface="Century Gothic" panose="020B0502020202020204" pitchFamily="34" charset="0"/>
            </a:rPr>
            <a:t>Inform and Educate Others</a:t>
          </a:r>
        </a:p>
      </dgm:t>
    </dgm:pt>
    <dgm:pt modelId="{9E1A5C63-4E99-451F-8D52-178DD00F9051}" type="parTrans" cxnId="{CD06604B-947B-4D24-93AE-FF1DC72FF8B2}">
      <dgm:prSet custT="1"/>
      <dgm:spPr>
        <a:ln w="28575">
          <a:solidFill>
            <a:srgbClr val="002060"/>
          </a:solidFill>
        </a:ln>
      </dgm:spPr>
      <dgm:t>
        <a:bodyPr/>
        <a:lstStyle/>
        <a:p>
          <a:endParaRPr lang="en-GB" sz="500" b="1">
            <a:solidFill>
              <a:srgbClr val="002060"/>
            </a:solidFill>
            <a:latin typeface="Century Gothic" panose="020B0502020202020204" pitchFamily="34" charset="0"/>
          </a:endParaRPr>
        </a:p>
      </dgm:t>
    </dgm:pt>
    <dgm:pt modelId="{5A967D4E-3F29-4938-8E18-E4F71AEA44A7}" type="sibTrans" cxnId="{CD06604B-947B-4D24-93AE-FF1DC72FF8B2}">
      <dgm:prSet/>
      <dgm:spPr/>
      <dgm:t>
        <a:bodyPr/>
        <a:lstStyle/>
        <a:p>
          <a:endParaRPr lang="en-GB" sz="1800" b="1">
            <a:solidFill>
              <a:srgbClr val="002060"/>
            </a:solidFill>
            <a:latin typeface="Century Gothic" panose="020B0502020202020204" pitchFamily="34" charset="0"/>
          </a:endParaRPr>
        </a:p>
      </dgm:t>
    </dgm:pt>
    <dgm:pt modelId="{E055F35E-67E9-4087-A3BC-68AF0275BF16}">
      <dgm:prSet phldrT="[Text]" custT="1"/>
      <dgm:spPr>
        <a:solidFill>
          <a:schemeClr val="accent6">
            <a:lumMod val="40000"/>
            <a:lumOff val="60000"/>
          </a:schemeClr>
        </a:solidFill>
        <a:ln w="28575">
          <a:solidFill>
            <a:srgbClr val="002060"/>
          </a:solidFill>
        </a:ln>
      </dgm:spPr>
      <dgm:t>
        <a:bodyPr/>
        <a:lstStyle/>
        <a:p>
          <a:r>
            <a:rPr lang="en-GB" sz="2800" b="1" dirty="0">
              <a:solidFill>
                <a:srgbClr val="002060"/>
              </a:solidFill>
              <a:latin typeface="Century Gothic" panose="020B0502020202020204" pitchFamily="34" charset="0"/>
            </a:rPr>
            <a:t>Communication Skills</a:t>
          </a:r>
        </a:p>
      </dgm:t>
    </dgm:pt>
    <dgm:pt modelId="{1D28CA66-F2C6-4D05-B1B6-8E80D26A2C5C}" type="parTrans" cxnId="{DB984227-404A-4D81-95AF-74AB5CBB1CF6}">
      <dgm:prSet custT="1"/>
      <dgm:spPr>
        <a:ln w="28575">
          <a:solidFill>
            <a:srgbClr val="002060"/>
          </a:solidFill>
        </a:ln>
      </dgm:spPr>
      <dgm:t>
        <a:bodyPr/>
        <a:lstStyle/>
        <a:p>
          <a:endParaRPr lang="en-GB" sz="500" b="1">
            <a:solidFill>
              <a:srgbClr val="002060"/>
            </a:solidFill>
            <a:latin typeface="Century Gothic" panose="020B0502020202020204" pitchFamily="34" charset="0"/>
          </a:endParaRPr>
        </a:p>
      </dgm:t>
    </dgm:pt>
    <dgm:pt modelId="{26DEAD63-D4F4-4368-8DC2-AD7ABF63535A}" type="sibTrans" cxnId="{DB984227-404A-4D81-95AF-74AB5CBB1CF6}">
      <dgm:prSet/>
      <dgm:spPr/>
      <dgm:t>
        <a:bodyPr/>
        <a:lstStyle/>
        <a:p>
          <a:endParaRPr lang="en-GB" sz="1800" b="1">
            <a:solidFill>
              <a:srgbClr val="002060"/>
            </a:solidFill>
            <a:latin typeface="Century Gothic" panose="020B0502020202020204" pitchFamily="34" charset="0"/>
          </a:endParaRPr>
        </a:p>
      </dgm:t>
    </dgm:pt>
    <dgm:pt modelId="{2279AA03-90AC-48DD-AE62-F8DB1F744DCF}" type="pres">
      <dgm:prSet presAssocID="{8A4FDA3D-2A5B-4FE3-B134-812D6C062E0D}" presName="cycle" presStyleCnt="0">
        <dgm:presLayoutVars>
          <dgm:chMax val="1"/>
          <dgm:dir/>
          <dgm:animLvl val="ctr"/>
          <dgm:resizeHandles val="exact"/>
        </dgm:presLayoutVars>
      </dgm:prSet>
      <dgm:spPr/>
    </dgm:pt>
    <dgm:pt modelId="{13C70E6A-64AE-4691-80A3-FE046BCA52AD}" type="pres">
      <dgm:prSet presAssocID="{1FB9B999-5070-4B90-BA7A-6A7ABD00F681}" presName="centerShape" presStyleLbl="node0" presStyleIdx="0" presStyleCnt="1" custScaleX="157254" custScaleY="126620" custLinFactNeighborX="5894" custLinFactNeighborY="10807"/>
      <dgm:spPr/>
    </dgm:pt>
    <dgm:pt modelId="{B574D2A1-E52B-44FE-9020-19888AD73F33}" type="pres">
      <dgm:prSet presAssocID="{DF980F68-2FCC-4597-A48C-F1471A4D7A04}" presName="Name9" presStyleLbl="parChTrans1D2" presStyleIdx="0" presStyleCnt="4"/>
      <dgm:spPr/>
    </dgm:pt>
    <dgm:pt modelId="{61297407-6697-4DA1-8622-F6210BA39357}" type="pres">
      <dgm:prSet presAssocID="{DF980F68-2FCC-4597-A48C-F1471A4D7A04}" presName="connTx" presStyleLbl="parChTrans1D2" presStyleIdx="0" presStyleCnt="4"/>
      <dgm:spPr/>
    </dgm:pt>
    <dgm:pt modelId="{3E74C8EB-6F5F-4DD7-A024-89462905937A}" type="pres">
      <dgm:prSet presAssocID="{DA6E609D-A23E-4EFF-87EC-5E12ED57CBA8}" presName="node" presStyleLbl="node1" presStyleIdx="0" presStyleCnt="4" custScaleX="223158" custRadScaleRad="185613" custRadScaleInc="184158">
        <dgm:presLayoutVars>
          <dgm:bulletEnabled val="1"/>
        </dgm:presLayoutVars>
      </dgm:prSet>
      <dgm:spPr/>
    </dgm:pt>
    <dgm:pt modelId="{D7A3A105-5F95-4118-8F8B-4CE0700BDE5B}" type="pres">
      <dgm:prSet presAssocID="{7424BC86-5179-45A1-BF7E-0B9CD66F81DC}" presName="Name9" presStyleLbl="parChTrans1D2" presStyleIdx="1" presStyleCnt="4"/>
      <dgm:spPr/>
    </dgm:pt>
    <dgm:pt modelId="{5338B875-244F-479A-969A-D36A00448524}" type="pres">
      <dgm:prSet presAssocID="{7424BC86-5179-45A1-BF7E-0B9CD66F81DC}" presName="connTx" presStyleLbl="parChTrans1D2" presStyleIdx="1" presStyleCnt="4"/>
      <dgm:spPr/>
    </dgm:pt>
    <dgm:pt modelId="{08821DE7-6A30-4C51-8B2B-39785B0F648E}" type="pres">
      <dgm:prSet presAssocID="{BB68F749-AD5F-4BEC-BA57-B5D559E89AF7}" presName="node" presStyleLbl="node1" presStyleIdx="1" presStyleCnt="4" custScaleX="296453" custRadScaleRad="197895" custRadScaleInc="63365">
        <dgm:presLayoutVars>
          <dgm:bulletEnabled val="1"/>
        </dgm:presLayoutVars>
      </dgm:prSet>
      <dgm:spPr/>
    </dgm:pt>
    <dgm:pt modelId="{C8E58552-B44D-4F98-8464-C16B89BF48D2}" type="pres">
      <dgm:prSet presAssocID="{9E1A5C63-4E99-451F-8D52-178DD00F9051}" presName="Name9" presStyleLbl="parChTrans1D2" presStyleIdx="2" presStyleCnt="4"/>
      <dgm:spPr/>
    </dgm:pt>
    <dgm:pt modelId="{A08719E6-A2C9-4CFB-A13C-507EC403DEC7}" type="pres">
      <dgm:prSet presAssocID="{9E1A5C63-4E99-451F-8D52-178DD00F9051}" presName="connTx" presStyleLbl="parChTrans1D2" presStyleIdx="2" presStyleCnt="4"/>
      <dgm:spPr/>
    </dgm:pt>
    <dgm:pt modelId="{C0C50F2A-0131-4AAA-B762-26F863187C2E}" type="pres">
      <dgm:prSet presAssocID="{E6A9828E-6BCF-4B36-8C92-55AADFD0C03A}" presName="node" presStyleLbl="node1" presStyleIdx="2" presStyleCnt="4" custScaleX="277961" custRadScaleRad="200425" custRadScaleInc="134830">
        <dgm:presLayoutVars>
          <dgm:bulletEnabled val="1"/>
        </dgm:presLayoutVars>
      </dgm:prSet>
      <dgm:spPr/>
    </dgm:pt>
    <dgm:pt modelId="{3A8D4695-8E3F-4298-A24C-4769B0B2B81B}" type="pres">
      <dgm:prSet presAssocID="{1D28CA66-F2C6-4D05-B1B6-8E80D26A2C5C}" presName="Name9" presStyleLbl="parChTrans1D2" presStyleIdx="3" presStyleCnt="4"/>
      <dgm:spPr/>
    </dgm:pt>
    <dgm:pt modelId="{68B9D456-A500-4D15-9B95-A8568DD4DEA1}" type="pres">
      <dgm:prSet presAssocID="{1D28CA66-F2C6-4D05-B1B6-8E80D26A2C5C}" presName="connTx" presStyleLbl="parChTrans1D2" presStyleIdx="3" presStyleCnt="4"/>
      <dgm:spPr/>
    </dgm:pt>
    <dgm:pt modelId="{794937B4-0F3E-42E8-97F1-7C5EA9B9D6DD}" type="pres">
      <dgm:prSet presAssocID="{E055F35E-67E9-4087-A3BC-68AF0275BF16}" presName="node" presStyleLbl="node1" presStyleIdx="3" presStyleCnt="4" custScaleX="278838" custScaleY="94407" custRadScaleRad="194073" custRadScaleInc="14796">
        <dgm:presLayoutVars>
          <dgm:bulletEnabled val="1"/>
        </dgm:presLayoutVars>
      </dgm:prSet>
      <dgm:spPr/>
    </dgm:pt>
  </dgm:ptLst>
  <dgm:cxnLst>
    <dgm:cxn modelId="{AC05330A-F774-4EB2-98F9-943CAAC727DE}" type="presOf" srcId="{7424BC86-5179-45A1-BF7E-0B9CD66F81DC}" destId="{D7A3A105-5F95-4118-8F8B-4CE0700BDE5B}" srcOrd="0" destOrd="0" presId="urn:microsoft.com/office/officeart/2005/8/layout/radial1"/>
    <dgm:cxn modelId="{D216930E-876F-44A7-B4C5-328227BB8B24}" srcId="{1FB9B999-5070-4B90-BA7A-6A7ABD00F681}" destId="{BB68F749-AD5F-4BEC-BA57-B5D559E89AF7}" srcOrd="1" destOrd="0" parTransId="{7424BC86-5179-45A1-BF7E-0B9CD66F81DC}" sibTransId="{717601A5-7D9F-49FF-A9FF-F2173A1FAD6D}"/>
    <dgm:cxn modelId="{0ED8EB15-9AFA-45ED-92D7-D302143A00A2}" type="presOf" srcId="{9E1A5C63-4E99-451F-8D52-178DD00F9051}" destId="{C8E58552-B44D-4F98-8464-C16B89BF48D2}" srcOrd="0" destOrd="0" presId="urn:microsoft.com/office/officeart/2005/8/layout/radial1"/>
    <dgm:cxn modelId="{DB984227-404A-4D81-95AF-74AB5CBB1CF6}" srcId="{1FB9B999-5070-4B90-BA7A-6A7ABD00F681}" destId="{E055F35E-67E9-4087-A3BC-68AF0275BF16}" srcOrd="3" destOrd="0" parTransId="{1D28CA66-F2C6-4D05-B1B6-8E80D26A2C5C}" sibTransId="{26DEAD63-D4F4-4368-8DC2-AD7ABF63535A}"/>
    <dgm:cxn modelId="{F4B2CC2B-4700-4BAA-A400-722F012D4FEB}" type="presOf" srcId="{7424BC86-5179-45A1-BF7E-0B9CD66F81DC}" destId="{5338B875-244F-479A-969A-D36A00448524}" srcOrd="1" destOrd="0" presId="urn:microsoft.com/office/officeart/2005/8/layout/radial1"/>
    <dgm:cxn modelId="{FF00A434-160F-4ABF-B4FB-DE3BC595E313}" type="presOf" srcId="{1D28CA66-F2C6-4D05-B1B6-8E80D26A2C5C}" destId="{3A8D4695-8E3F-4298-A24C-4769B0B2B81B}" srcOrd="0" destOrd="0" presId="urn:microsoft.com/office/officeart/2005/8/layout/radial1"/>
    <dgm:cxn modelId="{05B9DB34-2159-4B84-B46B-AD95D3A36729}" type="presOf" srcId="{9E1A5C63-4E99-451F-8D52-178DD00F9051}" destId="{A08719E6-A2C9-4CFB-A13C-507EC403DEC7}" srcOrd="1" destOrd="0" presId="urn:microsoft.com/office/officeart/2005/8/layout/radial1"/>
    <dgm:cxn modelId="{0FCE593C-E8C6-499D-B063-61178F708154}" type="presOf" srcId="{E055F35E-67E9-4087-A3BC-68AF0275BF16}" destId="{794937B4-0F3E-42E8-97F1-7C5EA9B9D6DD}" srcOrd="0" destOrd="0" presId="urn:microsoft.com/office/officeart/2005/8/layout/radial1"/>
    <dgm:cxn modelId="{0454E93F-960C-475D-8E4C-D3DF7507EC1F}" type="presOf" srcId="{E6A9828E-6BCF-4B36-8C92-55AADFD0C03A}" destId="{C0C50F2A-0131-4AAA-B762-26F863187C2E}" srcOrd="0" destOrd="0" presId="urn:microsoft.com/office/officeart/2005/8/layout/radial1"/>
    <dgm:cxn modelId="{CD06604B-947B-4D24-93AE-FF1DC72FF8B2}" srcId="{1FB9B999-5070-4B90-BA7A-6A7ABD00F681}" destId="{E6A9828E-6BCF-4B36-8C92-55AADFD0C03A}" srcOrd="2" destOrd="0" parTransId="{9E1A5C63-4E99-451F-8D52-178DD00F9051}" sibTransId="{5A967D4E-3F29-4938-8E18-E4F71AEA44A7}"/>
    <dgm:cxn modelId="{DBA95D7C-423C-4F12-B79C-FD1AB69386BC}" type="presOf" srcId="{1FB9B999-5070-4B90-BA7A-6A7ABD00F681}" destId="{13C70E6A-64AE-4691-80A3-FE046BCA52AD}" srcOrd="0" destOrd="0" presId="urn:microsoft.com/office/officeart/2005/8/layout/radial1"/>
    <dgm:cxn modelId="{AB2CB07E-0A67-46CB-BF76-7BB8865CD7E3}" srcId="{1FB9B999-5070-4B90-BA7A-6A7ABD00F681}" destId="{DA6E609D-A23E-4EFF-87EC-5E12ED57CBA8}" srcOrd="0" destOrd="0" parTransId="{DF980F68-2FCC-4597-A48C-F1471A4D7A04}" sibTransId="{20A8D55A-2F75-4021-AEEB-F4E9C01CFA7B}"/>
    <dgm:cxn modelId="{0E83409A-43E4-4F87-B6B2-E6E9447DBE9B}" type="presOf" srcId="{DA6E609D-A23E-4EFF-87EC-5E12ED57CBA8}" destId="{3E74C8EB-6F5F-4DD7-A024-89462905937A}" srcOrd="0" destOrd="0" presId="urn:microsoft.com/office/officeart/2005/8/layout/radial1"/>
    <dgm:cxn modelId="{5FBE7DB3-4994-417C-AE0A-D6EAF694A35E}" type="presOf" srcId="{1D28CA66-F2C6-4D05-B1B6-8E80D26A2C5C}" destId="{68B9D456-A500-4D15-9B95-A8568DD4DEA1}" srcOrd="1" destOrd="0" presId="urn:microsoft.com/office/officeart/2005/8/layout/radial1"/>
    <dgm:cxn modelId="{DC9821BF-B002-4690-A45D-0C20DB5704E6}" type="presOf" srcId="{8A4FDA3D-2A5B-4FE3-B134-812D6C062E0D}" destId="{2279AA03-90AC-48DD-AE62-F8DB1F744DCF}" srcOrd="0" destOrd="0" presId="urn:microsoft.com/office/officeart/2005/8/layout/radial1"/>
    <dgm:cxn modelId="{D7DCDDC2-0EF8-4F4F-BFC8-760A988375A0}" srcId="{8A4FDA3D-2A5B-4FE3-B134-812D6C062E0D}" destId="{1FB9B999-5070-4B90-BA7A-6A7ABD00F681}" srcOrd="0" destOrd="0" parTransId="{0895137B-61DB-47A2-851B-6B5418F00AB1}" sibTransId="{A342359F-E090-4924-B902-157AD5AAB52F}"/>
    <dgm:cxn modelId="{4241C7D4-41F5-481D-916E-4849DF4B3081}" type="presOf" srcId="{DF980F68-2FCC-4597-A48C-F1471A4D7A04}" destId="{61297407-6697-4DA1-8622-F6210BA39357}" srcOrd="1" destOrd="0" presId="urn:microsoft.com/office/officeart/2005/8/layout/radial1"/>
    <dgm:cxn modelId="{733E20D9-CD2D-4DAE-B103-F0FC7DE77B5F}" type="presOf" srcId="{DF980F68-2FCC-4597-A48C-F1471A4D7A04}" destId="{B574D2A1-E52B-44FE-9020-19888AD73F33}" srcOrd="0" destOrd="0" presId="urn:microsoft.com/office/officeart/2005/8/layout/radial1"/>
    <dgm:cxn modelId="{7B1700DB-4E7A-49A6-8E7C-739A2362A02D}" type="presOf" srcId="{BB68F749-AD5F-4BEC-BA57-B5D559E89AF7}" destId="{08821DE7-6A30-4C51-8B2B-39785B0F648E}" srcOrd="0" destOrd="0" presId="urn:microsoft.com/office/officeart/2005/8/layout/radial1"/>
    <dgm:cxn modelId="{BC0083CB-E664-4679-9578-B4048074FB24}" type="presParOf" srcId="{2279AA03-90AC-48DD-AE62-F8DB1F744DCF}" destId="{13C70E6A-64AE-4691-80A3-FE046BCA52AD}" srcOrd="0" destOrd="0" presId="urn:microsoft.com/office/officeart/2005/8/layout/radial1"/>
    <dgm:cxn modelId="{AAC17CED-440F-4621-A01D-478FA134439C}" type="presParOf" srcId="{2279AA03-90AC-48DD-AE62-F8DB1F744DCF}" destId="{B574D2A1-E52B-44FE-9020-19888AD73F33}" srcOrd="1" destOrd="0" presId="urn:microsoft.com/office/officeart/2005/8/layout/radial1"/>
    <dgm:cxn modelId="{0687CCBA-2DC8-496C-84A3-317E79D3AE76}" type="presParOf" srcId="{B574D2A1-E52B-44FE-9020-19888AD73F33}" destId="{61297407-6697-4DA1-8622-F6210BA39357}" srcOrd="0" destOrd="0" presId="urn:microsoft.com/office/officeart/2005/8/layout/radial1"/>
    <dgm:cxn modelId="{7C63BCAF-C321-4810-9AFF-064E1E6F2CFB}" type="presParOf" srcId="{2279AA03-90AC-48DD-AE62-F8DB1F744DCF}" destId="{3E74C8EB-6F5F-4DD7-A024-89462905937A}" srcOrd="2" destOrd="0" presId="urn:microsoft.com/office/officeart/2005/8/layout/radial1"/>
    <dgm:cxn modelId="{D5FF96C3-0134-476E-87CB-619E52F0D4C3}" type="presParOf" srcId="{2279AA03-90AC-48DD-AE62-F8DB1F744DCF}" destId="{D7A3A105-5F95-4118-8F8B-4CE0700BDE5B}" srcOrd="3" destOrd="0" presId="urn:microsoft.com/office/officeart/2005/8/layout/radial1"/>
    <dgm:cxn modelId="{AA7302AC-DB1D-455A-A75F-166A069A09AD}" type="presParOf" srcId="{D7A3A105-5F95-4118-8F8B-4CE0700BDE5B}" destId="{5338B875-244F-479A-969A-D36A00448524}" srcOrd="0" destOrd="0" presId="urn:microsoft.com/office/officeart/2005/8/layout/radial1"/>
    <dgm:cxn modelId="{FCC3BB2C-D384-4FBD-898F-03D45280C7E3}" type="presParOf" srcId="{2279AA03-90AC-48DD-AE62-F8DB1F744DCF}" destId="{08821DE7-6A30-4C51-8B2B-39785B0F648E}" srcOrd="4" destOrd="0" presId="urn:microsoft.com/office/officeart/2005/8/layout/radial1"/>
    <dgm:cxn modelId="{5B9D7AAC-4B79-4FEC-A57E-4E28904F2BFE}" type="presParOf" srcId="{2279AA03-90AC-48DD-AE62-F8DB1F744DCF}" destId="{C8E58552-B44D-4F98-8464-C16B89BF48D2}" srcOrd="5" destOrd="0" presId="urn:microsoft.com/office/officeart/2005/8/layout/radial1"/>
    <dgm:cxn modelId="{1EBCBE40-C669-46D8-9978-087F0249E222}" type="presParOf" srcId="{C8E58552-B44D-4F98-8464-C16B89BF48D2}" destId="{A08719E6-A2C9-4CFB-A13C-507EC403DEC7}" srcOrd="0" destOrd="0" presId="urn:microsoft.com/office/officeart/2005/8/layout/radial1"/>
    <dgm:cxn modelId="{D4A78EBE-B928-4811-B955-C0D16CE11BA3}" type="presParOf" srcId="{2279AA03-90AC-48DD-AE62-F8DB1F744DCF}" destId="{C0C50F2A-0131-4AAA-B762-26F863187C2E}" srcOrd="6" destOrd="0" presId="urn:microsoft.com/office/officeart/2005/8/layout/radial1"/>
    <dgm:cxn modelId="{4AB78413-2EB5-4DC4-985D-7C8156F83B83}" type="presParOf" srcId="{2279AA03-90AC-48DD-AE62-F8DB1F744DCF}" destId="{3A8D4695-8E3F-4298-A24C-4769B0B2B81B}" srcOrd="7" destOrd="0" presId="urn:microsoft.com/office/officeart/2005/8/layout/radial1"/>
    <dgm:cxn modelId="{BB6676C7-1BB6-4532-B9E8-E627801F6341}" type="presParOf" srcId="{3A8D4695-8E3F-4298-A24C-4769B0B2B81B}" destId="{68B9D456-A500-4D15-9B95-A8568DD4DEA1}" srcOrd="0" destOrd="0" presId="urn:microsoft.com/office/officeart/2005/8/layout/radial1"/>
    <dgm:cxn modelId="{B5D2ACF7-E55B-4D5A-8E51-86ECF62C4675}" type="presParOf" srcId="{2279AA03-90AC-48DD-AE62-F8DB1F744DCF}" destId="{794937B4-0F3E-42E8-97F1-7C5EA9B9D6D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70E6A-64AE-4691-80A3-FE046BCA52AD}">
      <dsp:nvSpPr>
        <dsp:cNvPr id="0" name=""/>
        <dsp:cNvSpPr/>
      </dsp:nvSpPr>
      <dsp:spPr>
        <a:xfrm>
          <a:off x="4472893" y="2192663"/>
          <a:ext cx="2375776" cy="1912961"/>
        </a:xfrm>
        <a:prstGeom prst="ellipse">
          <a:avLst/>
        </a:prstGeom>
        <a:solidFill>
          <a:schemeClr val="lt1">
            <a:hueOff val="0"/>
            <a:satOff val="0"/>
            <a:lumOff val="0"/>
            <a:alphaOff val="0"/>
          </a:schemeClr>
        </a:soli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latin typeface="Century Gothic" panose="020B0502020202020204" pitchFamily="34" charset="0"/>
            </a:rPr>
            <a:t>Good Presenter</a:t>
          </a:r>
        </a:p>
      </dsp:txBody>
      <dsp:txXfrm>
        <a:off x="4820817" y="2472810"/>
        <a:ext cx="1679928" cy="1352667"/>
      </dsp:txXfrm>
    </dsp:sp>
    <dsp:sp modelId="{B574D2A1-E52B-44FE-9020-19888AD73F33}">
      <dsp:nvSpPr>
        <dsp:cNvPr id="0" name=""/>
        <dsp:cNvSpPr/>
      </dsp:nvSpPr>
      <dsp:spPr>
        <a:xfrm rot="20728770">
          <a:off x="6778469" y="2740757"/>
          <a:ext cx="822676" cy="24741"/>
        </a:xfrm>
        <a:custGeom>
          <a:avLst/>
          <a:gdLst/>
          <a:ahLst/>
          <a:cxnLst/>
          <a:rect l="0" t="0" r="0" b="0"/>
          <a:pathLst>
            <a:path>
              <a:moveTo>
                <a:pt x="0" y="12370"/>
              </a:moveTo>
              <a:lnTo>
                <a:pt x="822676" y="12370"/>
              </a:lnTo>
            </a:path>
          </a:pathLst>
        </a:custGeom>
        <a:noFill/>
        <a:ln w="28575"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solidFill>
              <a:srgbClr val="002060"/>
            </a:solidFill>
            <a:latin typeface="Century Gothic" panose="020B0502020202020204" pitchFamily="34" charset="0"/>
          </a:endParaRPr>
        </a:p>
      </dsp:txBody>
      <dsp:txXfrm>
        <a:off x="7169240" y="2732560"/>
        <a:ext cx="41133" cy="41133"/>
      </dsp:txXfrm>
    </dsp:sp>
    <dsp:sp modelId="{3E74C8EB-6F5F-4DD7-A024-89462905937A}">
      <dsp:nvSpPr>
        <dsp:cNvPr id="0" name=""/>
        <dsp:cNvSpPr/>
      </dsp:nvSpPr>
      <dsp:spPr>
        <a:xfrm>
          <a:off x="7361765" y="1516594"/>
          <a:ext cx="3371446" cy="1510789"/>
        </a:xfrm>
        <a:prstGeom prst="ellipse">
          <a:avLst/>
        </a:prstGeom>
        <a:solidFill>
          <a:schemeClr val="accent4">
            <a:lumMod val="40000"/>
            <a:lumOff val="60000"/>
          </a:schemeClr>
        </a:soli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latin typeface="Century Gothic" panose="020B0502020202020204" pitchFamily="34" charset="0"/>
            </a:rPr>
            <a:t>Personal Confidence </a:t>
          </a:r>
        </a:p>
      </dsp:txBody>
      <dsp:txXfrm>
        <a:off x="7855502" y="1737844"/>
        <a:ext cx="2383972" cy="1068289"/>
      </dsp:txXfrm>
    </dsp:sp>
    <dsp:sp modelId="{D7A3A105-5F95-4118-8F8B-4CE0700BDE5B}">
      <dsp:nvSpPr>
        <dsp:cNvPr id="0" name=""/>
        <dsp:cNvSpPr/>
      </dsp:nvSpPr>
      <dsp:spPr>
        <a:xfrm rot="1490689">
          <a:off x="6652670" y="3785555"/>
          <a:ext cx="818645" cy="24741"/>
        </a:xfrm>
        <a:custGeom>
          <a:avLst/>
          <a:gdLst/>
          <a:ahLst/>
          <a:cxnLst/>
          <a:rect l="0" t="0" r="0" b="0"/>
          <a:pathLst>
            <a:path>
              <a:moveTo>
                <a:pt x="0" y="12370"/>
              </a:moveTo>
              <a:lnTo>
                <a:pt x="818645" y="12370"/>
              </a:lnTo>
            </a:path>
          </a:pathLst>
        </a:custGeom>
        <a:noFill/>
        <a:ln w="28575"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solidFill>
              <a:srgbClr val="002060"/>
            </a:solidFill>
            <a:latin typeface="Century Gothic" panose="020B0502020202020204" pitchFamily="34" charset="0"/>
          </a:endParaRPr>
        </a:p>
      </dsp:txBody>
      <dsp:txXfrm>
        <a:off x="7041527" y="3777459"/>
        <a:ext cx="40932" cy="40932"/>
      </dsp:txXfrm>
    </dsp:sp>
    <dsp:sp modelId="{08821DE7-6A30-4C51-8B2B-39785B0F648E}">
      <dsp:nvSpPr>
        <dsp:cNvPr id="0" name=""/>
        <dsp:cNvSpPr/>
      </dsp:nvSpPr>
      <dsp:spPr>
        <a:xfrm>
          <a:off x="6512681" y="3825061"/>
          <a:ext cx="4478779" cy="1510789"/>
        </a:xfrm>
        <a:prstGeom prst="ellipse">
          <a:avLst/>
        </a:prstGeom>
        <a:solidFill>
          <a:schemeClr val="accent5">
            <a:lumMod val="40000"/>
            <a:lumOff val="60000"/>
          </a:schemeClr>
        </a:soli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latin typeface="Century Gothic" panose="020B0502020202020204" pitchFamily="34" charset="0"/>
            </a:rPr>
            <a:t>Experience for Jobs/Interviews</a:t>
          </a:r>
        </a:p>
      </dsp:txBody>
      <dsp:txXfrm>
        <a:off x="7168583" y="4046311"/>
        <a:ext cx="3166975" cy="1068289"/>
      </dsp:txXfrm>
    </dsp:sp>
    <dsp:sp modelId="{C8E58552-B44D-4F98-8464-C16B89BF48D2}">
      <dsp:nvSpPr>
        <dsp:cNvPr id="0" name=""/>
        <dsp:cNvSpPr/>
      </dsp:nvSpPr>
      <dsp:spPr>
        <a:xfrm rot="9426297">
          <a:off x="3412251" y="3823339"/>
          <a:ext cx="1245620" cy="24741"/>
        </a:xfrm>
        <a:custGeom>
          <a:avLst/>
          <a:gdLst/>
          <a:ahLst/>
          <a:cxnLst/>
          <a:rect l="0" t="0" r="0" b="0"/>
          <a:pathLst>
            <a:path>
              <a:moveTo>
                <a:pt x="0" y="12370"/>
              </a:moveTo>
              <a:lnTo>
                <a:pt x="1245620" y="12370"/>
              </a:lnTo>
            </a:path>
          </a:pathLst>
        </a:custGeom>
        <a:noFill/>
        <a:ln w="28575"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solidFill>
              <a:srgbClr val="002060"/>
            </a:solidFill>
            <a:latin typeface="Century Gothic" panose="020B0502020202020204" pitchFamily="34" charset="0"/>
          </a:endParaRPr>
        </a:p>
      </dsp:txBody>
      <dsp:txXfrm rot="10800000">
        <a:off x="4003921" y="3804569"/>
        <a:ext cx="62281" cy="62281"/>
      </dsp:txXfrm>
    </dsp:sp>
    <dsp:sp modelId="{C0C50F2A-0131-4AAA-B762-26F863187C2E}">
      <dsp:nvSpPr>
        <dsp:cNvPr id="0" name=""/>
        <dsp:cNvSpPr/>
      </dsp:nvSpPr>
      <dsp:spPr>
        <a:xfrm>
          <a:off x="0" y="3897646"/>
          <a:ext cx="4199404" cy="1510789"/>
        </a:xfrm>
        <a:prstGeom prst="ellipse">
          <a:avLst/>
        </a:prstGeom>
        <a:solidFill>
          <a:schemeClr val="accent2">
            <a:lumMod val="40000"/>
            <a:lumOff val="60000"/>
          </a:schemeClr>
        </a:soli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latin typeface="Century Gothic" panose="020B0502020202020204" pitchFamily="34" charset="0"/>
            </a:rPr>
            <a:t>Inform and Educate Others</a:t>
          </a:r>
        </a:p>
      </dsp:txBody>
      <dsp:txXfrm>
        <a:off x="614988" y="4118896"/>
        <a:ext cx="2969428" cy="1068289"/>
      </dsp:txXfrm>
    </dsp:sp>
    <dsp:sp modelId="{3A8D4695-8E3F-4298-A24C-4769B0B2B81B}">
      <dsp:nvSpPr>
        <dsp:cNvPr id="0" name=""/>
        <dsp:cNvSpPr/>
      </dsp:nvSpPr>
      <dsp:spPr>
        <a:xfrm rot="11622185">
          <a:off x="3805168" y="2773204"/>
          <a:ext cx="729086" cy="24741"/>
        </a:xfrm>
        <a:custGeom>
          <a:avLst/>
          <a:gdLst/>
          <a:ahLst/>
          <a:cxnLst/>
          <a:rect l="0" t="0" r="0" b="0"/>
          <a:pathLst>
            <a:path>
              <a:moveTo>
                <a:pt x="0" y="12370"/>
              </a:moveTo>
              <a:lnTo>
                <a:pt x="729086" y="12370"/>
              </a:lnTo>
            </a:path>
          </a:pathLst>
        </a:custGeom>
        <a:noFill/>
        <a:ln w="28575"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solidFill>
              <a:srgbClr val="002060"/>
            </a:solidFill>
            <a:latin typeface="Century Gothic" panose="020B0502020202020204" pitchFamily="34" charset="0"/>
          </a:endParaRPr>
        </a:p>
      </dsp:txBody>
      <dsp:txXfrm rot="10800000">
        <a:off x="4151483" y="2767348"/>
        <a:ext cx="36454" cy="36454"/>
      </dsp:txXfrm>
    </dsp:sp>
    <dsp:sp modelId="{794937B4-0F3E-42E8-97F1-7C5EA9B9D6DD}">
      <dsp:nvSpPr>
        <dsp:cNvPr id="0" name=""/>
        <dsp:cNvSpPr/>
      </dsp:nvSpPr>
      <dsp:spPr>
        <a:xfrm>
          <a:off x="0" y="1569313"/>
          <a:ext cx="4212654" cy="1426290"/>
        </a:xfrm>
        <a:prstGeom prst="ellipse">
          <a:avLst/>
        </a:prstGeom>
        <a:solidFill>
          <a:schemeClr val="accent6">
            <a:lumMod val="40000"/>
            <a:lumOff val="60000"/>
          </a:schemeClr>
        </a:soli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latin typeface="Century Gothic" panose="020B0502020202020204" pitchFamily="34" charset="0"/>
            </a:rPr>
            <a:t>Communication Skills</a:t>
          </a:r>
        </a:p>
      </dsp:txBody>
      <dsp:txXfrm>
        <a:off x="616929" y="1778188"/>
        <a:ext cx="2978796" cy="1008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BB24-2F5F-437C-A91F-90132A78C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EE2BB3-96BC-4022-BC39-6E12875C0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3ACEB0-57D3-4FAD-90F0-31D756ACDDF9}"/>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5" name="Footer Placeholder 4">
            <a:extLst>
              <a:ext uri="{FF2B5EF4-FFF2-40B4-BE49-F238E27FC236}">
                <a16:creationId xmlns:a16="http://schemas.microsoft.com/office/drawing/2014/main" id="{A961F6B9-1056-4EE8-9A56-AD65C9971F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45A82E-1325-4A5E-8C00-6AF0D091270C}"/>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17871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24D6-91C6-4A01-87E8-D6D1DADE42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38BD8B-7C1D-4EBB-95BE-45D13A1F12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AD1045-8C99-4B90-99F0-B81C6F51A5DB}"/>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5" name="Footer Placeholder 4">
            <a:extLst>
              <a:ext uri="{FF2B5EF4-FFF2-40B4-BE49-F238E27FC236}">
                <a16:creationId xmlns:a16="http://schemas.microsoft.com/office/drawing/2014/main" id="{54920AE8-1202-408D-970B-7F639CE53A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AFDB0-015C-42AA-8846-41D57F5F7C38}"/>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106477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EA22C-36A7-4533-B818-6E6C9AFE4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EB3A22-56F5-4DBE-86DD-059D387DC1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2F6C4-9CC7-4B32-BC06-C684C6A66BFC}"/>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5" name="Footer Placeholder 4">
            <a:extLst>
              <a:ext uri="{FF2B5EF4-FFF2-40B4-BE49-F238E27FC236}">
                <a16:creationId xmlns:a16="http://schemas.microsoft.com/office/drawing/2014/main" id="{B2260808-F5A0-4EEE-9AF9-73B649BEB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83C8DF-61C1-4E78-AC6B-B4346ADD6B1F}"/>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12538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98B8-C75F-4FE2-9A6F-96889C6DD4D3}"/>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7E4399-ACE4-4C6B-942A-1744C6C3DF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8F532-4A7C-4156-B16B-DB796F680EDD}"/>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5" name="Footer Placeholder 4">
            <a:extLst>
              <a:ext uri="{FF2B5EF4-FFF2-40B4-BE49-F238E27FC236}">
                <a16:creationId xmlns:a16="http://schemas.microsoft.com/office/drawing/2014/main" id="{8ED7A7A3-C8D8-4985-9056-1CB8E83BE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3F0F4-2C59-4586-B302-9D1E2C82F711}"/>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45178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BC35-A925-4E8B-B7DC-9226EE91FA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F413BC-E5BC-4C7E-ADA5-880D72522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59DC4A-A7F4-4D70-B370-332D8A2F4A8E}"/>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5" name="Footer Placeholder 4">
            <a:extLst>
              <a:ext uri="{FF2B5EF4-FFF2-40B4-BE49-F238E27FC236}">
                <a16:creationId xmlns:a16="http://schemas.microsoft.com/office/drawing/2014/main" id="{17BBC260-238C-4CAF-9985-46CC11E7D6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6C8CB-6503-4BF4-9DCD-FBF6E7022D26}"/>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43152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B4E4-85D1-4B21-8D6C-2AD502E898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BF9F2-5E60-4733-AB46-F23E544107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960777-0F2D-4594-8CFC-1961CD7C5D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289042-7C74-4E95-BB6A-D93AE70FEDAD}"/>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6" name="Footer Placeholder 5">
            <a:extLst>
              <a:ext uri="{FF2B5EF4-FFF2-40B4-BE49-F238E27FC236}">
                <a16:creationId xmlns:a16="http://schemas.microsoft.com/office/drawing/2014/main" id="{6A850151-86F2-4A86-A00A-1631E7C072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22117E-94DB-4EED-8B59-5ACAFF1B9DA6}"/>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119269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C4E9-2990-4CDE-9BB1-C3F8AAF3C2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633301-B6A3-4217-BD28-877DC1824D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21B04-8F37-45C4-B43F-CEE0103303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0F2CC3-CFDE-4C1F-978F-C6671A855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B7544B-BBF9-46AF-BBC0-165938A8C0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A06AA7-373D-4EA9-B5A0-CE63315E0CBD}"/>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8" name="Footer Placeholder 7">
            <a:extLst>
              <a:ext uri="{FF2B5EF4-FFF2-40B4-BE49-F238E27FC236}">
                <a16:creationId xmlns:a16="http://schemas.microsoft.com/office/drawing/2014/main" id="{7FCD68B3-58C2-43C0-ACBB-B0A07AAF3B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09A4A2-412C-419B-B62E-3EB061A777B7}"/>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288205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335E-7900-4C71-A06A-3D24BF0EE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C0E408-EDB7-49BA-B96B-DDC15A51A298}"/>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4" name="Footer Placeholder 3">
            <a:extLst>
              <a:ext uri="{FF2B5EF4-FFF2-40B4-BE49-F238E27FC236}">
                <a16:creationId xmlns:a16="http://schemas.microsoft.com/office/drawing/2014/main" id="{DB6F7422-109E-4B79-A6F8-B8FEDE9BEF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70C259-AD51-4288-9246-74A524765689}"/>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16254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51F2E-428A-4405-BE87-95872725F087}"/>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3" name="Footer Placeholder 2">
            <a:extLst>
              <a:ext uri="{FF2B5EF4-FFF2-40B4-BE49-F238E27FC236}">
                <a16:creationId xmlns:a16="http://schemas.microsoft.com/office/drawing/2014/main" id="{E082FC5F-D6F6-4F21-BF4E-4FFDA3DD80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19A0ED-80D5-4DEB-AF15-DC456F22A673}"/>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229685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D030-DF76-4075-AE01-449527DC06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9C2E54-2B51-4D93-B71D-07B562EE8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6A7BB2-0050-44EB-8A5B-72C20ECEC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CA31BE-B1BF-4BF4-ADBD-DCBDE9422B46}"/>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6" name="Footer Placeholder 5">
            <a:extLst>
              <a:ext uri="{FF2B5EF4-FFF2-40B4-BE49-F238E27FC236}">
                <a16:creationId xmlns:a16="http://schemas.microsoft.com/office/drawing/2014/main" id="{D0CBCFDE-A15C-435D-90DE-D1F06B50AD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945958-C8A3-433C-A185-7A14A0D85579}"/>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18255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E2A8-AFC1-426A-8EDC-DA2C67D0B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62165D-70A1-4551-9B94-8315C830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1E1B6C-4A29-40A3-A725-0B2FD5050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EAB832-D723-4678-A3A0-EAAE88FD5025}"/>
              </a:ext>
            </a:extLst>
          </p:cNvPr>
          <p:cNvSpPr>
            <a:spLocks noGrp="1"/>
          </p:cNvSpPr>
          <p:nvPr>
            <p:ph type="dt" sz="half" idx="10"/>
          </p:nvPr>
        </p:nvSpPr>
        <p:spPr/>
        <p:txBody>
          <a:bodyPr/>
          <a:lstStyle/>
          <a:p>
            <a:fld id="{34385DE7-91F1-4C78-B2C2-1FA6E88354B0}" type="datetimeFigureOut">
              <a:rPr lang="en-GB" smtClean="0"/>
              <a:t>26/03/2020</a:t>
            </a:fld>
            <a:endParaRPr lang="en-GB"/>
          </a:p>
        </p:txBody>
      </p:sp>
      <p:sp>
        <p:nvSpPr>
          <p:cNvPr id="6" name="Footer Placeholder 5">
            <a:extLst>
              <a:ext uri="{FF2B5EF4-FFF2-40B4-BE49-F238E27FC236}">
                <a16:creationId xmlns:a16="http://schemas.microsoft.com/office/drawing/2014/main" id="{A26705D3-32A8-4185-A6B3-749B90445E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7D3A47-1153-46C5-A708-9C10E37216EC}"/>
              </a:ext>
            </a:extLst>
          </p:cNvPr>
          <p:cNvSpPr>
            <a:spLocks noGrp="1"/>
          </p:cNvSpPr>
          <p:nvPr>
            <p:ph type="sldNum" sz="quarter" idx="12"/>
          </p:nvPr>
        </p:nvSpPr>
        <p:spPr/>
        <p:txBody>
          <a:bodyPr/>
          <a:lstStyle/>
          <a:p>
            <a:fld id="{02ED145B-5FC7-47D1-9F31-FD30FD35D052}" type="slidenum">
              <a:rPr lang="en-GB" smtClean="0"/>
              <a:t>‹#›</a:t>
            </a:fld>
            <a:endParaRPr lang="en-GB"/>
          </a:p>
        </p:txBody>
      </p:sp>
    </p:spTree>
    <p:extLst>
      <p:ext uri="{BB962C8B-B14F-4D97-AF65-F5344CB8AC3E}">
        <p14:creationId xmlns:p14="http://schemas.microsoft.com/office/powerpoint/2010/main" val="296763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44253-1D2B-455F-BC9E-985604AD1A52}"/>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99F6852-4390-45A0-A6FE-E99D502B7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3F859E-34BA-402E-B015-CC331A921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85DE7-91F1-4C78-B2C2-1FA6E88354B0}" type="datetimeFigureOut">
              <a:rPr lang="en-GB" smtClean="0"/>
              <a:t>26/03/2020</a:t>
            </a:fld>
            <a:endParaRPr lang="en-GB"/>
          </a:p>
        </p:txBody>
      </p:sp>
      <p:sp>
        <p:nvSpPr>
          <p:cNvPr id="5" name="Footer Placeholder 4">
            <a:extLst>
              <a:ext uri="{FF2B5EF4-FFF2-40B4-BE49-F238E27FC236}">
                <a16:creationId xmlns:a16="http://schemas.microsoft.com/office/drawing/2014/main" id="{16DC5CE4-0276-40CD-8A2B-F54474C8D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BE6164-EB05-474D-A9F7-7BDB032BE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D145B-5FC7-47D1-9F31-FD30FD35D052}" type="slidenum">
              <a:rPr lang="en-GB" smtClean="0"/>
              <a:t>‹#›</a:t>
            </a:fld>
            <a:endParaRPr lang="en-GB"/>
          </a:p>
        </p:txBody>
      </p:sp>
    </p:spTree>
    <p:extLst>
      <p:ext uri="{BB962C8B-B14F-4D97-AF65-F5344CB8AC3E}">
        <p14:creationId xmlns:p14="http://schemas.microsoft.com/office/powerpoint/2010/main" val="297939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rgbClr val="00206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80EA-8EC7-474B-8FBF-8CA2B3B215F5}"/>
              </a:ext>
            </a:extLst>
          </p:cNvPr>
          <p:cNvSpPr>
            <a:spLocks noGrp="1"/>
          </p:cNvSpPr>
          <p:nvPr>
            <p:ph type="ctrTitle"/>
          </p:nvPr>
        </p:nvSpPr>
        <p:spPr>
          <a:xfrm>
            <a:off x="1524000" y="1290399"/>
            <a:ext cx="9144000" cy="2387600"/>
          </a:xfrm>
        </p:spPr>
        <p:txBody>
          <a:bodyPr/>
          <a:lstStyle/>
          <a:p>
            <a:r>
              <a:rPr lang="en-GB" b="1" dirty="0"/>
              <a:t>Presentation Skills</a:t>
            </a:r>
          </a:p>
        </p:txBody>
      </p:sp>
      <p:sp>
        <p:nvSpPr>
          <p:cNvPr id="3" name="Subtitle 2">
            <a:extLst>
              <a:ext uri="{FF2B5EF4-FFF2-40B4-BE49-F238E27FC236}">
                <a16:creationId xmlns:a16="http://schemas.microsoft.com/office/drawing/2014/main" id="{0A88FFFB-5990-4B3D-8970-8B23D994A7D2}"/>
              </a:ext>
            </a:extLst>
          </p:cNvPr>
          <p:cNvSpPr>
            <a:spLocks noGrp="1"/>
          </p:cNvSpPr>
          <p:nvPr>
            <p:ph type="subTitle" idx="1"/>
          </p:nvPr>
        </p:nvSpPr>
        <p:spPr>
          <a:xfrm>
            <a:off x="1524000" y="3677999"/>
            <a:ext cx="9144000" cy="2133599"/>
          </a:xfrm>
        </p:spPr>
        <p:txBody>
          <a:bodyPr>
            <a:normAutofit lnSpcReduction="10000"/>
          </a:bodyPr>
          <a:lstStyle/>
          <a:p>
            <a:pPr marL="342900" indent="-342900" algn="l">
              <a:buFont typeface="Wingdings" panose="05000000000000000000" pitchFamily="2" charset="2"/>
              <a:buChar char="ü"/>
            </a:pPr>
            <a:r>
              <a:rPr lang="en-GB" sz="2800" b="1" dirty="0">
                <a:solidFill>
                  <a:srgbClr val="FF0000"/>
                </a:solidFill>
              </a:rPr>
              <a:t>Describe attributes of a good presenter</a:t>
            </a:r>
          </a:p>
          <a:p>
            <a:pPr marL="342900" indent="-342900" algn="l">
              <a:buFont typeface="Wingdings" panose="05000000000000000000" pitchFamily="2" charset="2"/>
              <a:buChar char="ü"/>
            </a:pPr>
            <a:r>
              <a:rPr lang="en-GB" sz="2800" b="1" dirty="0">
                <a:solidFill>
                  <a:srgbClr val="00B050"/>
                </a:solidFill>
              </a:rPr>
              <a:t>Create a logical, well structured and clear presentation</a:t>
            </a:r>
          </a:p>
          <a:p>
            <a:pPr marL="342900" indent="-342900" algn="l">
              <a:buFont typeface="Wingdings" panose="05000000000000000000" pitchFamily="2" charset="2"/>
              <a:buChar char="ü"/>
            </a:pPr>
            <a:r>
              <a:rPr lang="en-GB" sz="2800" b="1" dirty="0">
                <a:solidFill>
                  <a:srgbClr val="0070C0"/>
                </a:solidFill>
              </a:rPr>
              <a:t>Deliver a 10 minute presentation on a subject of your choice</a:t>
            </a:r>
          </a:p>
        </p:txBody>
      </p:sp>
      <p:pic>
        <p:nvPicPr>
          <p:cNvPr id="5" name="Picture 6" descr="Image result for instructor">
            <a:extLst>
              <a:ext uri="{FF2B5EF4-FFF2-40B4-BE49-F238E27FC236}">
                <a16:creationId xmlns:a16="http://schemas.microsoft.com/office/drawing/2014/main" id="{F72197FB-0CBC-4AD6-81CA-361E837A52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26" b="9022"/>
          <a:stretch/>
        </p:blipFill>
        <p:spPr bwMode="auto">
          <a:xfrm>
            <a:off x="3375059" y="85329"/>
            <a:ext cx="5441881" cy="2555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raf_air_cadet_logo2_300dpi trans">
            <a:extLst>
              <a:ext uri="{FF2B5EF4-FFF2-40B4-BE49-F238E27FC236}">
                <a16:creationId xmlns:a16="http://schemas.microsoft.com/office/drawing/2014/main" id="{C7CBABC1-CFEF-43ED-A85E-1E2B5F18182D}"/>
              </a:ext>
            </a:extLst>
          </p:cNvPr>
          <p:cNvPicPr>
            <a:picLocks noChangeAspect="1" noChangeArrowheads="1"/>
          </p:cNvPicPr>
          <p:nvPr/>
        </p:nvPicPr>
        <p:blipFill>
          <a:blip r:embed="rId3"/>
          <a:srcRect/>
          <a:stretch>
            <a:fillRect/>
          </a:stretch>
        </p:blipFill>
        <p:spPr bwMode="auto">
          <a:xfrm>
            <a:off x="9784553" y="5229846"/>
            <a:ext cx="2363057" cy="1601030"/>
          </a:xfrm>
          <a:prstGeom prst="rect">
            <a:avLst/>
          </a:prstGeom>
          <a:noFill/>
          <a:ln w="9525">
            <a:noFill/>
            <a:miter lim="800000"/>
            <a:headEnd/>
            <a:tailEnd/>
          </a:ln>
        </p:spPr>
      </p:pic>
    </p:spTree>
    <p:extLst>
      <p:ext uri="{BB962C8B-B14F-4D97-AF65-F5344CB8AC3E}">
        <p14:creationId xmlns:p14="http://schemas.microsoft.com/office/powerpoint/2010/main" val="323262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C776-2CF1-4BD8-971B-8A4C62E82673}"/>
              </a:ext>
            </a:extLst>
          </p:cNvPr>
          <p:cNvSpPr>
            <a:spLocks noGrp="1"/>
          </p:cNvSpPr>
          <p:nvPr>
            <p:ph type="title"/>
          </p:nvPr>
        </p:nvSpPr>
        <p:spPr/>
        <p:txBody>
          <a:bodyPr/>
          <a:lstStyle/>
          <a:p>
            <a:r>
              <a:rPr lang="en-GB" dirty="0"/>
              <a:t>What to Watch Out For…</a:t>
            </a:r>
          </a:p>
        </p:txBody>
      </p:sp>
      <p:sp>
        <p:nvSpPr>
          <p:cNvPr id="3" name="Content Placeholder 2">
            <a:extLst>
              <a:ext uri="{FF2B5EF4-FFF2-40B4-BE49-F238E27FC236}">
                <a16:creationId xmlns:a16="http://schemas.microsoft.com/office/drawing/2014/main" id="{025B51BF-172C-4F6E-87E1-176DB7875F91}"/>
              </a:ext>
            </a:extLst>
          </p:cNvPr>
          <p:cNvSpPr>
            <a:spLocks noGrp="1"/>
          </p:cNvSpPr>
          <p:nvPr>
            <p:ph idx="1"/>
          </p:nvPr>
        </p:nvSpPr>
        <p:spPr>
          <a:xfrm>
            <a:off x="838200" y="1825625"/>
            <a:ext cx="10515600" cy="4756150"/>
          </a:xfrm>
        </p:spPr>
        <p:txBody>
          <a:bodyPr>
            <a:normAutofit/>
          </a:bodyPr>
          <a:lstStyle/>
          <a:p>
            <a:r>
              <a:rPr lang="en-GB" dirty="0"/>
              <a:t>Filler words: Umm, </a:t>
            </a:r>
            <a:r>
              <a:rPr lang="en-GB" dirty="0" err="1"/>
              <a:t>Errrrrm</a:t>
            </a:r>
            <a:r>
              <a:rPr lang="en-GB" dirty="0"/>
              <a:t>, Ok, Right then….</a:t>
            </a:r>
          </a:p>
          <a:p>
            <a:r>
              <a:rPr lang="en-GB" dirty="0"/>
              <a:t>Shuffling/rocking feet</a:t>
            </a:r>
          </a:p>
          <a:p>
            <a:r>
              <a:rPr lang="en-GB" dirty="0"/>
              <a:t>Staring at your notes/computer screen</a:t>
            </a:r>
          </a:p>
          <a:p>
            <a:endParaRPr lang="en-GB" dirty="0"/>
          </a:p>
          <a:p>
            <a:endParaRPr lang="en-GB" dirty="0"/>
          </a:p>
          <a:p>
            <a:endParaRPr lang="en-GB" dirty="0"/>
          </a:p>
          <a:p>
            <a:pPr marL="0" indent="0">
              <a:buNone/>
            </a:pPr>
            <a:r>
              <a:rPr lang="en-GB" b="1" dirty="0"/>
              <a:t>How to avoid it?</a:t>
            </a:r>
          </a:p>
          <a:p>
            <a:pPr marL="0" indent="0">
              <a:buNone/>
            </a:pPr>
            <a:endParaRPr lang="en-GB" b="1" dirty="0"/>
          </a:p>
          <a:p>
            <a:pPr marL="0" indent="0" algn="ctr">
              <a:buNone/>
            </a:pPr>
            <a:r>
              <a:rPr lang="en-GB" b="1" dirty="0"/>
              <a:t>Practice, pause, breathe, relax and take it steady</a:t>
            </a:r>
            <a:r>
              <a:rPr lang="en-GB" dirty="0"/>
              <a:t>!</a:t>
            </a:r>
          </a:p>
        </p:txBody>
      </p:sp>
      <p:pic>
        <p:nvPicPr>
          <p:cNvPr id="4" name="Picture 3">
            <a:extLst>
              <a:ext uri="{FF2B5EF4-FFF2-40B4-BE49-F238E27FC236}">
                <a16:creationId xmlns:a16="http://schemas.microsoft.com/office/drawing/2014/main" id="{99D414CB-AB61-44E7-8958-11555F6D8E1D}"/>
              </a:ext>
            </a:extLst>
          </p:cNvPr>
          <p:cNvPicPr>
            <a:picLocks noChangeAspect="1"/>
          </p:cNvPicPr>
          <p:nvPr/>
        </p:nvPicPr>
        <p:blipFill>
          <a:blip r:embed="rId2"/>
          <a:stretch>
            <a:fillRect/>
          </a:stretch>
        </p:blipFill>
        <p:spPr>
          <a:xfrm>
            <a:off x="9682162" y="1157287"/>
            <a:ext cx="2143125" cy="4543425"/>
          </a:xfrm>
          <a:prstGeom prst="rect">
            <a:avLst/>
          </a:prstGeom>
        </p:spPr>
      </p:pic>
    </p:spTree>
    <p:extLst>
      <p:ext uri="{BB962C8B-B14F-4D97-AF65-F5344CB8AC3E}">
        <p14:creationId xmlns:p14="http://schemas.microsoft.com/office/powerpoint/2010/main" val="59033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E134-927E-47BC-80A2-78061696C87F}"/>
              </a:ext>
            </a:extLst>
          </p:cNvPr>
          <p:cNvSpPr>
            <a:spLocks noGrp="1"/>
          </p:cNvSpPr>
          <p:nvPr>
            <p:ph type="title"/>
          </p:nvPr>
        </p:nvSpPr>
        <p:spPr/>
        <p:txBody>
          <a:bodyPr/>
          <a:lstStyle/>
          <a:p>
            <a:r>
              <a:rPr lang="en-GB" dirty="0"/>
              <a:t>What if….?</a:t>
            </a:r>
          </a:p>
        </p:txBody>
      </p:sp>
      <p:sp>
        <p:nvSpPr>
          <p:cNvPr id="3" name="Content Placeholder 2">
            <a:extLst>
              <a:ext uri="{FF2B5EF4-FFF2-40B4-BE49-F238E27FC236}">
                <a16:creationId xmlns:a16="http://schemas.microsoft.com/office/drawing/2014/main" id="{756C34C1-79A3-40E0-A6ED-EB6E8FA01052}"/>
              </a:ext>
            </a:extLst>
          </p:cNvPr>
          <p:cNvSpPr>
            <a:spLocks noGrp="1"/>
          </p:cNvSpPr>
          <p:nvPr>
            <p:ph idx="1"/>
          </p:nvPr>
        </p:nvSpPr>
        <p:spPr>
          <a:xfrm>
            <a:off x="1002792" y="1656736"/>
            <a:ext cx="9765323" cy="499023"/>
          </a:xfrm>
        </p:spPr>
        <p:txBody>
          <a:bodyPr/>
          <a:lstStyle/>
          <a:p>
            <a:pPr marL="0" indent="0" algn="ctr">
              <a:buNone/>
            </a:pPr>
            <a:r>
              <a:rPr lang="en-GB" b="1" dirty="0"/>
              <a:t>Discuss: What would you do in the following scenarios</a:t>
            </a:r>
          </a:p>
        </p:txBody>
      </p:sp>
      <p:sp>
        <p:nvSpPr>
          <p:cNvPr id="4" name="Content Placeholder 2">
            <a:extLst>
              <a:ext uri="{FF2B5EF4-FFF2-40B4-BE49-F238E27FC236}">
                <a16:creationId xmlns:a16="http://schemas.microsoft.com/office/drawing/2014/main" id="{64F6ED01-4227-4AF7-9ABF-7DEFC19CF761}"/>
              </a:ext>
            </a:extLst>
          </p:cNvPr>
          <p:cNvSpPr txBox="1">
            <a:spLocks/>
          </p:cNvSpPr>
          <p:nvPr/>
        </p:nvSpPr>
        <p:spPr>
          <a:xfrm>
            <a:off x="1008186" y="2442602"/>
            <a:ext cx="4601308" cy="1643611"/>
          </a:xfrm>
          <a:prstGeom prst="rect">
            <a:avLst/>
          </a:prstGeom>
          <a:solidFill>
            <a:schemeClr val="accent1">
              <a:lumMod val="40000"/>
              <a:lumOff val="60000"/>
            </a:schemeClr>
          </a:solidFill>
          <a:ln w="28575">
            <a:solidFill>
              <a:schemeClr val="tx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2060"/>
                </a:solidFill>
              </a:rPr>
              <a:t>Scenario 1</a:t>
            </a:r>
          </a:p>
          <a:p>
            <a:pPr marL="0" indent="0">
              <a:buNone/>
            </a:pPr>
            <a:r>
              <a:rPr lang="en-GB" dirty="0">
                <a:solidFill>
                  <a:srgbClr val="002060"/>
                </a:solidFill>
              </a:rPr>
              <a:t>The computer you were using died and you couldn’t get it back on</a:t>
            </a:r>
          </a:p>
        </p:txBody>
      </p:sp>
      <p:sp>
        <p:nvSpPr>
          <p:cNvPr id="5" name="Content Placeholder 2">
            <a:extLst>
              <a:ext uri="{FF2B5EF4-FFF2-40B4-BE49-F238E27FC236}">
                <a16:creationId xmlns:a16="http://schemas.microsoft.com/office/drawing/2014/main" id="{E64C31D4-2D6D-4F76-8FB1-73B7E862F727}"/>
              </a:ext>
            </a:extLst>
          </p:cNvPr>
          <p:cNvSpPr txBox="1">
            <a:spLocks/>
          </p:cNvSpPr>
          <p:nvPr/>
        </p:nvSpPr>
        <p:spPr>
          <a:xfrm>
            <a:off x="6440366" y="2442602"/>
            <a:ext cx="4601308" cy="1643611"/>
          </a:xfrm>
          <a:prstGeom prst="rect">
            <a:avLst/>
          </a:prstGeom>
          <a:solidFill>
            <a:schemeClr val="accent2">
              <a:lumMod val="40000"/>
              <a:lumOff val="60000"/>
            </a:schemeClr>
          </a:solidFill>
          <a:ln w="28575">
            <a:solidFill>
              <a:schemeClr val="tx1"/>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2060"/>
                </a:solidFill>
              </a:rPr>
              <a:t>Scenario 2 </a:t>
            </a:r>
          </a:p>
          <a:p>
            <a:pPr marL="0" indent="0">
              <a:buNone/>
            </a:pPr>
            <a:r>
              <a:rPr lang="en-GB" dirty="0">
                <a:solidFill>
                  <a:srgbClr val="002060"/>
                </a:solidFill>
              </a:rPr>
              <a:t>Someone was talking through your presentation</a:t>
            </a:r>
          </a:p>
        </p:txBody>
      </p:sp>
      <p:sp>
        <p:nvSpPr>
          <p:cNvPr id="6" name="Content Placeholder 2">
            <a:extLst>
              <a:ext uri="{FF2B5EF4-FFF2-40B4-BE49-F238E27FC236}">
                <a16:creationId xmlns:a16="http://schemas.microsoft.com/office/drawing/2014/main" id="{E1A1AFDD-FFD7-4C2A-8850-875C1E4FABD5}"/>
              </a:ext>
            </a:extLst>
          </p:cNvPr>
          <p:cNvSpPr txBox="1">
            <a:spLocks/>
          </p:cNvSpPr>
          <p:nvPr/>
        </p:nvSpPr>
        <p:spPr>
          <a:xfrm>
            <a:off x="1008186" y="4603316"/>
            <a:ext cx="4601308" cy="1643611"/>
          </a:xfrm>
          <a:prstGeom prst="rect">
            <a:avLst/>
          </a:prstGeom>
          <a:solidFill>
            <a:schemeClr val="accent4">
              <a:lumMod val="40000"/>
              <a:lumOff val="60000"/>
            </a:schemeClr>
          </a:solidFill>
          <a:ln w="28575">
            <a:solidFill>
              <a:schemeClr val="tx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2060"/>
                </a:solidFill>
              </a:rPr>
              <a:t>Scenario 3 </a:t>
            </a:r>
          </a:p>
          <a:p>
            <a:pPr marL="0" indent="0">
              <a:buNone/>
            </a:pPr>
            <a:r>
              <a:rPr lang="en-GB" dirty="0">
                <a:solidFill>
                  <a:srgbClr val="002060"/>
                </a:solidFill>
              </a:rPr>
              <a:t>Someone interrupted your presentation by walking through the room</a:t>
            </a:r>
          </a:p>
        </p:txBody>
      </p:sp>
      <p:sp>
        <p:nvSpPr>
          <p:cNvPr id="7" name="Content Placeholder 2">
            <a:extLst>
              <a:ext uri="{FF2B5EF4-FFF2-40B4-BE49-F238E27FC236}">
                <a16:creationId xmlns:a16="http://schemas.microsoft.com/office/drawing/2014/main" id="{69435472-D8A2-4FA1-A594-8EF990AEFDA1}"/>
              </a:ext>
            </a:extLst>
          </p:cNvPr>
          <p:cNvSpPr txBox="1">
            <a:spLocks/>
          </p:cNvSpPr>
          <p:nvPr/>
        </p:nvSpPr>
        <p:spPr>
          <a:xfrm>
            <a:off x="6440366" y="4603317"/>
            <a:ext cx="4601308" cy="1643611"/>
          </a:xfrm>
          <a:prstGeom prst="rect">
            <a:avLst/>
          </a:prstGeom>
          <a:solidFill>
            <a:schemeClr val="accent6">
              <a:lumMod val="40000"/>
              <a:lumOff val="60000"/>
            </a:schemeClr>
          </a:solidFill>
          <a:ln w="28575">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2060"/>
                </a:solidFill>
              </a:rPr>
              <a:t>Scenario 4 </a:t>
            </a:r>
          </a:p>
          <a:p>
            <a:pPr marL="0" indent="0">
              <a:buNone/>
            </a:pPr>
            <a:r>
              <a:rPr lang="en-GB" dirty="0">
                <a:solidFill>
                  <a:srgbClr val="002060"/>
                </a:solidFill>
              </a:rPr>
              <a:t>Someone has a question during the presentation</a:t>
            </a:r>
          </a:p>
        </p:txBody>
      </p:sp>
    </p:spTree>
    <p:extLst>
      <p:ext uri="{BB962C8B-B14F-4D97-AF65-F5344CB8AC3E}">
        <p14:creationId xmlns:p14="http://schemas.microsoft.com/office/powerpoint/2010/main" val="15369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1804-DAD3-488A-ADDD-3B327935D5FC}"/>
              </a:ext>
            </a:extLst>
          </p:cNvPr>
          <p:cNvSpPr>
            <a:spLocks noGrp="1"/>
          </p:cNvSpPr>
          <p:nvPr>
            <p:ph type="title"/>
          </p:nvPr>
        </p:nvSpPr>
        <p:spPr/>
        <p:txBody>
          <a:bodyPr/>
          <a:lstStyle/>
          <a:p>
            <a:r>
              <a:rPr lang="en-GB" dirty="0"/>
              <a:t>Preparing for Assessment</a:t>
            </a:r>
          </a:p>
        </p:txBody>
      </p:sp>
      <p:sp>
        <p:nvSpPr>
          <p:cNvPr id="3" name="Content Placeholder 2">
            <a:extLst>
              <a:ext uri="{FF2B5EF4-FFF2-40B4-BE49-F238E27FC236}">
                <a16:creationId xmlns:a16="http://schemas.microsoft.com/office/drawing/2014/main" id="{F00145C9-6FE1-4A0E-B977-CFFA9467BBEF}"/>
              </a:ext>
            </a:extLst>
          </p:cNvPr>
          <p:cNvSpPr>
            <a:spLocks noGrp="1"/>
          </p:cNvSpPr>
          <p:nvPr>
            <p:ph idx="1"/>
          </p:nvPr>
        </p:nvSpPr>
        <p:spPr/>
        <p:txBody>
          <a:bodyPr/>
          <a:lstStyle/>
          <a:p>
            <a:pPr>
              <a:buFont typeface="Wingdings" panose="05000000000000000000" pitchFamily="2" charset="2"/>
              <a:buChar char="ü"/>
            </a:pPr>
            <a:r>
              <a:rPr lang="en-GB" dirty="0"/>
              <a:t>Deliver a 10 minute presentation at Squadron</a:t>
            </a:r>
          </a:p>
          <a:p>
            <a:pPr>
              <a:buFont typeface="Wingdings" panose="05000000000000000000" pitchFamily="2" charset="2"/>
              <a:buChar char="ü"/>
            </a:pPr>
            <a:r>
              <a:rPr lang="en-GB" dirty="0"/>
              <a:t>Subject can be about anything </a:t>
            </a:r>
          </a:p>
          <a:p>
            <a:pPr>
              <a:buFont typeface="Wingdings" panose="05000000000000000000" pitchFamily="2" charset="2"/>
              <a:buChar char="ü"/>
            </a:pPr>
            <a:r>
              <a:rPr lang="en-GB" dirty="0"/>
              <a:t>Use visual aids to help your delivery</a:t>
            </a:r>
          </a:p>
          <a:p>
            <a:pPr>
              <a:buFont typeface="Wingdings" panose="05000000000000000000" pitchFamily="2" charset="2"/>
              <a:buChar char="ü"/>
            </a:pPr>
            <a:r>
              <a:rPr lang="en-GB" dirty="0"/>
              <a:t>Plan your presentation using the guide</a:t>
            </a:r>
          </a:p>
          <a:p>
            <a:pPr>
              <a:buFont typeface="Wingdings" panose="05000000000000000000" pitchFamily="2" charset="2"/>
              <a:buChar char="ü"/>
            </a:pPr>
            <a:r>
              <a:rPr lang="en-GB" dirty="0"/>
              <a:t>Practice your delivery before your assessment</a:t>
            </a:r>
          </a:p>
          <a:p>
            <a:pPr>
              <a:buFont typeface="Wingdings" panose="05000000000000000000" pitchFamily="2" charset="2"/>
              <a:buChar char="ü"/>
            </a:pPr>
            <a:endParaRPr lang="en-GB" dirty="0"/>
          </a:p>
        </p:txBody>
      </p:sp>
      <p:pic>
        <p:nvPicPr>
          <p:cNvPr id="4" name="Picture 3">
            <a:extLst>
              <a:ext uri="{FF2B5EF4-FFF2-40B4-BE49-F238E27FC236}">
                <a16:creationId xmlns:a16="http://schemas.microsoft.com/office/drawing/2014/main" id="{0590AB0A-7B0D-4F17-8B07-3AC6EF1B36F3}"/>
              </a:ext>
            </a:extLst>
          </p:cNvPr>
          <p:cNvPicPr>
            <a:picLocks noChangeAspect="1"/>
          </p:cNvPicPr>
          <p:nvPr/>
        </p:nvPicPr>
        <p:blipFill rotWithShape="1">
          <a:blip r:embed="rId2"/>
          <a:srcRect t="7175" b="7564"/>
          <a:stretch/>
        </p:blipFill>
        <p:spPr>
          <a:xfrm>
            <a:off x="3714750" y="4400551"/>
            <a:ext cx="4248150" cy="2362200"/>
          </a:xfrm>
          <a:prstGeom prst="rect">
            <a:avLst/>
          </a:prstGeom>
        </p:spPr>
      </p:pic>
    </p:spTree>
    <p:extLst>
      <p:ext uri="{BB962C8B-B14F-4D97-AF65-F5344CB8AC3E}">
        <p14:creationId xmlns:p14="http://schemas.microsoft.com/office/powerpoint/2010/main" val="143801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D73-25AB-42C8-9012-D626C8E8BB3C}"/>
              </a:ext>
            </a:extLst>
          </p:cNvPr>
          <p:cNvSpPr>
            <a:spLocks noGrp="1"/>
          </p:cNvSpPr>
          <p:nvPr>
            <p:ph type="title"/>
          </p:nvPr>
        </p:nvSpPr>
        <p:spPr>
          <a:xfrm>
            <a:off x="3026664" y="72518"/>
            <a:ext cx="5977128" cy="750442"/>
          </a:xfrm>
        </p:spPr>
        <p:txBody>
          <a:bodyPr/>
          <a:lstStyle/>
          <a:p>
            <a:r>
              <a:rPr lang="en-GB" dirty="0"/>
              <a:t>Assessment Criteria</a:t>
            </a:r>
          </a:p>
        </p:txBody>
      </p:sp>
      <p:graphicFrame>
        <p:nvGraphicFramePr>
          <p:cNvPr id="4" name="Content Placeholder 3">
            <a:extLst>
              <a:ext uri="{FF2B5EF4-FFF2-40B4-BE49-F238E27FC236}">
                <a16:creationId xmlns:a16="http://schemas.microsoft.com/office/drawing/2014/main" id="{FDDA6EE0-F090-4826-8C96-9D184ECA65A0}"/>
              </a:ext>
            </a:extLst>
          </p:cNvPr>
          <p:cNvGraphicFramePr>
            <a:graphicFrameLocks noGrp="1"/>
          </p:cNvGraphicFramePr>
          <p:nvPr>
            <p:ph idx="1"/>
            <p:extLst>
              <p:ext uri="{D42A27DB-BD31-4B8C-83A1-F6EECF244321}">
                <p14:modId xmlns:p14="http://schemas.microsoft.com/office/powerpoint/2010/main" val="1526310465"/>
              </p:ext>
            </p:extLst>
          </p:nvPr>
        </p:nvGraphicFramePr>
        <p:xfrm>
          <a:off x="262128" y="888874"/>
          <a:ext cx="11689081" cy="5847352"/>
        </p:xfrm>
        <a:graphic>
          <a:graphicData uri="http://schemas.openxmlformats.org/drawingml/2006/table">
            <a:tbl>
              <a:tblPr firstRow="1" bandRow="1">
                <a:tableStyleId>{5940675A-B579-460E-94D1-54222C63F5DA}</a:tableStyleId>
              </a:tblPr>
              <a:tblGrid>
                <a:gridCol w="1813560">
                  <a:extLst>
                    <a:ext uri="{9D8B030D-6E8A-4147-A177-3AD203B41FA5}">
                      <a16:colId xmlns:a16="http://schemas.microsoft.com/office/drawing/2014/main" val="913495761"/>
                    </a:ext>
                  </a:extLst>
                </a:gridCol>
                <a:gridCol w="7680960">
                  <a:extLst>
                    <a:ext uri="{9D8B030D-6E8A-4147-A177-3AD203B41FA5}">
                      <a16:colId xmlns:a16="http://schemas.microsoft.com/office/drawing/2014/main" val="2180448144"/>
                    </a:ext>
                  </a:extLst>
                </a:gridCol>
                <a:gridCol w="2194561">
                  <a:extLst>
                    <a:ext uri="{9D8B030D-6E8A-4147-A177-3AD203B41FA5}">
                      <a16:colId xmlns:a16="http://schemas.microsoft.com/office/drawing/2014/main" val="1171122080"/>
                    </a:ext>
                  </a:extLst>
                </a:gridCol>
              </a:tblGrid>
              <a:tr h="528989">
                <a:tc>
                  <a:txBody>
                    <a:bodyPr/>
                    <a:lstStyle/>
                    <a:p>
                      <a:pPr algn="ctr"/>
                      <a:r>
                        <a:rPr lang="en-GB" sz="2000" b="1" dirty="0">
                          <a:solidFill>
                            <a:srgbClr val="002060"/>
                          </a:solidFill>
                          <a:latin typeface="Century Gothic" panose="020B0502020202020204" pitchFamily="34" charset="0"/>
                        </a:rPr>
                        <a:t>Section</a:t>
                      </a:r>
                    </a:p>
                  </a:txBody>
                  <a:tcPr anchor="ctr"/>
                </a:tc>
                <a:tc>
                  <a:txBody>
                    <a:bodyPr/>
                    <a:lstStyle/>
                    <a:p>
                      <a:pPr algn="ctr"/>
                      <a:r>
                        <a:rPr lang="en-GB" sz="2000" b="1" dirty="0">
                          <a:solidFill>
                            <a:srgbClr val="002060"/>
                          </a:solidFill>
                          <a:latin typeface="Century Gothic" panose="020B0502020202020204" pitchFamily="34" charset="0"/>
                        </a:rPr>
                        <a:t>Criteria</a:t>
                      </a:r>
                    </a:p>
                  </a:txBody>
                  <a:tcPr anchor="ctr"/>
                </a:tc>
                <a:tc>
                  <a:txBody>
                    <a:bodyPr/>
                    <a:lstStyle/>
                    <a:p>
                      <a:pPr algn="ctr"/>
                      <a:r>
                        <a:rPr lang="en-GB" sz="2000" b="1" dirty="0">
                          <a:solidFill>
                            <a:srgbClr val="002060"/>
                          </a:solidFill>
                          <a:latin typeface="Century Gothic" panose="020B0502020202020204" pitchFamily="34" charset="0"/>
                        </a:rPr>
                        <a:t>Score</a:t>
                      </a:r>
                    </a:p>
                  </a:txBody>
                  <a:tcPr anchor="ctr"/>
                </a:tc>
                <a:extLst>
                  <a:ext uri="{0D108BD9-81ED-4DB2-BD59-A6C34878D82A}">
                    <a16:rowId xmlns:a16="http://schemas.microsoft.com/office/drawing/2014/main" val="1077415476"/>
                  </a:ext>
                </a:extLst>
              </a:tr>
              <a:tr h="528989">
                <a:tc>
                  <a:txBody>
                    <a:bodyPr/>
                    <a:lstStyle/>
                    <a:p>
                      <a:pPr algn="ctr"/>
                      <a:r>
                        <a:rPr lang="en-GB" sz="2000" b="1" dirty="0">
                          <a:solidFill>
                            <a:srgbClr val="002060"/>
                          </a:solidFill>
                          <a:latin typeface="Century Gothic" panose="020B0502020202020204" pitchFamily="34" charset="0"/>
                        </a:rPr>
                        <a:t>Preparation</a:t>
                      </a:r>
                    </a:p>
                  </a:txBody>
                  <a:tcPr anchor="ctr"/>
                </a:tc>
                <a:tc>
                  <a:txBody>
                    <a:bodyPr/>
                    <a:lstStyle/>
                    <a:p>
                      <a:pPr algn="l"/>
                      <a:r>
                        <a:rPr lang="en-GB" dirty="0">
                          <a:solidFill>
                            <a:srgbClr val="002060"/>
                          </a:solidFill>
                          <a:latin typeface="Century Gothic" panose="020B0502020202020204" pitchFamily="34" charset="0"/>
                        </a:rPr>
                        <a:t>Was the room and equipment set up before the session begun?</a:t>
                      </a:r>
                    </a:p>
                  </a:txBody>
                  <a:tcPr anchor="ctr"/>
                </a:tc>
                <a:tc>
                  <a:txBody>
                    <a:bodyPr/>
                    <a:lstStyle/>
                    <a:p>
                      <a:pPr algn="ctr"/>
                      <a:r>
                        <a:rPr lang="en-GB" sz="2000" b="1" dirty="0">
                          <a:solidFill>
                            <a:srgbClr val="002060"/>
                          </a:solidFill>
                          <a:latin typeface="Century Gothic" panose="020B0502020202020204" pitchFamily="34" charset="0"/>
                        </a:rPr>
                        <a:t>1    2    3    4    5</a:t>
                      </a:r>
                    </a:p>
                  </a:txBody>
                  <a:tcPr anchor="ctr"/>
                </a:tc>
                <a:extLst>
                  <a:ext uri="{0D108BD9-81ED-4DB2-BD59-A6C34878D82A}">
                    <a16:rowId xmlns:a16="http://schemas.microsoft.com/office/drawing/2014/main" val="62611367"/>
                  </a:ext>
                </a:extLst>
              </a:tr>
              <a:tr h="528989">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l"/>
                      <a:r>
                        <a:rPr lang="en-GB" dirty="0">
                          <a:solidFill>
                            <a:srgbClr val="002060"/>
                          </a:solidFill>
                          <a:latin typeface="Century Gothic" panose="020B0502020202020204" pitchFamily="34" charset="0"/>
                        </a:rPr>
                        <a:t>Were the visual aids adequately prepared?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1    2    3    4    5</a:t>
                      </a:r>
                    </a:p>
                  </a:txBody>
                  <a:tcPr anchor="ctr"/>
                </a:tc>
                <a:extLst>
                  <a:ext uri="{0D108BD9-81ED-4DB2-BD59-A6C34878D82A}">
                    <a16:rowId xmlns:a16="http://schemas.microsoft.com/office/drawing/2014/main" val="2708546260"/>
                  </a:ext>
                </a:extLst>
              </a:tr>
              <a:tr h="528989">
                <a:tc>
                  <a:txBody>
                    <a:bodyPr/>
                    <a:lstStyle/>
                    <a:p>
                      <a:pPr algn="ctr"/>
                      <a:r>
                        <a:rPr lang="en-GB" sz="2000" b="1" dirty="0">
                          <a:solidFill>
                            <a:srgbClr val="002060"/>
                          </a:solidFill>
                          <a:latin typeface="Century Gothic" panose="020B0502020202020204" pitchFamily="34" charset="0"/>
                        </a:rPr>
                        <a:t>Delivery</a:t>
                      </a:r>
                    </a:p>
                  </a:txBody>
                  <a:tcPr anchor="ctr"/>
                </a:tc>
                <a:tc>
                  <a:txBody>
                    <a:bodyPr/>
                    <a:lstStyle/>
                    <a:p>
                      <a:pPr algn="l"/>
                      <a:r>
                        <a:rPr lang="en-GB" dirty="0">
                          <a:solidFill>
                            <a:srgbClr val="002060"/>
                          </a:solidFill>
                          <a:latin typeface="Century Gothic" panose="020B0502020202020204" pitchFamily="34" charset="0"/>
                        </a:rPr>
                        <a:t>Was the candidate confident and clear when delivering?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1    2    3    4    5</a:t>
                      </a:r>
                    </a:p>
                  </a:txBody>
                  <a:tcPr anchor="ctr"/>
                </a:tc>
                <a:extLst>
                  <a:ext uri="{0D108BD9-81ED-4DB2-BD59-A6C34878D82A}">
                    <a16:rowId xmlns:a16="http://schemas.microsoft.com/office/drawing/2014/main" val="3695364657"/>
                  </a:ext>
                </a:extLst>
              </a:tr>
              <a:tr h="528989">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l"/>
                      <a:r>
                        <a:rPr lang="en-GB" dirty="0">
                          <a:solidFill>
                            <a:srgbClr val="002060"/>
                          </a:solidFill>
                          <a:latin typeface="Century Gothic" panose="020B0502020202020204" pitchFamily="34" charset="0"/>
                        </a:rPr>
                        <a:t>Was the content relevant and subject knowledge sound?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1    2    3    4    5</a:t>
                      </a:r>
                    </a:p>
                  </a:txBody>
                  <a:tcPr anchor="ctr"/>
                </a:tc>
                <a:extLst>
                  <a:ext uri="{0D108BD9-81ED-4DB2-BD59-A6C34878D82A}">
                    <a16:rowId xmlns:a16="http://schemas.microsoft.com/office/drawing/2014/main" val="4275903371"/>
                  </a:ext>
                </a:extLst>
              </a:tr>
              <a:tr h="528989">
                <a:tc>
                  <a:txBody>
                    <a:bodyPr/>
                    <a:lstStyle/>
                    <a:p>
                      <a:pPr algn="ctr"/>
                      <a:r>
                        <a:rPr lang="en-GB" sz="2000" b="1" dirty="0">
                          <a:solidFill>
                            <a:srgbClr val="002060"/>
                          </a:solidFill>
                          <a:latin typeface="Century Gothic" panose="020B0502020202020204" pitchFamily="34" charset="0"/>
                        </a:rPr>
                        <a:t>Presentation</a:t>
                      </a:r>
                    </a:p>
                  </a:txBody>
                  <a:tcPr anchor="ctr"/>
                </a:tc>
                <a:tc>
                  <a:txBody>
                    <a:bodyPr/>
                    <a:lstStyle/>
                    <a:p>
                      <a:pPr algn="l"/>
                      <a:r>
                        <a:rPr lang="en-GB" dirty="0">
                          <a:solidFill>
                            <a:srgbClr val="002060"/>
                          </a:solidFill>
                          <a:latin typeface="Century Gothic" panose="020B0502020202020204" pitchFamily="34" charset="0"/>
                        </a:rPr>
                        <a:t>Was the structure of the presentation logical and well thought out?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1    2    3    4    5</a:t>
                      </a:r>
                    </a:p>
                  </a:txBody>
                  <a:tcPr anchor="ctr"/>
                </a:tc>
                <a:extLst>
                  <a:ext uri="{0D108BD9-81ED-4DB2-BD59-A6C34878D82A}">
                    <a16:rowId xmlns:a16="http://schemas.microsoft.com/office/drawing/2014/main" val="163867085"/>
                  </a:ext>
                </a:extLst>
              </a:tr>
              <a:tr h="528989">
                <a:tc>
                  <a:txBody>
                    <a:bodyPr/>
                    <a:lstStyle/>
                    <a:p>
                      <a:pPr algn="ctr"/>
                      <a:endParaRPr lang="en-GB" sz="2000" b="1" dirty="0">
                        <a:solidFill>
                          <a:srgbClr val="002060"/>
                        </a:solidFill>
                        <a:latin typeface="Century Gothic" panose="020B0502020202020204" pitchFamily="34" charset="0"/>
                      </a:endParaRPr>
                    </a:p>
                  </a:txBody>
                  <a:tcPr anchor="ctr"/>
                </a:tc>
                <a:tc>
                  <a:txBody>
                    <a:bodyPr/>
                    <a:lstStyle/>
                    <a:p>
                      <a:pPr algn="l"/>
                      <a:r>
                        <a:rPr lang="en-GB" dirty="0">
                          <a:solidFill>
                            <a:srgbClr val="002060"/>
                          </a:solidFill>
                          <a:latin typeface="Century Gothic" panose="020B0502020202020204" pitchFamily="34" charset="0"/>
                        </a:rPr>
                        <a:t>Was the presentation delivered in the required 10 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1    2    3    4    5</a:t>
                      </a:r>
                    </a:p>
                  </a:txBody>
                  <a:tcPr anchor="ctr"/>
                </a:tc>
                <a:extLst>
                  <a:ext uri="{0D108BD9-81ED-4DB2-BD59-A6C34878D82A}">
                    <a16:rowId xmlns:a16="http://schemas.microsoft.com/office/drawing/2014/main" val="722175721"/>
                  </a:ext>
                </a:extLst>
              </a:tr>
              <a:tr h="528989">
                <a:tc gridSpan="2">
                  <a:txBody>
                    <a:bodyPr/>
                    <a:lstStyle/>
                    <a:p>
                      <a:pPr algn="r"/>
                      <a:r>
                        <a:rPr lang="en-GB" sz="2000" b="0" dirty="0">
                          <a:solidFill>
                            <a:srgbClr val="002060"/>
                          </a:solidFill>
                          <a:latin typeface="Century Gothic" panose="020B0502020202020204" pitchFamily="34" charset="0"/>
                        </a:rPr>
                        <a:t> (15 to pass, nothing in the 1 column)  </a:t>
                      </a:r>
                      <a:r>
                        <a:rPr lang="en-GB" sz="2000" b="1" dirty="0">
                          <a:solidFill>
                            <a:srgbClr val="002060"/>
                          </a:solidFill>
                          <a:latin typeface="Century Gothic" panose="020B0502020202020204" pitchFamily="34" charset="0"/>
                        </a:rPr>
                        <a:t>Total Score:</a:t>
                      </a:r>
                    </a:p>
                  </a:txBody>
                  <a:tcPr anchor="ctr"/>
                </a:tc>
                <a:tc hMerge="1">
                  <a:txBody>
                    <a:bodyPr/>
                    <a:lstStyle/>
                    <a:p>
                      <a:pPr algn="r"/>
                      <a:endParaRPr lang="en-GB" sz="2000" b="1"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517935776"/>
                  </a:ext>
                </a:extLst>
              </a:tr>
              <a:tr h="950829">
                <a:tc gridSpan="3">
                  <a:txBody>
                    <a:bodyPr/>
                    <a:lstStyle/>
                    <a:p>
                      <a:pPr algn="l"/>
                      <a:r>
                        <a:rPr lang="en-GB" sz="2000" b="1" dirty="0">
                          <a:solidFill>
                            <a:srgbClr val="002060"/>
                          </a:solidFill>
                          <a:latin typeface="Century Gothic" panose="020B0502020202020204" pitchFamily="34" charset="0"/>
                        </a:rPr>
                        <a:t>Comments: </a:t>
                      </a:r>
                      <a:r>
                        <a:rPr lang="en-GB" sz="2000" b="0" dirty="0">
                          <a:solidFill>
                            <a:srgbClr val="002060"/>
                          </a:solidFill>
                          <a:latin typeface="Century Gothic" panose="020B0502020202020204" pitchFamily="34" charset="0"/>
                        </a:rPr>
                        <a:t>(include strengths and areas for development)</a:t>
                      </a:r>
                      <a:endParaRPr lang="en-GB" sz="2000" b="1" dirty="0">
                        <a:solidFill>
                          <a:srgbClr val="002060"/>
                        </a:solidFill>
                        <a:latin typeface="Century Gothic" panose="020B0502020202020204" pitchFamily="34" charset="0"/>
                      </a:endParaRPr>
                    </a:p>
                    <a:p>
                      <a:pPr algn="r"/>
                      <a:endParaRPr lang="en-GB" sz="2000" b="1" dirty="0">
                        <a:solidFill>
                          <a:srgbClr val="002060"/>
                        </a:solidFill>
                        <a:latin typeface="Century Gothic" panose="020B0502020202020204" pitchFamily="34" charset="0"/>
                      </a:endParaRPr>
                    </a:p>
                    <a:p>
                      <a:pPr algn="r"/>
                      <a:endParaRPr lang="en-GB" sz="2000" b="1" dirty="0">
                        <a:solidFill>
                          <a:srgbClr val="002060"/>
                        </a:solidFill>
                        <a:latin typeface="Century Gothic" panose="020B0502020202020204" pitchFamily="34" charset="0"/>
                      </a:endParaRPr>
                    </a:p>
                    <a:p>
                      <a:pPr algn="r"/>
                      <a:endParaRPr lang="en-GB" sz="2000" b="1" dirty="0">
                        <a:solidFill>
                          <a:srgbClr val="002060"/>
                        </a:solidFill>
                        <a:latin typeface="Century Gothic" panose="020B0502020202020204" pitchFamily="34" charset="0"/>
                      </a:endParaRPr>
                    </a:p>
                    <a:p>
                      <a:pPr algn="ctr"/>
                      <a:r>
                        <a:rPr lang="en-GB" sz="2000" b="1" dirty="0">
                          <a:solidFill>
                            <a:srgbClr val="002060"/>
                          </a:solidFill>
                          <a:latin typeface="Century Gothic" panose="020B0502020202020204" pitchFamily="34" charset="0"/>
                        </a:rPr>
                        <a:t>                                                                                       Signed:</a:t>
                      </a:r>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08364271"/>
                  </a:ext>
                </a:extLst>
              </a:tr>
            </a:tbl>
          </a:graphicData>
        </a:graphic>
      </p:graphicFrame>
      <p:sp>
        <p:nvSpPr>
          <p:cNvPr id="5" name="TextBox 4">
            <a:extLst>
              <a:ext uri="{FF2B5EF4-FFF2-40B4-BE49-F238E27FC236}">
                <a16:creationId xmlns:a16="http://schemas.microsoft.com/office/drawing/2014/main" id="{B22D9647-BCF9-4924-B0DC-BDB8675A69ED}"/>
              </a:ext>
            </a:extLst>
          </p:cNvPr>
          <p:cNvSpPr txBox="1"/>
          <p:nvPr/>
        </p:nvSpPr>
        <p:spPr>
          <a:xfrm>
            <a:off x="91440" y="72518"/>
            <a:ext cx="3218688" cy="646331"/>
          </a:xfrm>
          <a:prstGeom prst="rect">
            <a:avLst/>
          </a:prstGeom>
          <a:noFill/>
        </p:spPr>
        <p:txBody>
          <a:bodyPr wrap="square" rtlCol="0">
            <a:spAutoFit/>
          </a:bodyPr>
          <a:lstStyle/>
          <a:p>
            <a:r>
              <a:rPr lang="en-GB" dirty="0">
                <a:solidFill>
                  <a:srgbClr val="002060"/>
                </a:solidFill>
                <a:latin typeface="Century Gothic" panose="020B0502020202020204" pitchFamily="34" charset="0"/>
              </a:rPr>
              <a:t>Name of cadet:</a:t>
            </a:r>
          </a:p>
          <a:p>
            <a:r>
              <a:rPr lang="en-GB" dirty="0">
                <a:solidFill>
                  <a:srgbClr val="002060"/>
                </a:solidFill>
                <a:latin typeface="Century Gothic" panose="020B0502020202020204" pitchFamily="34" charset="0"/>
              </a:rPr>
              <a:t>Date:</a:t>
            </a:r>
          </a:p>
        </p:txBody>
      </p:sp>
    </p:spTree>
    <p:extLst>
      <p:ext uri="{BB962C8B-B14F-4D97-AF65-F5344CB8AC3E}">
        <p14:creationId xmlns:p14="http://schemas.microsoft.com/office/powerpoint/2010/main" val="4228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BF89-A3D8-48A9-B3DE-D4C25825F842}"/>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73570834-C4F7-4BC5-A038-ED759E357862}"/>
              </a:ext>
            </a:extLst>
          </p:cNvPr>
          <p:cNvSpPr>
            <a:spLocks noGrp="1"/>
          </p:cNvSpPr>
          <p:nvPr>
            <p:ph idx="1"/>
          </p:nvPr>
        </p:nvSpPr>
        <p:spPr/>
        <p:txBody>
          <a:bodyPr/>
          <a:lstStyle/>
          <a:p>
            <a:pPr>
              <a:buFont typeface="Wingdings" panose="05000000000000000000" pitchFamily="2" charset="2"/>
              <a:buChar char="ü"/>
            </a:pPr>
            <a:r>
              <a:rPr lang="en-GB" dirty="0"/>
              <a:t>Get some experience at presenting and instructing</a:t>
            </a:r>
          </a:p>
          <a:p>
            <a:pPr>
              <a:buFont typeface="Wingdings" panose="05000000000000000000" pitchFamily="2" charset="2"/>
              <a:buChar char="ü"/>
            </a:pPr>
            <a:endParaRPr lang="en-GB" dirty="0"/>
          </a:p>
          <a:p>
            <a:pPr>
              <a:buFont typeface="Wingdings" panose="05000000000000000000" pitchFamily="2" charset="2"/>
              <a:buChar char="ü"/>
            </a:pPr>
            <a:r>
              <a:rPr lang="en-GB" dirty="0"/>
              <a:t>MOI Course at Wing</a:t>
            </a:r>
          </a:p>
        </p:txBody>
      </p:sp>
    </p:spTree>
    <p:extLst>
      <p:ext uri="{BB962C8B-B14F-4D97-AF65-F5344CB8AC3E}">
        <p14:creationId xmlns:p14="http://schemas.microsoft.com/office/powerpoint/2010/main" val="42065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5FE0A-A093-4260-8B08-1D65AD35FC93}"/>
              </a:ext>
            </a:extLst>
          </p:cNvPr>
          <p:cNvSpPr>
            <a:spLocks noGrp="1"/>
          </p:cNvSpPr>
          <p:nvPr>
            <p:ph type="title"/>
          </p:nvPr>
        </p:nvSpPr>
        <p:spPr/>
        <p:txBody>
          <a:bodyPr/>
          <a:lstStyle/>
          <a:p>
            <a:r>
              <a:rPr lang="en-GB" dirty="0"/>
              <a:t>Any Questions?</a:t>
            </a:r>
          </a:p>
        </p:txBody>
      </p:sp>
      <p:sp>
        <p:nvSpPr>
          <p:cNvPr id="5" name="Text Placeholder 4">
            <a:extLst>
              <a:ext uri="{FF2B5EF4-FFF2-40B4-BE49-F238E27FC236}">
                <a16:creationId xmlns:a16="http://schemas.microsoft.com/office/drawing/2014/main" id="{DEDFDC5B-6BAE-4563-852E-8BC1260BD98E}"/>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7119612A-BCF9-43BA-9654-3313607615D4}"/>
              </a:ext>
            </a:extLst>
          </p:cNvPr>
          <p:cNvPicPr>
            <a:picLocks noChangeAspect="1"/>
          </p:cNvPicPr>
          <p:nvPr/>
        </p:nvPicPr>
        <p:blipFill>
          <a:blip r:embed="rId2"/>
          <a:stretch>
            <a:fillRect/>
          </a:stretch>
        </p:blipFill>
        <p:spPr>
          <a:xfrm>
            <a:off x="5834995" y="84466"/>
            <a:ext cx="6261755" cy="3477883"/>
          </a:xfrm>
          <a:prstGeom prst="rect">
            <a:avLst/>
          </a:prstGeom>
        </p:spPr>
      </p:pic>
    </p:spTree>
    <p:extLst>
      <p:ext uri="{BB962C8B-B14F-4D97-AF65-F5344CB8AC3E}">
        <p14:creationId xmlns:p14="http://schemas.microsoft.com/office/powerpoint/2010/main" val="382426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E9BD-FB57-47DA-9166-4FA7FFAAE554}"/>
              </a:ext>
            </a:extLst>
          </p:cNvPr>
          <p:cNvSpPr>
            <a:spLocks noGrp="1"/>
          </p:cNvSpPr>
          <p:nvPr>
            <p:ph type="title"/>
          </p:nvPr>
        </p:nvSpPr>
        <p:spPr/>
        <p:txBody>
          <a:bodyPr/>
          <a:lstStyle/>
          <a:p>
            <a:r>
              <a:rPr lang="en-GB" dirty="0"/>
              <a:t>Resources for Staff</a:t>
            </a:r>
          </a:p>
        </p:txBody>
      </p:sp>
      <p:sp>
        <p:nvSpPr>
          <p:cNvPr id="3" name="Content Placeholder 2">
            <a:extLst>
              <a:ext uri="{FF2B5EF4-FFF2-40B4-BE49-F238E27FC236}">
                <a16:creationId xmlns:a16="http://schemas.microsoft.com/office/drawing/2014/main" id="{8F9D6073-CA7F-4C10-9B7A-791E1317F1E2}"/>
              </a:ext>
            </a:extLst>
          </p:cNvPr>
          <p:cNvSpPr>
            <a:spLocks noGrp="1"/>
          </p:cNvSpPr>
          <p:nvPr>
            <p:ph idx="1"/>
          </p:nvPr>
        </p:nvSpPr>
        <p:spPr/>
        <p:txBody>
          <a:bodyPr/>
          <a:lstStyle/>
          <a:p>
            <a:pPr marL="0" indent="0">
              <a:buNone/>
            </a:pPr>
            <a:r>
              <a:rPr lang="en-GB" dirty="0"/>
              <a:t>Human body outline</a:t>
            </a:r>
          </a:p>
          <a:p>
            <a:pPr marL="0" indent="0">
              <a:buNone/>
            </a:pPr>
            <a:r>
              <a:rPr lang="en-GB" dirty="0"/>
              <a:t>Poor/good PowerPoint slides</a:t>
            </a:r>
          </a:p>
          <a:p>
            <a:pPr marL="0" indent="0">
              <a:buNone/>
            </a:pPr>
            <a:r>
              <a:rPr lang="en-GB" dirty="0"/>
              <a:t>Stories to read out loud</a:t>
            </a:r>
          </a:p>
          <a:p>
            <a:pPr marL="0" indent="0">
              <a:buNone/>
            </a:pPr>
            <a:r>
              <a:rPr lang="en-GB" dirty="0"/>
              <a:t>Presentation Structure  </a:t>
            </a:r>
          </a:p>
        </p:txBody>
      </p:sp>
    </p:spTree>
    <p:extLst>
      <p:ext uri="{BB962C8B-B14F-4D97-AF65-F5344CB8AC3E}">
        <p14:creationId xmlns:p14="http://schemas.microsoft.com/office/powerpoint/2010/main" val="184429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9921-0807-47EB-B7AA-44695B2441F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3ACE03-4294-4E42-9263-C547B1871165}"/>
              </a:ext>
            </a:extLst>
          </p:cNvPr>
          <p:cNvSpPr>
            <a:spLocks noGrp="1"/>
          </p:cNvSpPr>
          <p:nvPr>
            <p:ph idx="1"/>
          </p:nvPr>
        </p:nvSpPr>
        <p:spPr/>
        <p:txBody>
          <a:bodyPr/>
          <a:lstStyle/>
          <a:p>
            <a:endParaRPr lang="en-GB" dirty="0"/>
          </a:p>
        </p:txBody>
      </p:sp>
      <p:pic>
        <p:nvPicPr>
          <p:cNvPr id="4" name="Picture 3" descr="Image result for human outline">
            <a:extLst>
              <a:ext uri="{FF2B5EF4-FFF2-40B4-BE49-F238E27FC236}">
                <a16:creationId xmlns:a16="http://schemas.microsoft.com/office/drawing/2014/main" id="{1C626638-8C87-4CE9-B593-EA626D073B41}"/>
              </a:ext>
            </a:extLst>
          </p:cNvPr>
          <p:cNvPicPr/>
          <p:nvPr/>
        </p:nvPicPr>
        <p:blipFill rotWithShape="1">
          <a:blip r:embed="rId2">
            <a:extLst>
              <a:ext uri="{28A0092B-C50C-407E-A947-70E740481C1C}">
                <a14:useLocalDpi xmlns:a14="http://schemas.microsoft.com/office/drawing/2010/main" val="0"/>
              </a:ext>
            </a:extLst>
          </a:blip>
          <a:srcRect t="3952" b="3248"/>
          <a:stretch/>
        </p:blipFill>
        <p:spPr bwMode="auto">
          <a:xfrm>
            <a:off x="3580689" y="190433"/>
            <a:ext cx="5115636" cy="65627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9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CEC9-7196-4707-80A1-F931AD66A229}"/>
              </a:ext>
            </a:extLst>
          </p:cNvPr>
          <p:cNvSpPr>
            <a:spLocks noGrp="1"/>
          </p:cNvSpPr>
          <p:nvPr>
            <p:ph type="title"/>
          </p:nvPr>
        </p:nvSpPr>
        <p:spPr/>
        <p:txBody>
          <a:bodyPr>
            <a:scene3d>
              <a:camera prst="orthographicFront"/>
              <a:lightRig rig="threePt" dir="t"/>
            </a:scene3d>
            <a:sp3d extrusionH="57150">
              <a:bevelT w="38100" h="38100" prst="convex"/>
            </a:sp3d>
          </a:bodyPr>
          <a:lstStyle/>
          <a:p>
            <a:r>
              <a:rPr lang="en-GB" dirty="0">
                <a:solidFill>
                  <a:srgbClr val="FFFF00"/>
                </a:solidFill>
                <a:effectLst>
                  <a:outerShdw blurRad="60007" dist="200025" dir="15000000" sy="30000" kx="-1800000" algn="bl" rotWithShape="0">
                    <a:prstClr val="black">
                      <a:alpha val="32000"/>
                    </a:prstClr>
                  </a:outerShdw>
                </a:effectLst>
                <a:latin typeface="Brush Script MT" panose="03060802040406070304" pitchFamily="66" charset="0"/>
              </a:rPr>
              <a:t>A REALLY BAD </a:t>
            </a:r>
            <a:r>
              <a:rPr lang="en-GB" dirty="0" err="1">
                <a:solidFill>
                  <a:srgbClr val="FFFF00"/>
                </a:solidFill>
                <a:effectLst>
                  <a:outerShdw blurRad="60007" dist="200025" dir="15000000" sy="30000" kx="-1800000" algn="bl" rotWithShape="0">
                    <a:prstClr val="black">
                      <a:alpha val="32000"/>
                    </a:prstClr>
                  </a:outerShdw>
                </a:effectLst>
                <a:latin typeface="Brush Script MT" panose="03060802040406070304" pitchFamily="66" charset="0"/>
              </a:rPr>
              <a:t>powerpoint</a:t>
            </a:r>
            <a:endParaRPr lang="en-GB" dirty="0">
              <a:solidFill>
                <a:srgbClr val="FFFF00"/>
              </a:solidFill>
              <a:effectLst>
                <a:outerShdw blurRad="60007" dist="200025" dir="15000000" sy="30000" kx="-1800000" algn="bl" rotWithShape="0">
                  <a:prstClr val="black">
                    <a:alpha val="32000"/>
                  </a:prstClr>
                </a:outerShdw>
              </a:effectLst>
              <a:latin typeface="Brush Script MT" panose="03060802040406070304" pitchFamily="66" charset="0"/>
            </a:endParaRPr>
          </a:p>
        </p:txBody>
      </p:sp>
      <p:sp>
        <p:nvSpPr>
          <p:cNvPr id="3" name="Content Placeholder 2">
            <a:extLst>
              <a:ext uri="{FF2B5EF4-FFF2-40B4-BE49-F238E27FC236}">
                <a16:creationId xmlns:a16="http://schemas.microsoft.com/office/drawing/2014/main" id="{111E0AF1-7AF5-493B-BF8D-1FB9C86C4E7A}"/>
              </a:ext>
            </a:extLst>
          </p:cNvPr>
          <p:cNvSpPr>
            <a:spLocks noGrp="1"/>
          </p:cNvSpPr>
          <p:nvPr>
            <p:ph idx="1"/>
          </p:nvPr>
        </p:nvSpPr>
        <p:spPr>
          <a:xfrm>
            <a:off x="117230" y="1453662"/>
            <a:ext cx="5978770" cy="5169876"/>
          </a:xfrm>
        </p:spPr>
        <p:txBody>
          <a:bodyPr>
            <a:normAutofit/>
          </a:bodyPr>
          <a:lstStyle/>
          <a:p>
            <a:pPr marL="0" indent="0">
              <a:buNone/>
            </a:pPr>
            <a:r>
              <a:rPr lang="en-GB" sz="2000" dirty="0"/>
              <a:t>This is the way we make </a:t>
            </a:r>
            <a:r>
              <a:rPr lang="en-GB" sz="2000" dirty="0" err="1"/>
              <a:t>powerpoints</a:t>
            </a:r>
            <a:r>
              <a:rPr lang="en-GB" sz="2000" dirty="0"/>
              <a:t> really hard to read and far too busy to understand. This means that as a visual aid they are totally useless. If you are having to deliver a presentation to a lot of people the visual aid is there to help you remember what you are talking about and then to help the audience try and keep track of what you are saying. You might want to include images or videos or sound to help and get your point across, but then again this can always go wrong and so you need to check it to make sure your delivery is smooth and flawless. Try not to read out what it says on the slide, and elaborate the points as best you can. Always include relevant images and a good colour contrast of the text you are using. </a:t>
            </a:r>
          </a:p>
        </p:txBody>
      </p:sp>
      <p:pic>
        <p:nvPicPr>
          <p:cNvPr id="4" name="Picture 3">
            <a:extLst>
              <a:ext uri="{FF2B5EF4-FFF2-40B4-BE49-F238E27FC236}">
                <a16:creationId xmlns:a16="http://schemas.microsoft.com/office/drawing/2014/main" id="{ADA5695C-89C7-4ADA-ABB9-34E32951B998}"/>
              </a:ext>
            </a:extLst>
          </p:cNvPr>
          <p:cNvPicPr>
            <a:picLocks noChangeAspect="1"/>
          </p:cNvPicPr>
          <p:nvPr/>
        </p:nvPicPr>
        <p:blipFill>
          <a:blip r:embed="rId3"/>
          <a:stretch>
            <a:fillRect/>
          </a:stretch>
        </p:blipFill>
        <p:spPr>
          <a:xfrm>
            <a:off x="6476349" y="3771167"/>
            <a:ext cx="5070882" cy="2852371"/>
          </a:xfrm>
          <a:prstGeom prst="rect">
            <a:avLst/>
          </a:prstGeom>
        </p:spPr>
      </p:pic>
      <p:sp>
        <p:nvSpPr>
          <p:cNvPr id="5" name="Rectangle 4">
            <a:extLst>
              <a:ext uri="{FF2B5EF4-FFF2-40B4-BE49-F238E27FC236}">
                <a16:creationId xmlns:a16="http://schemas.microsoft.com/office/drawing/2014/main" id="{DCADFA7A-A578-4C91-AFD2-302FAA02DA7E}"/>
              </a:ext>
            </a:extLst>
          </p:cNvPr>
          <p:cNvSpPr/>
          <p:nvPr/>
        </p:nvSpPr>
        <p:spPr>
          <a:xfrm>
            <a:off x="6019150" y="1453662"/>
            <a:ext cx="6096000" cy="2031325"/>
          </a:xfrm>
          <a:prstGeom prst="rect">
            <a:avLst/>
          </a:prstGeom>
        </p:spPr>
        <p:txBody>
          <a:bodyPr>
            <a:spAutoFit/>
          </a:bodyPr>
          <a:lstStyle/>
          <a:p>
            <a:r>
              <a:rPr lang="en-GB" b="1" i="1" u="sng" dirty="0">
                <a:effectLst>
                  <a:outerShdw blurRad="38100" dist="38100" dir="2700000" algn="tl">
                    <a:srgbClr val="000000">
                      <a:alpha val="43137"/>
                    </a:srgbClr>
                  </a:outerShdw>
                </a:effectLst>
              </a:rPr>
              <a:t>Include no more than 5-6 points per slide of a line/two lines maximum. Keep text size really consistent and choose a text that is easy to read. Check the colour contrast is alright on the projector screen and make sure you have practised your delivery. Check your timings and make sure you know what you are saying. Keep animations to a limit otherwise they will get very busy and you will loose the flow of your lesson</a:t>
            </a:r>
          </a:p>
        </p:txBody>
      </p:sp>
    </p:spTree>
    <p:extLst>
      <p:ext uri="{BB962C8B-B14F-4D97-AF65-F5344CB8AC3E}">
        <p14:creationId xmlns:p14="http://schemas.microsoft.com/office/powerpoint/2010/main" val="22131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0" nodeType="clickEffect">
                                  <p:stCondLst>
                                    <p:cond delay="0"/>
                                  </p:stCondLst>
                                  <p:childTnLst>
                                    <p:animEffect transition="out" filter="fade">
                                      <p:cBhvr>
                                        <p:cTn id="14" dur="2000"/>
                                        <p:tgtEl>
                                          <p:spTgt spid="5"/>
                                        </p:tgtEl>
                                      </p:cBhvr>
                                    </p:animEffect>
                                    <p:anim calcmode="lin" valueType="num">
                                      <p:cBhvr>
                                        <p:cTn id="15"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5"/>
                                        </p:tgtEl>
                                        <p:attrNameLst>
                                          <p:attrName>ppt_h</p:attrName>
                                        </p:attrNameLst>
                                      </p:cBhvr>
                                      <p:tavLst>
                                        <p:tav tm="0">
                                          <p:val>
                                            <p:strVal val="ppt_h"/>
                                          </p:val>
                                        </p:tav>
                                        <p:tav tm="100000">
                                          <p:val>
                                            <p:strVal val="ppt_h"/>
                                          </p:val>
                                        </p:tav>
                                      </p:tavLst>
                                    </p:anim>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4"/>
                                        </p:tgtEl>
                                      </p:cBhvr>
                                    </p:animEffect>
                                    <p:anim calcmode="lin" valueType="num">
                                      <p:cBhvr>
                                        <p:cTn id="2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9" dur="26">
                                          <p:stCondLst>
                                            <p:cond delay="620"/>
                                          </p:stCondLst>
                                        </p:cTn>
                                        <p:tgtEl>
                                          <p:spTgt spid="4"/>
                                        </p:tgtEl>
                                      </p:cBhvr>
                                      <p:to x="100000" y="60000"/>
                                    </p:animScale>
                                    <p:animScale>
                                      <p:cBhvr>
                                        <p:cTn id="30" dur="166" decel="50000">
                                          <p:stCondLst>
                                            <p:cond delay="64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set>
                                      <p:cBhvr>
                                        <p:cTn id="3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8794-FAB8-4BFE-8730-6E1D778FF8E5}"/>
              </a:ext>
            </a:extLst>
          </p:cNvPr>
          <p:cNvSpPr>
            <a:spLocks noGrp="1"/>
          </p:cNvSpPr>
          <p:nvPr>
            <p:ph type="title"/>
          </p:nvPr>
        </p:nvSpPr>
        <p:spPr/>
        <p:txBody>
          <a:bodyPr/>
          <a:lstStyle/>
          <a:p>
            <a:r>
              <a:rPr lang="en-GB" dirty="0"/>
              <a:t>A really good PowerPoint</a:t>
            </a:r>
          </a:p>
        </p:txBody>
      </p:sp>
      <p:sp>
        <p:nvSpPr>
          <p:cNvPr id="3" name="Content Placeholder 2">
            <a:extLst>
              <a:ext uri="{FF2B5EF4-FFF2-40B4-BE49-F238E27FC236}">
                <a16:creationId xmlns:a16="http://schemas.microsoft.com/office/drawing/2014/main" id="{29567F9E-FD3B-48FC-B30A-B0B1BD7EEDDB}"/>
              </a:ext>
            </a:extLst>
          </p:cNvPr>
          <p:cNvSpPr>
            <a:spLocks noGrp="1"/>
          </p:cNvSpPr>
          <p:nvPr>
            <p:ph idx="1"/>
          </p:nvPr>
        </p:nvSpPr>
        <p:spPr/>
        <p:txBody>
          <a:bodyPr/>
          <a:lstStyle/>
          <a:p>
            <a:r>
              <a:rPr lang="en-GB" dirty="0"/>
              <a:t>Clear, easy to read points</a:t>
            </a:r>
          </a:p>
          <a:p>
            <a:r>
              <a:rPr lang="en-GB" dirty="0"/>
              <a:t>Text the same size</a:t>
            </a:r>
          </a:p>
          <a:p>
            <a:r>
              <a:rPr lang="en-GB" dirty="0"/>
              <a:t>Not too much text</a:t>
            </a:r>
          </a:p>
          <a:p>
            <a:r>
              <a:rPr lang="en-GB" dirty="0"/>
              <a:t>Helps you make your point</a:t>
            </a:r>
          </a:p>
          <a:p>
            <a:r>
              <a:rPr lang="en-GB" dirty="0"/>
              <a:t>Colour contrast is good</a:t>
            </a:r>
          </a:p>
          <a:p>
            <a:r>
              <a:rPr lang="en-GB" dirty="0"/>
              <a:t>Relevant content/images</a:t>
            </a:r>
          </a:p>
          <a:p>
            <a:r>
              <a:rPr lang="en-GB" dirty="0"/>
              <a:t>Animation is limited, points come up one at a time</a:t>
            </a:r>
          </a:p>
          <a:p>
            <a:endParaRPr lang="en-GB" dirty="0"/>
          </a:p>
        </p:txBody>
      </p:sp>
      <p:pic>
        <p:nvPicPr>
          <p:cNvPr id="4" name="Picture 3">
            <a:extLst>
              <a:ext uri="{FF2B5EF4-FFF2-40B4-BE49-F238E27FC236}">
                <a16:creationId xmlns:a16="http://schemas.microsoft.com/office/drawing/2014/main" id="{9BC63DA6-4680-4334-A234-8E912A0AAD5A}"/>
              </a:ext>
            </a:extLst>
          </p:cNvPr>
          <p:cNvPicPr>
            <a:picLocks noChangeAspect="1"/>
          </p:cNvPicPr>
          <p:nvPr/>
        </p:nvPicPr>
        <p:blipFill>
          <a:blip r:embed="rId2"/>
          <a:stretch>
            <a:fillRect/>
          </a:stretch>
        </p:blipFill>
        <p:spPr>
          <a:xfrm>
            <a:off x="6271846" y="1843210"/>
            <a:ext cx="5516196" cy="2758098"/>
          </a:xfrm>
          <a:prstGeom prst="rect">
            <a:avLst/>
          </a:prstGeom>
        </p:spPr>
      </p:pic>
    </p:spTree>
    <p:extLst>
      <p:ext uri="{BB962C8B-B14F-4D97-AF65-F5344CB8AC3E}">
        <p14:creationId xmlns:p14="http://schemas.microsoft.com/office/powerpoint/2010/main" val="60715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DFDA-C6DC-4719-BC76-F4D60FB150EA}"/>
              </a:ext>
            </a:extLst>
          </p:cNvPr>
          <p:cNvSpPr>
            <a:spLocks noGrp="1"/>
          </p:cNvSpPr>
          <p:nvPr>
            <p:ph type="title"/>
          </p:nvPr>
        </p:nvSpPr>
        <p:spPr/>
        <p:txBody>
          <a:bodyPr/>
          <a:lstStyle/>
          <a:p>
            <a:r>
              <a:rPr lang="en-GB" dirty="0"/>
              <a:t>What is a Presentation?</a:t>
            </a:r>
          </a:p>
        </p:txBody>
      </p:sp>
      <p:sp>
        <p:nvSpPr>
          <p:cNvPr id="3" name="Content Placeholder 2">
            <a:extLst>
              <a:ext uri="{FF2B5EF4-FFF2-40B4-BE49-F238E27FC236}">
                <a16:creationId xmlns:a16="http://schemas.microsoft.com/office/drawing/2014/main" id="{69FDA9CD-E414-4754-994C-5D6B63818420}"/>
              </a:ext>
            </a:extLst>
          </p:cNvPr>
          <p:cNvSpPr>
            <a:spLocks noGrp="1"/>
          </p:cNvSpPr>
          <p:nvPr>
            <p:ph idx="1"/>
          </p:nvPr>
        </p:nvSpPr>
        <p:spPr>
          <a:xfrm>
            <a:off x="838200" y="1610214"/>
            <a:ext cx="10515600" cy="669000"/>
          </a:xfrm>
        </p:spPr>
        <p:txBody>
          <a:bodyPr>
            <a:normAutofit/>
          </a:bodyPr>
          <a:lstStyle/>
          <a:p>
            <a:pPr marL="0" indent="0">
              <a:buNone/>
            </a:pPr>
            <a:r>
              <a:rPr lang="en-GB" b="1" dirty="0"/>
              <a:t>Activity: Write down on a post it note</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p:txBody>
      </p:sp>
      <p:pic>
        <p:nvPicPr>
          <p:cNvPr id="2056" name="Picture 8" descr="Image result for post it note">
            <a:extLst>
              <a:ext uri="{FF2B5EF4-FFF2-40B4-BE49-F238E27FC236}">
                <a16:creationId xmlns:a16="http://schemas.microsoft.com/office/drawing/2014/main" id="{737C6253-B86D-4AF2-85C5-05CC52F5DA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0" b="9167"/>
          <a:stretch/>
        </p:blipFill>
        <p:spPr bwMode="auto">
          <a:xfrm>
            <a:off x="2772527" y="2494625"/>
            <a:ext cx="6522656" cy="35802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60693-D04A-45B8-B0E8-A40E8718D33B}"/>
              </a:ext>
            </a:extLst>
          </p:cNvPr>
          <p:cNvSpPr txBox="1"/>
          <p:nvPr/>
        </p:nvSpPr>
        <p:spPr>
          <a:xfrm rot="20854011">
            <a:off x="4648615" y="3040281"/>
            <a:ext cx="2575170" cy="1938992"/>
          </a:xfrm>
          <a:prstGeom prst="rect">
            <a:avLst/>
          </a:prstGeom>
          <a:noFill/>
        </p:spPr>
        <p:txBody>
          <a:bodyPr wrap="square" rtlCol="0">
            <a:spAutoFit/>
          </a:bodyPr>
          <a:lstStyle/>
          <a:p>
            <a:pPr algn="r"/>
            <a:r>
              <a:rPr lang="en-GB" sz="2400" b="1" dirty="0">
                <a:solidFill>
                  <a:srgbClr val="002060"/>
                </a:solidFill>
                <a:latin typeface="Century Gothic" panose="020B0502020202020204" pitchFamily="34" charset="0"/>
              </a:rPr>
              <a:t>‘A speech or a talk where information is delivered to an audience’</a:t>
            </a:r>
          </a:p>
        </p:txBody>
      </p:sp>
    </p:spTree>
    <p:extLst>
      <p:ext uri="{BB962C8B-B14F-4D97-AF65-F5344CB8AC3E}">
        <p14:creationId xmlns:p14="http://schemas.microsoft.com/office/powerpoint/2010/main" val="21484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FCC5413-670B-44D9-94C7-73D69DF53996}"/>
              </a:ext>
            </a:extLst>
          </p:cNvPr>
          <p:cNvGraphicFramePr>
            <a:graphicFrameLocks noGrp="1"/>
          </p:cNvGraphicFramePr>
          <p:nvPr>
            <p:extLst>
              <p:ext uri="{D42A27DB-BD31-4B8C-83A1-F6EECF244321}">
                <p14:modId xmlns:p14="http://schemas.microsoft.com/office/powerpoint/2010/main" val="3679614678"/>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1571643232"/>
                    </a:ext>
                  </a:extLst>
                </a:gridCol>
                <a:gridCol w="6096000">
                  <a:extLst>
                    <a:ext uri="{9D8B030D-6E8A-4147-A177-3AD203B41FA5}">
                      <a16:colId xmlns:a16="http://schemas.microsoft.com/office/drawing/2014/main" val="1814258725"/>
                    </a:ext>
                  </a:extLst>
                </a:gridCol>
              </a:tblGrid>
              <a:tr h="3552568">
                <a:tc>
                  <a:txBody>
                    <a:bodyPr/>
                    <a:lstStyle/>
                    <a:p>
                      <a:pPr marL="0" indent="0" algn="ctr">
                        <a:lnSpc>
                          <a:spcPct val="100000"/>
                        </a:lnSpc>
                        <a:spcBef>
                          <a:spcPts val="0"/>
                        </a:spcBef>
                        <a:buNone/>
                      </a:pPr>
                      <a:r>
                        <a:rPr lang="en-GB" sz="1600" b="0" dirty="0">
                          <a:solidFill>
                            <a:srgbClr val="002060"/>
                          </a:solidFill>
                          <a:latin typeface="Century Gothic" panose="020B0502020202020204" pitchFamily="34" charset="0"/>
                        </a:rPr>
                        <a:t>This is the story of a very greedy rich man who chanced upon meeting a fairy. The fairy’s hair was caught in a few tree branches. Realising he had an opportunity to make even more money, he asked for a wish in return for helping the fairy. He said, ’All that I touch should turn to gold’, and his wish was granted by the grateful fairy.</a:t>
                      </a:r>
                    </a:p>
                    <a:p>
                      <a:pPr marL="0" indent="0" algn="ctr">
                        <a:lnSpc>
                          <a:spcPct val="100000"/>
                        </a:lnSpc>
                        <a:spcBef>
                          <a:spcPts val="0"/>
                        </a:spcBef>
                        <a:buNone/>
                      </a:pPr>
                      <a:r>
                        <a:rPr lang="en-GB" sz="1600" b="0" dirty="0">
                          <a:solidFill>
                            <a:srgbClr val="002060"/>
                          </a:solidFill>
                          <a:latin typeface="Century Gothic" panose="020B0502020202020204" pitchFamily="34" charset="0"/>
                        </a:rPr>
                        <a:t>The greedy man rushed home to tell his wife and daughter about his new boon, all the while touching stones and pebbles and converting them into gold. Once he got home, his daughter rushed to greet him. As soon as he bent down to scoop her up in his arms, she turned into a gold statue. He realized his folly and spent the rest of his days searching for the fairy to take away his wish.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This is a story explaining how adversity is met differently by different people. Asha’s father placed an egg, a potato, and some tea leaves in three separate vessels with boiling water. He asked Asha to keep an eye on the vessels for ten minutes. Once these ten minutes were over , he asked Asha to peel the potato, peel the egg and strain the tea leaves. Asha was left puzzled. Her father explained , ‘Each of these items was but in the same circumstance of being in a pot of boiling water. See how they’ve responded differently. The potato is now soft, the egg is now hard, and the tea has changed the water itself. We are all like these items. When adversity calls we respond in exactly the way they have. Now are you a potato, an egg or are you tea leaves?’</a:t>
                      </a:r>
                    </a:p>
                  </a:txBody>
                  <a:tcPr anchor="ctr"/>
                </a:tc>
                <a:extLst>
                  <a:ext uri="{0D108BD9-81ED-4DB2-BD59-A6C34878D82A}">
                    <a16:rowId xmlns:a16="http://schemas.microsoft.com/office/drawing/2014/main" val="1436053184"/>
                  </a:ext>
                </a:extLst>
              </a:tr>
              <a:tr h="3305432">
                <a:tc>
                  <a:txBody>
                    <a:bodyPr/>
                    <a:lstStyle/>
                    <a:p>
                      <a:pPr algn="ctr">
                        <a:lnSpc>
                          <a:spcPct val="100000"/>
                        </a:lnSpc>
                      </a:pPr>
                      <a:r>
                        <a:rPr lang="en-GB" sz="1600" b="0" dirty="0">
                          <a:solidFill>
                            <a:srgbClr val="002060"/>
                          </a:solidFill>
                          <a:latin typeface="Century Gothic" panose="020B0502020202020204" pitchFamily="34" charset="0"/>
                        </a:rPr>
                        <a:t>Patty the milkmaid had just finished milking her cow and had two full pails of fresh creamy milk. She put both pails on a stick and set off to the market to sell her pails of milk. Along the way she started to think of all the milk in her pails and all the money she would get for them.</a:t>
                      </a:r>
                    </a:p>
                    <a:p>
                      <a:pPr algn="ctr">
                        <a:lnSpc>
                          <a:spcPct val="100000"/>
                        </a:lnSpc>
                      </a:pPr>
                      <a:r>
                        <a:rPr lang="en-GB" sz="1600" b="0" dirty="0">
                          <a:solidFill>
                            <a:srgbClr val="002060"/>
                          </a:solidFill>
                          <a:latin typeface="Century Gothic" panose="020B0502020202020204" pitchFamily="34" charset="0"/>
                        </a:rPr>
                        <a:t>‘Once I get the money, I’ll buy a chicken’, she thought. ‘The chicken will lay eggs and I will get more chickens. They’ll all lay eggs and I can sell them for more money. Then I’ll buy the house on the hill and be the envy of everyone in the village. They’ll ask me to sell the chicken farm, but I’ll toss my head like this and refuse’. So saying, Patty, the milkmaid tossed her head and dropped her pails. The milk spilled onto the ground while Patty cried.</a:t>
                      </a:r>
                      <a:endParaRPr lang="en-GB" sz="1600" b="0" i="0" dirty="0">
                        <a:solidFill>
                          <a:srgbClr val="002060"/>
                        </a:solidFill>
                        <a:effectLst/>
                        <a:latin typeface="Century Gothic" panose="020B0502020202020204" pitchFamily="34" charset="0"/>
                      </a:endParaRPr>
                    </a:p>
                  </a:txBody>
                  <a:tcPr anchor="ctr"/>
                </a:tc>
                <a:tc>
                  <a:txBody>
                    <a:bodyPr/>
                    <a:lstStyle/>
                    <a:p>
                      <a:pPr algn="ctr">
                        <a:lnSpc>
                          <a:spcPct val="100000"/>
                        </a:lnSpc>
                      </a:pPr>
                      <a:r>
                        <a:rPr lang="en-GB" sz="1600" b="0" dirty="0">
                          <a:solidFill>
                            <a:srgbClr val="002060"/>
                          </a:solidFill>
                          <a:latin typeface="Century Gothic" panose="020B0502020202020204" pitchFamily="34" charset="0"/>
                        </a:rPr>
                        <a:t>Once upon a time there was a rose who was very proud of her beautiful looks. Her only disappointment was that she  grew next to an ugly cactus. Every day, the rose would insult the cactus on his looks while the cactus stayed quiet. All the other plants in the garden tried to make the rose see sense, but she was too swayed by her own good looks.</a:t>
                      </a:r>
                    </a:p>
                    <a:p>
                      <a:pPr algn="ctr">
                        <a:lnSpc>
                          <a:spcPct val="100000"/>
                        </a:lnSpc>
                      </a:pPr>
                      <a:r>
                        <a:rPr lang="en-GB" sz="1600" b="0" dirty="0">
                          <a:solidFill>
                            <a:srgbClr val="002060"/>
                          </a:solidFill>
                          <a:latin typeface="Century Gothic" panose="020B0502020202020204" pitchFamily="34" charset="0"/>
                        </a:rPr>
                        <a:t>One summer, the well present in the garden grew dry and there was no water for the plants. The rose began to wilt. She saw a sparrow dip her beak into the cactus for some water. Though ashamed, she asked the cactus if she too could have some water. The kind cactus readily agreed and they both got through the tough summer as friends.</a:t>
                      </a:r>
                    </a:p>
                  </a:txBody>
                  <a:tcPr anchor="ctr"/>
                </a:tc>
                <a:extLst>
                  <a:ext uri="{0D108BD9-81ED-4DB2-BD59-A6C34878D82A}">
                    <a16:rowId xmlns:a16="http://schemas.microsoft.com/office/drawing/2014/main" val="1396507547"/>
                  </a:ext>
                </a:extLst>
              </a:tr>
            </a:tbl>
          </a:graphicData>
        </a:graphic>
      </p:graphicFrame>
    </p:spTree>
    <p:extLst>
      <p:ext uri="{BB962C8B-B14F-4D97-AF65-F5344CB8AC3E}">
        <p14:creationId xmlns:p14="http://schemas.microsoft.com/office/powerpoint/2010/main" val="359973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3401-7BCE-4B6C-929D-139A9B80BFBF}"/>
              </a:ext>
            </a:extLst>
          </p:cNvPr>
          <p:cNvSpPr>
            <a:spLocks noGrp="1"/>
          </p:cNvSpPr>
          <p:nvPr>
            <p:ph type="title"/>
          </p:nvPr>
        </p:nvSpPr>
        <p:spPr>
          <a:xfrm>
            <a:off x="838200" y="0"/>
            <a:ext cx="10515600" cy="568171"/>
          </a:xfrm>
        </p:spPr>
        <p:txBody>
          <a:bodyPr>
            <a:noAutofit/>
          </a:bodyPr>
          <a:lstStyle/>
          <a:p>
            <a:r>
              <a:rPr lang="en-GB" sz="3600" u="sng" dirty="0"/>
              <a:t>Presentation Plan 		Name: 			</a:t>
            </a:r>
          </a:p>
        </p:txBody>
      </p:sp>
      <p:graphicFrame>
        <p:nvGraphicFramePr>
          <p:cNvPr id="4" name="Content Placeholder 3">
            <a:extLst>
              <a:ext uri="{FF2B5EF4-FFF2-40B4-BE49-F238E27FC236}">
                <a16:creationId xmlns:a16="http://schemas.microsoft.com/office/drawing/2014/main" id="{36FB63E1-47EF-48C3-97D4-E54133D94D30}"/>
              </a:ext>
            </a:extLst>
          </p:cNvPr>
          <p:cNvGraphicFramePr>
            <a:graphicFrameLocks noGrp="1"/>
          </p:cNvGraphicFramePr>
          <p:nvPr>
            <p:ph idx="1"/>
            <p:extLst>
              <p:ext uri="{D42A27DB-BD31-4B8C-83A1-F6EECF244321}">
                <p14:modId xmlns:p14="http://schemas.microsoft.com/office/powerpoint/2010/main" val="3454266873"/>
              </p:ext>
            </p:extLst>
          </p:nvPr>
        </p:nvGraphicFramePr>
        <p:xfrm>
          <a:off x="106532" y="568170"/>
          <a:ext cx="11993730" cy="6214369"/>
        </p:xfrm>
        <a:graphic>
          <a:graphicData uri="http://schemas.openxmlformats.org/drawingml/2006/table">
            <a:tbl>
              <a:tblPr firstRow="1" bandRow="1">
                <a:tableStyleId>{5940675A-B579-460E-94D1-54222C63F5DA}</a:tableStyleId>
              </a:tblPr>
              <a:tblGrid>
                <a:gridCol w="3997910">
                  <a:extLst>
                    <a:ext uri="{9D8B030D-6E8A-4147-A177-3AD203B41FA5}">
                      <a16:colId xmlns:a16="http://schemas.microsoft.com/office/drawing/2014/main" val="1434692034"/>
                    </a:ext>
                  </a:extLst>
                </a:gridCol>
                <a:gridCol w="3997910">
                  <a:extLst>
                    <a:ext uri="{9D8B030D-6E8A-4147-A177-3AD203B41FA5}">
                      <a16:colId xmlns:a16="http://schemas.microsoft.com/office/drawing/2014/main" val="2157744887"/>
                    </a:ext>
                  </a:extLst>
                </a:gridCol>
                <a:gridCol w="3997910">
                  <a:extLst>
                    <a:ext uri="{9D8B030D-6E8A-4147-A177-3AD203B41FA5}">
                      <a16:colId xmlns:a16="http://schemas.microsoft.com/office/drawing/2014/main" val="669001495"/>
                    </a:ext>
                  </a:extLst>
                </a:gridCol>
              </a:tblGrid>
              <a:tr h="889849">
                <a:tc>
                  <a:txBody>
                    <a:bodyPr/>
                    <a:lstStyle/>
                    <a:p>
                      <a:r>
                        <a:rPr lang="en-GB" sz="2000" b="0" dirty="0">
                          <a:solidFill>
                            <a:srgbClr val="002060"/>
                          </a:solidFill>
                          <a:latin typeface="Century Gothic" panose="020B0502020202020204" pitchFamily="34" charset="0"/>
                        </a:rPr>
                        <a:t>Title: </a:t>
                      </a:r>
                    </a:p>
                  </a:txBody>
                  <a:tcPr/>
                </a:tc>
                <a:tc>
                  <a:txBody>
                    <a:bodyPr/>
                    <a:lstStyle/>
                    <a:p>
                      <a:r>
                        <a:rPr lang="en-GB" sz="2000" b="0" dirty="0">
                          <a:solidFill>
                            <a:srgbClr val="002060"/>
                          </a:solidFill>
                          <a:latin typeface="Century Gothic" panose="020B0502020202020204" pitchFamily="34" charset="0"/>
                        </a:rPr>
                        <a:t>Location:</a:t>
                      </a:r>
                    </a:p>
                    <a:p>
                      <a:r>
                        <a:rPr lang="en-GB" sz="2000" b="0" dirty="0">
                          <a:solidFill>
                            <a:srgbClr val="002060"/>
                          </a:solidFill>
                          <a:latin typeface="Century Gothic" panose="020B0502020202020204" pitchFamily="34" charset="0"/>
                        </a:rPr>
                        <a:t>Date:</a:t>
                      </a:r>
                    </a:p>
                  </a:txBody>
                  <a:tcPr/>
                </a:tc>
                <a:tc>
                  <a:txBody>
                    <a:bodyPr/>
                    <a:lstStyle/>
                    <a:p>
                      <a:r>
                        <a:rPr lang="en-GB" sz="2000" b="0" dirty="0">
                          <a:solidFill>
                            <a:srgbClr val="002060"/>
                          </a:solidFill>
                          <a:latin typeface="Century Gothic" panose="020B0502020202020204" pitchFamily="34" charset="0"/>
                        </a:rPr>
                        <a:t>Equipment available:</a:t>
                      </a:r>
                    </a:p>
                  </a:txBody>
                  <a:tcPr/>
                </a:tc>
                <a:extLst>
                  <a:ext uri="{0D108BD9-81ED-4DB2-BD59-A6C34878D82A}">
                    <a16:rowId xmlns:a16="http://schemas.microsoft.com/office/drawing/2014/main" val="2730700154"/>
                  </a:ext>
                </a:extLst>
              </a:tr>
              <a:tr h="4671775">
                <a:tc>
                  <a:txBody>
                    <a:bodyPr/>
                    <a:lstStyle/>
                    <a:p>
                      <a:r>
                        <a:rPr lang="en-GB" sz="2000" b="0" dirty="0">
                          <a:solidFill>
                            <a:srgbClr val="002060"/>
                          </a:solidFill>
                          <a:latin typeface="Century Gothic" panose="020B0502020202020204" pitchFamily="34" charset="0"/>
                        </a:rPr>
                        <a:t>Introduction:</a:t>
                      </a:r>
                    </a:p>
                  </a:txBody>
                  <a:tcPr/>
                </a:tc>
                <a:tc>
                  <a:txBody>
                    <a:bodyPr/>
                    <a:lstStyle/>
                    <a:p>
                      <a:r>
                        <a:rPr lang="en-GB" sz="2000" b="0" dirty="0">
                          <a:solidFill>
                            <a:srgbClr val="002060"/>
                          </a:solidFill>
                          <a:latin typeface="Century Gothic" panose="020B0502020202020204" pitchFamily="34" charset="0"/>
                        </a:rPr>
                        <a:t>Development:</a:t>
                      </a:r>
                    </a:p>
                  </a:txBody>
                  <a:tcPr/>
                </a:tc>
                <a:tc>
                  <a:txBody>
                    <a:bodyPr/>
                    <a:lstStyle/>
                    <a:p>
                      <a:r>
                        <a:rPr lang="en-GB" sz="2000" b="0" dirty="0">
                          <a:solidFill>
                            <a:srgbClr val="002060"/>
                          </a:solidFill>
                          <a:latin typeface="Century Gothic" panose="020B0502020202020204" pitchFamily="34" charset="0"/>
                        </a:rPr>
                        <a:t>Consolidation:</a:t>
                      </a:r>
                    </a:p>
                  </a:txBody>
                  <a:tcPr/>
                </a:tc>
                <a:extLst>
                  <a:ext uri="{0D108BD9-81ED-4DB2-BD59-A6C34878D82A}">
                    <a16:rowId xmlns:a16="http://schemas.microsoft.com/office/drawing/2014/main" val="1326496860"/>
                  </a:ext>
                </a:extLst>
              </a:tr>
              <a:tr h="652745">
                <a:tc>
                  <a:txBody>
                    <a:bodyPr/>
                    <a:lstStyle/>
                    <a:p>
                      <a:r>
                        <a:rPr lang="en-GB" sz="2000" b="0" dirty="0">
                          <a:solidFill>
                            <a:srgbClr val="002060"/>
                          </a:solidFill>
                          <a:latin typeface="Century Gothic" panose="020B0502020202020204" pitchFamily="34" charset="0"/>
                        </a:rPr>
                        <a:t>Timings:</a:t>
                      </a:r>
                    </a:p>
                  </a:txBody>
                  <a:tcPr/>
                </a:tc>
                <a:tc>
                  <a:txBody>
                    <a:bodyPr/>
                    <a:lstStyle/>
                    <a:p>
                      <a:endParaRPr lang="en-GB" sz="2000" b="0" dirty="0">
                        <a:solidFill>
                          <a:srgbClr val="002060"/>
                        </a:solidFill>
                        <a:latin typeface="Century Gothic" panose="020B0502020202020204" pitchFamily="34" charset="0"/>
                      </a:endParaRPr>
                    </a:p>
                  </a:txBody>
                  <a:tcPr/>
                </a:tc>
                <a:tc>
                  <a:txBody>
                    <a:bodyPr/>
                    <a:lstStyle/>
                    <a:p>
                      <a:endParaRPr lang="en-GB" sz="20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57918706"/>
                  </a:ext>
                </a:extLst>
              </a:tr>
            </a:tbl>
          </a:graphicData>
        </a:graphic>
      </p:graphicFrame>
    </p:spTree>
    <p:extLst>
      <p:ext uri="{BB962C8B-B14F-4D97-AF65-F5344CB8AC3E}">
        <p14:creationId xmlns:p14="http://schemas.microsoft.com/office/powerpoint/2010/main" val="287534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D73-25AB-42C8-9012-D626C8E8BB3C}"/>
              </a:ext>
            </a:extLst>
          </p:cNvPr>
          <p:cNvSpPr>
            <a:spLocks noGrp="1"/>
          </p:cNvSpPr>
          <p:nvPr>
            <p:ph type="title"/>
          </p:nvPr>
        </p:nvSpPr>
        <p:spPr>
          <a:xfrm>
            <a:off x="3026664" y="72518"/>
            <a:ext cx="5977128" cy="750442"/>
          </a:xfrm>
        </p:spPr>
        <p:txBody>
          <a:bodyPr/>
          <a:lstStyle/>
          <a:p>
            <a:r>
              <a:rPr lang="en-GB" dirty="0">
                <a:solidFill>
                  <a:schemeClr val="tx1"/>
                </a:solidFill>
              </a:rPr>
              <a:t>Assessment Criteria</a:t>
            </a:r>
          </a:p>
        </p:txBody>
      </p:sp>
      <p:graphicFrame>
        <p:nvGraphicFramePr>
          <p:cNvPr id="4" name="Content Placeholder 3">
            <a:extLst>
              <a:ext uri="{FF2B5EF4-FFF2-40B4-BE49-F238E27FC236}">
                <a16:creationId xmlns:a16="http://schemas.microsoft.com/office/drawing/2014/main" id="{FDDA6EE0-F090-4826-8C96-9D184ECA65A0}"/>
              </a:ext>
            </a:extLst>
          </p:cNvPr>
          <p:cNvGraphicFramePr>
            <a:graphicFrameLocks noGrp="1"/>
          </p:cNvGraphicFramePr>
          <p:nvPr>
            <p:ph idx="1"/>
            <p:extLst>
              <p:ext uri="{D42A27DB-BD31-4B8C-83A1-F6EECF244321}">
                <p14:modId xmlns:p14="http://schemas.microsoft.com/office/powerpoint/2010/main" val="284916761"/>
              </p:ext>
            </p:extLst>
          </p:nvPr>
        </p:nvGraphicFramePr>
        <p:xfrm>
          <a:off x="262128" y="888874"/>
          <a:ext cx="11689081" cy="5847352"/>
        </p:xfrm>
        <a:graphic>
          <a:graphicData uri="http://schemas.openxmlformats.org/drawingml/2006/table">
            <a:tbl>
              <a:tblPr firstRow="1" bandRow="1">
                <a:tableStyleId>{5940675A-B579-460E-94D1-54222C63F5DA}</a:tableStyleId>
              </a:tblPr>
              <a:tblGrid>
                <a:gridCol w="1813560">
                  <a:extLst>
                    <a:ext uri="{9D8B030D-6E8A-4147-A177-3AD203B41FA5}">
                      <a16:colId xmlns:a16="http://schemas.microsoft.com/office/drawing/2014/main" val="913495761"/>
                    </a:ext>
                  </a:extLst>
                </a:gridCol>
                <a:gridCol w="7680960">
                  <a:extLst>
                    <a:ext uri="{9D8B030D-6E8A-4147-A177-3AD203B41FA5}">
                      <a16:colId xmlns:a16="http://schemas.microsoft.com/office/drawing/2014/main" val="2180448144"/>
                    </a:ext>
                  </a:extLst>
                </a:gridCol>
                <a:gridCol w="2194561">
                  <a:extLst>
                    <a:ext uri="{9D8B030D-6E8A-4147-A177-3AD203B41FA5}">
                      <a16:colId xmlns:a16="http://schemas.microsoft.com/office/drawing/2014/main" val="1171122080"/>
                    </a:ext>
                  </a:extLst>
                </a:gridCol>
              </a:tblGrid>
              <a:tr h="528989">
                <a:tc>
                  <a:txBody>
                    <a:bodyPr/>
                    <a:lstStyle/>
                    <a:p>
                      <a:pPr algn="ctr"/>
                      <a:r>
                        <a:rPr lang="en-GB" sz="2000" b="1" dirty="0">
                          <a:solidFill>
                            <a:schemeClr val="tx1"/>
                          </a:solidFill>
                          <a:latin typeface="Century Gothic" panose="020B0502020202020204" pitchFamily="34" charset="0"/>
                        </a:rPr>
                        <a:t>Section</a:t>
                      </a:r>
                    </a:p>
                  </a:txBody>
                  <a:tcPr anchor="ctr"/>
                </a:tc>
                <a:tc>
                  <a:txBody>
                    <a:bodyPr/>
                    <a:lstStyle/>
                    <a:p>
                      <a:pPr algn="ctr"/>
                      <a:r>
                        <a:rPr lang="en-GB" sz="2000" b="1" dirty="0">
                          <a:solidFill>
                            <a:schemeClr val="tx1"/>
                          </a:solidFill>
                          <a:latin typeface="Century Gothic" panose="020B0502020202020204" pitchFamily="34" charset="0"/>
                        </a:rPr>
                        <a:t>Criteria</a:t>
                      </a:r>
                    </a:p>
                  </a:txBody>
                  <a:tcPr anchor="ctr"/>
                </a:tc>
                <a:tc>
                  <a:txBody>
                    <a:bodyPr/>
                    <a:lstStyle/>
                    <a:p>
                      <a:pPr algn="ctr"/>
                      <a:r>
                        <a:rPr lang="en-GB" sz="2000" b="1" dirty="0">
                          <a:solidFill>
                            <a:schemeClr val="tx1"/>
                          </a:solidFill>
                          <a:latin typeface="Century Gothic" panose="020B0502020202020204" pitchFamily="34" charset="0"/>
                        </a:rPr>
                        <a:t>Score</a:t>
                      </a:r>
                    </a:p>
                  </a:txBody>
                  <a:tcPr anchor="ctr"/>
                </a:tc>
                <a:extLst>
                  <a:ext uri="{0D108BD9-81ED-4DB2-BD59-A6C34878D82A}">
                    <a16:rowId xmlns:a16="http://schemas.microsoft.com/office/drawing/2014/main" val="1077415476"/>
                  </a:ext>
                </a:extLst>
              </a:tr>
              <a:tr h="528989">
                <a:tc>
                  <a:txBody>
                    <a:bodyPr/>
                    <a:lstStyle/>
                    <a:p>
                      <a:pPr algn="ctr"/>
                      <a:r>
                        <a:rPr lang="en-GB" sz="2000" b="1" dirty="0">
                          <a:solidFill>
                            <a:schemeClr val="tx1"/>
                          </a:solidFill>
                          <a:latin typeface="Century Gothic" panose="020B0502020202020204" pitchFamily="34" charset="0"/>
                        </a:rPr>
                        <a:t>Preparation</a:t>
                      </a:r>
                    </a:p>
                  </a:txBody>
                  <a:tcPr anchor="ctr"/>
                </a:tc>
                <a:tc>
                  <a:txBody>
                    <a:bodyPr/>
                    <a:lstStyle/>
                    <a:p>
                      <a:pPr algn="l"/>
                      <a:r>
                        <a:rPr lang="en-GB" dirty="0">
                          <a:solidFill>
                            <a:schemeClr val="tx1"/>
                          </a:solidFill>
                          <a:latin typeface="Century Gothic" panose="020B0502020202020204" pitchFamily="34" charset="0"/>
                        </a:rPr>
                        <a:t>Was the room and equipment set up before the session begun?</a:t>
                      </a:r>
                    </a:p>
                  </a:txBody>
                  <a:tcPr anchor="ctr"/>
                </a:tc>
                <a:tc>
                  <a:txBody>
                    <a:bodyPr/>
                    <a:lstStyle/>
                    <a:p>
                      <a:pPr algn="ctr"/>
                      <a:r>
                        <a:rPr lang="en-GB" sz="2000" b="1" dirty="0">
                          <a:solidFill>
                            <a:schemeClr val="tx1"/>
                          </a:solidFill>
                          <a:latin typeface="Century Gothic" panose="020B0502020202020204" pitchFamily="34" charset="0"/>
                        </a:rPr>
                        <a:t>1    2    3    4    5</a:t>
                      </a:r>
                    </a:p>
                  </a:txBody>
                  <a:tcPr anchor="ctr"/>
                </a:tc>
                <a:extLst>
                  <a:ext uri="{0D108BD9-81ED-4DB2-BD59-A6C34878D82A}">
                    <a16:rowId xmlns:a16="http://schemas.microsoft.com/office/drawing/2014/main" val="62611367"/>
                  </a:ext>
                </a:extLst>
              </a:tr>
              <a:tr h="528989">
                <a:tc>
                  <a:txBody>
                    <a:bodyPr/>
                    <a:lstStyle/>
                    <a:p>
                      <a:pPr algn="ctr"/>
                      <a:endParaRPr lang="en-GB" sz="2000" b="1" dirty="0">
                        <a:solidFill>
                          <a:schemeClr val="tx1"/>
                        </a:solidFill>
                        <a:latin typeface="Century Gothic" panose="020B0502020202020204" pitchFamily="34" charset="0"/>
                      </a:endParaRPr>
                    </a:p>
                  </a:txBody>
                  <a:tcPr anchor="ctr"/>
                </a:tc>
                <a:tc>
                  <a:txBody>
                    <a:bodyPr/>
                    <a:lstStyle/>
                    <a:p>
                      <a:pPr algn="l"/>
                      <a:r>
                        <a:rPr lang="en-GB" dirty="0">
                          <a:solidFill>
                            <a:schemeClr val="tx1"/>
                          </a:solidFill>
                          <a:latin typeface="Century Gothic" panose="020B0502020202020204" pitchFamily="34" charset="0"/>
                        </a:rPr>
                        <a:t>Were the visual aids adequately prepared?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1    2    3    4    5</a:t>
                      </a:r>
                    </a:p>
                  </a:txBody>
                  <a:tcPr anchor="ctr"/>
                </a:tc>
                <a:extLst>
                  <a:ext uri="{0D108BD9-81ED-4DB2-BD59-A6C34878D82A}">
                    <a16:rowId xmlns:a16="http://schemas.microsoft.com/office/drawing/2014/main" val="2708546260"/>
                  </a:ext>
                </a:extLst>
              </a:tr>
              <a:tr h="528989">
                <a:tc>
                  <a:txBody>
                    <a:bodyPr/>
                    <a:lstStyle/>
                    <a:p>
                      <a:pPr algn="ctr"/>
                      <a:r>
                        <a:rPr lang="en-GB" sz="2000" b="1" dirty="0">
                          <a:solidFill>
                            <a:schemeClr val="tx1"/>
                          </a:solidFill>
                          <a:latin typeface="Century Gothic" panose="020B0502020202020204" pitchFamily="34" charset="0"/>
                        </a:rPr>
                        <a:t>Delivery</a:t>
                      </a:r>
                    </a:p>
                  </a:txBody>
                  <a:tcPr anchor="ctr"/>
                </a:tc>
                <a:tc>
                  <a:txBody>
                    <a:bodyPr/>
                    <a:lstStyle/>
                    <a:p>
                      <a:pPr algn="l"/>
                      <a:r>
                        <a:rPr lang="en-GB" dirty="0">
                          <a:solidFill>
                            <a:schemeClr val="tx1"/>
                          </a:solidFill>
                          <a:latin typeface="Century Gothic" panose="020B0502020202020204" pitchFamily="34" charset="0"/>
                        </a:rPr>
                        <a:t>Was the candidate confident and clear when delivering?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1    2    3    4    5</a:t>
                      </a:r>
                    </a:p>
                  </a:txBody>
                  <a:tcPr anchor="ctr"/>
                </a:tc>
                <a:extLst>
                  <a:ext uri="{0D108BD9-81ED-4DB2-BD59-A6C34878D82A}">
                    <a16:rowId xmlns:a16="http://schemas.microsoft.com/office/drawing/2014/main" val="3695364657"/>
                  </a:ext>
                </a:extLst>
              </a:tr>
              <a:tr h="528989">
                <a:tc>
                  <a:txBody>
                    <a:bodyPr/>
                    <a:lstStyle/>
                    <a:p>
                      <a:pPr algn="ctr"/>
                      <a:endParaRPr lang="en-GB" sz="2000" b="1" dirty="0">
                        <a:solidFill>
                          <a:schemeClr val="tx1"/>
                        </a:solidFill>
                        <a:latin typeface="Century Gothic" panose="020B0502020202020204" pitchFamily="34" charset="0"/>
                      </a:endParaRPr>
                    </a:p>
                  </a:txBody>
                  <a:tcPr anchor="ctr"/>
                </a:tc>
                <a:tc>
                  <a:txBody>
                    <a:bodyPr/>
                    <a:lstStyle/>
                    <a:p>
                      <a:pPr algn="l"/>
                      <a:r>
                        <a:rPr lang="en-GB" dirty="0">
                          <a:solidFill>
                            <a:schemeClr val="tx1"/>
                          </a:solidFill>
                          <a:latin typeface="Century Gothic" panose="020B0502020202020204" pitchFamily="34" charset="0"/>
                        </a:rPr>
                        <a:t>Was the content relevant and subject knowledge sound?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1    2    3    4    5</a:t>
                      </a:r>
                    </a:p>
                  </a:txBody>
                  <a:tcPr anchor="ctr"/>
                </a:tc>
                <a:extLst>
                  <a:ext uri="{0D108BD9-81ED-4DB2-BD59-A6C34878D82A}">
                    <a16:rowId xmlns:a16="http://schemas.microsoft.com/office/drawing/2014/main" val="4275903371"/>
                  </a:ext>
                </a:extLst>
              </a:tr>
              <a:tr h="528989">
                <a:tc>
                  <a:txBody>
                    <a:bodyPr/>
                    <a:lstStyle/>
                    <a:p>
                      <a:pPr algn="ctr"/>
                      <a:r>
                        <a:rPr lang="en-GB" sz="2000" b="1" dirty="0">
                          <a:solidFill>
                            <a:schemeClr val="tx1"/>
                          </a:solidFill>
                          <a:latin typeface="Century Gothic" panose="020B0502020202020204" pitchFamily="34" charset="0"/>
                        </a:rPr>
                        <a:t>Presentation</a:t>
                      </a:r>
                    </a:p>
                  </a:txBody>
                  <a:tcPr anchor="ctr"/>
                </a:tc>
                <a:tc>
                  <a:txBody>
                    <a:bodyPr/>
                    <a:lstStyle/>
                    <a:p>
                      <a:pPr algn="l"/>
                      <a:r>
                        <a:rPr lang="en-GB" dirty="0">
                          <a:solidFill>
                            <a:schemeClr val="tx1"/>
                          </a:solidFill>
                          <a:latin typeface="Century Gothic" panose="020B0502020202020204" pitchFamily="34" charset="0"/>
                        </a:rPr>
                        <a:t>Was the structure of the presentation logical and well thought out?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1    2    3    4    5</a:t>
                      </a:r>
                    </a:p>
                  </a:txBody>
                  <a:tcPr anchor="ctr"/>
                </a:tc>
                <a:extLst>
                  <a:ext uri="{0D108BD9-81ED-4DB2-BD59-A6C34878D82A}">
                    <a16:rowId xmlns:a16="http://schemas.microsoft.com/office/drawing/2014/main" val="163867085"/>
                  </a:ext>
                </a:extLst>
              </a:tr>
              <a:tr h="528989">
                <a:tc>
                  <a:txBody>
                    <a:bodyPr/>
                    <a:lstStyle/>
                    <a:p>
                      <a:pPr algn="ctr"/>
                      <a:endParaRPr lang="en-GB" sz="2000" b="1" dirty="0">
                        <a:solidFill>
                          <a:schemeClr val="tx1"/>
                        </a:solidFill>
                        <a:latin typeface="Century Gothic" panose="020B0502020202020204" pitchFamily="34" charset="0"/>
                      </a:endParaRPr>
                    </a:p>
                  </a:txBody>
                  <a:tcPr anchor="ctr"/>
                </a:tc>
                <a:tc>
                  <a:txBody>
                    <a:bodyPr/>
                    <a:lstStyle/>
                    <a:p>
                      <a:pPr algn="l"/>
                      <a:r>
                        <a:rPr lang="en-GB" dirty="0">
                          <a:solidFill>
                            <a:schemeClr val="tx1"/>
                          </a:solidFill>
                          <a:latin typeface="Century Gothic" panose="020B0502020202020204" pitchFamily="34" charset="0"/>
                        </a:rPr>
                        <a:t>Was the presentation delivered in the required 10 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1    2    3    4    5</a:t>
                      </a:r>
                    </a:p>
                  </a:txBody>
                  <a:tcPr anchor="ctr"/>
                </a:tc>
                <a:extLst>
                  <a:ext uri="{0D108BD9-81ED-4DB2-BD59-A6C34878D82A}">
                    <a16:rowId xmlns:a16="http://schemas.microsoft.com/office/drawing/2014/main" val="722175721"/>
                  </a:ext>
                </a:extLst>
              </a:tr>
              <a:tr h="528989">
                <a:tc gridSpan="2">
                  <a:txBody>
                    <a:bodyPr/>
                    <a:lstStyle/>
                    <a:p>
                      <a:pPr algn="r"/>
                      <a:r>
                        <a:rPr lang="en-GB" sz="2000" b="0" dirty="0">
                          <a:solidFill>
                            <a:schemeClr val="tx1"/>
                          </a:solidFill>
                          <a:latin typeface="Century Gothic" panose="020B0502020202020204" pitchFamily="34" charset="0"/>
                        </a:rPr>
                        <a:t> (15 to pass, nothing in the 1 column)  </a:t>
                      </a:r>
                      <a:r>
                        <a:rPr lang="en-GB" sz="2000" b="1" dirty="0">
                          <a:solidFill>
                            <a:schemeClr val="tx1"/>
                          </a:solidFill>
                          <a:latin typeface="Century Gothic" panose="020B0502020202020204" pitchFamily="34" charset="0"/>
                        </a:rPr>
                        <a:t>Total Score:</a:t>
                      </a:r>
                    </a:p>
                  </a:txBody>
                  <a:tcPr anchor="ctr"/>
                </a:tc>
                <a:tc hMerge="1">
                  <a:txBody>
                    <a:bodyPr/>
                    <a:lstStyle/>
                    <a:p>
                      <a:pPr algn="r"/>
                      <a:endParaRPr lang="en-GB" sz="2000" b="1"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517935776"/>
                  </a:ext>
                </a:extLst>
              </a:tr>
              <a:tr h="950829">
                <a:tc gridSpan="3">
                  <a:txBody>
                    <a:bodyPr/>
                    <a:lstStyle/>
                    <a:p>
                      <a:pPr algn="l"/>
                      <a:r>
                        <a:rPr lang="en-GB" sz="2000" b="1" dirty="0">
                          <a:solidFill>
                            <a:schemeClr val="tx1"/>
                          </a:solidFill>
                          <a:latin typeface="Century Gothic" panose="020B0502020202020204" pitchFamily="34" charset="0"/>
                        </a:rPr>
                        <a:t>Comments: </a:t>
                      </a:r>
                      <a:r>
                        <a:rPr lang="en-GB" sz="2000" b="0" dirty="0">
                          <a:solidFill>
                            <a:schemeClr val="tx1"/>
                          </a:solidFill>
                          <a:latin typeface="Century Gothic" panose="020B0502020202020204" pitchFamily="34" charset="0"/>
                        </a:rPr>
                        <a:t>(include strengths and areas for development)</a:t>
                      </a: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Signed:</a:t>
                      </a:r>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08364271"/>
                  </a:ext>
                </a:extLst>
              </a:tr>
            </a:tbl>
          </a:graphicData>
        </a:graphic>
      </p:graphicFrame>
      <p:sp>
        <p:nvSpPr>
          <p:cNvPr id="5" name="TextBox 4">
            <a:extLst>
              <a:ext uri="{FF2B5EF4-FFF2-40B4-BE49-F238E27FC236}">
                <a16:creationId xmlns:a16="http://schemas.microsoft.com/office/drawing/2014/main" id="{B22D9647-BCF9-4924-B0DC-BDB8675A69ED}"/>
              </a:ext>
            </a:extLst>
          </p:cNvPr>
          <p:cNvSpPr txBox="1"/>
          <p:nvPr/>
        </p:nvSpPr>
        <p:spPr>
          <a:xfrm>
            <a:off x="91440" y="72518"/>
            <a:ext cx="3218688" cy="646331"/>
          </a:xfrm>
          <a:prstGeom prst="rect">
            <a:avLst/>
          </a:prstGeom>
          <a:noFill/>
        </p:spPr>
        <p:txBody>
          <a:bodyPr wrap="square" rtlCol="0">
            <a:spAutoFit/>
          </a:bodyPr>
          <a:lstStyle/>
          <a:p>
            <a:r>
              <a:rPr lang="en-GB" dirty="0">
                <a:latin typeface="Century Gothic" panose="020B0502020202020204" pitchFamily="34" charset="0"/>
              </a:rPr>
              <a:t>Name of cadet:</a:t>
            </a:r>
          </a:p>
          <a:p>
            <a:r>
              <a:rPr lang="en-GB" dirty="0">
                <a:latin typeface="Century Gothic" panose="020B0502020202020204" pitchFamily="34" charset="0"/>
              </a:rPr>
              <a:t>Date:</a:t>
            </a:r>
          </a:p>
        </p:txBody>
      </p:sp>
    </p:spTree>
    <p:extLst>
      <p:ext uri="{BB962C8B-B14F-4D97-AF65-F5344CB8AC3E}">
        <p14:creationId xmlns:p14="http://schemas.microsoft.com/office/powerpoint/2010/main" val="230721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86A1-030A-4D98-881C-90082A1060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818260F-854F-4D65-B303-7D44CE4949D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3782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0A09-173F-428F-95C8-5A213AEFDA99}"/>
              </a:ext>
            </a:extLst>
          </p:cNvPr>
          <p:cNvSpPr>
            <a:spLocks noGrp="1"/>
          </p:cNvSpPr>
          <p:nvPr>
            <p:ph type="title"/>
          </p:nvPr>
        </p:nvSpPr>
        <p:spPr>
          <a:xfrm>
            <a:off x="838200" y="365126"/>
            <a:ext cx="10515600" cy="1048766"/>
          </a:xfrm>
        </p:spPr>
        <p:txBody>
          <a:bodyPr/>
          <a:lstStyle/>
          <a:p>
            <a:pPr algn="ctr"/>
            <a:r>
              <a:rPr lang="en-GB" dirty="0"/>
              <a:t>What makes a Good Presenter?</a:t>
            </a:r>
          </a:p>
        </p:txBody>
      </p:sp>
      <p:sp>
        <p:nvSpPr>
          <p:cNvPr id="3" name="Content Placeholder 2">
            <a:extLst>
              <a:ext uri="{FF2B5EF4-FFF2-40B4-BE49-F238E27FC236}">
                <a16:creationId xmlns:a16="http://schemas.microsoft.com/office/drawing/2014/main" id="{FCD0FB2F-5768-49C7-98BD-8D09DB5FD2E8}"/>
              </a:ext>
            </a:extLst>
          </p:cNvPr>
          <p:cNvSpPr>
            <a:spLocks noGrp="1"/>
          </p:cNvSpPr>
          <p:nvPr>
            <p:ph idx="1"/>
          </p:nvPr>
        </p:nvSpPr>
        <p:spPr>
          <a:xfrm>
            <a:off x="60132" y="2158710"/>
            <a:ext cx="3276600" cy="524383"/>
          </a:xfrm>
        </p:spPr>
        <p:txBody>
          <a:bodyPr/>
          <a:lstStyle/>
          <a:p>
            <a:pPr marL="0" indent="0" algn="ctr">
              <a:buNone/>
            </a:pPr>
            <a:r>
              <a:rPr lang="en-GB" b="1" dirty="0">
                <a:solidFill>
                  <a:srgbClr val="FF0000"/>
                </a:solidFill>
              </a:rPr>
              <a:t>Confident</a:t>
            </a:r>
          </a:p>
        </p:txBody>
      </p:sp>
      <p:pic>
        <p:nvPicPr>
          <p:cNvPr id="4" name="Picture 3" descr="Image result for human outline">
            <a:extLst>
              <a:ext uri="{FF2B5EF4-FFF2-40B4-BE49-F238E27FC236}">
                <a16:creationId xmlns:a16="http://schemas.microsoft.com/office/drawing/2014/main" id="{1BB20F54-435E-45D3-9ECD-3019C5684B27}"/>
              </a:ext>
            </a:extLst>
          </p:cNvPr>
          <p:cNvPicPr/>
          <p:nvPr/>
        </p:nvPicPr>
        <p:blipFill rotWithShape="1">
          <a:blip r:embed="rId2">
            <a:extLst>
              <a:ext uri="{28A0092B-C50C-407E-A947-70E740481C1C}">
                <a14:useLocalDpi xmlns:a14="http://schemas.microsoft.com/office/drawing/2010/main" val="0"/>
              </a:ext>
            </a:extLst>
          </a:blip>
          <a:srcRect t="3952" b="3248"/>
          <a:stretch/>
        </p:blipFill>
        <p:spPr bwMode="auto">
          <a:xfrm>
            <a:off x="4317320" y="2158710"/>
            <a:ext cx="3557359" cy="4558762"/>
          </a:xfrm>
          <a:prstGeom prst="rect">
            <a:avLst/>
          </a:prstGeom>
          <a:noFill/>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95E74667-E688-45C8-B9B0-912ED7EF8E71}"/>
              </a:ext>
            </a:extLst>
          </p:cNvPr>
          <p:cNvSpPr txBox="1">
            <a:spLocks/>
          </p:cNvSpPr>
          <p:nvPr/>
        </p:nvSpPr>
        <p:spPr>
          <a:xfrm>
            <a:off x="1584960" y="3016251"/>
            <a:ext cx="2612136" cy="52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0070C0"/>
                </a:solidFill>
              </a:rPr>
              <a:t>Calm</a:t>
            </a:r>
          </a:p>
        </p:txBody>
      </p:sp>
      <p:sp>
        <p:nvSpPr>
          <p:cNvPr id="6" name="Content Placeholder 2">
            <a:extLst>
              <a:ext uri="{FF2B5EF4-FFF2-40B4-BE49-F238E27FC236}">
                <a16:creationId xmlns:a16="http://schemas.microsoft.com/office/drawing/2014/main" id="{D81374B6-77AD-40B2-B469-0B518177EAA4}"/>
              </a:ext>
            </a:extLst>
          </p:cNvPr>
          <p:cNvSpPr txBox="1">
            <a:spLocks/>
          </p:cNvSpPr>
          <p:nvPr/>
        </p:nvSpPr>
        <p:spPr>
          <a:xfrm>
            <a:off x="8136542" y="2491868"/>
            <a:ext cx="2612136" cy="52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0070C0"/>
                </a:solidFill>
              </a:rPr>
              <a:t>Clear Voice</a:t>
            </a:r>
          </a:p>
        </p:txBody>
      </p:sp>
      <p:sp>
        <p:nvSpPr>
          <p:cNvPr id="7" name="Content Placeholder 2">
            <a:extLst>
              <a:ext uri="{FF2B5EF4-FFF2-40B4-BE49-F238E27FC236}">
                <a16:creationId xmlns:a16="http://schemas.microsoft.com/office/drawing/2014/main" id="{17B17E66-6525-4EBF-89C2-B75FCC4E037F}"/>
              </a:ext>
            </a:extLst>
          </p:cNvPr>
          <p:cNvSpPr txBox="1">
            <a:spLocks/>
          </p:cNvSpPr>
          <p:nvPr/>
        </p:nvSpPr>
        <p:spPr>
          <a:xfrm>
            <a:off x="9074323" y="3566509"/>
            <a:ext cx="3065431" cy="52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FF0000"/>
                </a:solidFill>
              </a:rPr>
              <a:t>Interesting Tone</a:t>
            </a:r>
          </a:p>
        </p:txBody>
      </p:sp>
      <p:sp>
        <p:nvSpPr>
          <p:cNvPr id="8" name="Content Placeholder 2">
            <a:extLst>
              <a:ext uri="{FF2B5EF4-FFF2-40B4-BE49-F238E27FC236}">
                <a16:creationId xmlns:a16="http://schemas.microsoft.com/office/drawing/2014/main" id="{D5D6659B-A1F3-4981-B01D-240F4E3F0D52}"/>
              </a:ext>
            </a:extLst>
          </p:cNvPr>
          <p:cNvSpPr txBox="1">
            <a:spLocks/>
          </p:cNvSpPr>
          <p:nvPr/>
        </p:nvSpPr>
        <p:spPr>
          <a:xfrm>
            <a:off x="52246" y="3817431"/>
            <a:ext cx="3852242" cy="5243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00B050"/>
                </a:solidFill>
              </a:rPr>
              <a:t>Open Body Language</a:t>
            </a:r>
          </a:p>
        </p:txBody>
      </p:sp>
      <p:sp>
        <p:nvSpPr>
          <p:cNvPr id="9" name="Content Placeholder 2">
            <a:extLst>
              <a:ext uri="{FF2B5EF4-FFF2-40B4-BE49-F238E27FC236}">
                <a16:creationId xmlns:a16="http://schemas.microsoft.com/office/drawing/2014/main" id="{4F0B93FC-5F88-4985-9C7A-239E629B2C70}"/>
              </a:ext>
            </a:extLst>
          </p:cNvPr>
          <p:cNvSpPr txBox="1">
            <a:spLocks/>
          </p:cNvSpPr>
          <p:nvPr/>
        </p:nvSpPr>
        <p:spPr>
          <a:xfrm>
            <a:off x="372951" y="5142994"/>
            <a:ext cx="2612136" cy="52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0070C0"/>
                </a:solidFill>
              </a:rPr>
              <a:t>Well Prepared </a:t>
            </a:r>
          </a:p>
        </p:txBody>
      </p:sp>
      <p:sp>
        <p:nvSpPr>
          <p:cNvPr id="10" name="Content Placeholder 2">
            <a:extLst>
              <a:ext uri="{FF2B5EF4-FFF2-40B4-BE49-F238E27FC236}">
                <a16:creationId xmlns:a16="http://schemas.microsoft.com/office/drawing/2014/main" id="{538365ED-D863-4BEF-ABC8-F2B34ADF3098}"/>
              </a:ext>
            </a:extLst>
          </p:cNvPr>
          <p:cNvSpPr txBox="1">
            <a:spLocks/>
          </p:cNvSpPr>
          <p:nvPr/>
        </p:nvSpPr>
        <p:spPr>
          <a:xfrm>
            <a:off x="8209121" y="4380738"/>
            <a:ext cx="2612136" cy="915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7030A0"/>
                </a:solidFill>
              </a:rPr>
              <a:t>Good sense of humour</a:t>
            </a:r>
          </a:p>
        </p:txBody>
      </p:sp>
      <p:sp>
        <p:nvSpPr>
          <p:cNvPr id="11" name="Content Placeholder 2">
            <a:extLst>
              <a:ext uri="{FF2B5EF4-FFF2-40B4-BE49-F238E27FC236}">
                <a16:creationId xmlns:a16="http://schemas.microsoft.com/office/drawing/2014/main" id="{C6D16C82-9F40-449F-9567-5B8A059B6A7E}"/>
              </a:ext>
            </a:extLst>
          </p:cNvPr>
          <p:cNvSpPr txBox="1">
            <a:spLocks/>
          </p:cNvSpPr>
          <p:nvPr/>
        </p:nvSpPr>
        <p:spPr>
          <a:xfrm>
            <a:off x="9442610" y="5957884"/>
            <a:ext cx="2612136" cy="595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00B050"/>
                </a:solidFill>
              </a:rPr>
              <a:t>Eye Contact</a:t>
            </a:r>
          </a:p>
        </p:txBody>
      </p:sp>
      <p:sp>
        <p:nvSpPr>
          <p:cNvPr id="12" name="Content Placeholder 2">
            <a:extLst>
              <a:ext uri="{FF2B5EF4-FFF2-40B4-BE49-F238E27FC236}">
                <a16:creationId xmlns:a16="http://schemas.microsoft.com/office/drawing/2014/main" id="{57E77239-77BB-409C-B2CD-343DE3917E3A}"/>
              </a:ext>
            </a:extLst>
          </p:cNvPr>
          <p:cNvSpPr txBox="1">
            <a:spLocks/>
          </p:cNvSpPr>
          <p:nvPr/>
        </p:nvSpPr>
        <p:spPr>
          <a:xfrm>
            <a:off x="1530528" y="6239103"/>
            <a:ext cx="2612136" cy="4589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7030A0"/>
                </a:solidFill>
              </a:rPr>
              <a:t>Good Listener </a:t>
            </a:r>
          </a:p>
        </p:txBody>
      </p:sp>
      <p:sp>
        <p:nvSpPr>
          <p:cNvPr id="13" name="Content Placeholder 2">
            <a:extLst>
              <a:ext uri="{FF2B5EF4-FFF2-40B4-BE49-F238E27FC236}">
                <a16:creationId xmlns:a16="http://schemas.microsoft.com/office/drawing/2014/main" id="{7B0D3E20-F572-49E6-AC6A-04DE93FC6481}"/>
              </a:ext>
            </a:extLst>
          </p:cNvPr>
          <p:cNvSpPr txBox="1">
            <a:spLocks/>
          </p:cNvSpPr>
          <p:nvPr/>
        </p:nvSpPr>
        <p:spPr>
          <a:xfrm>
            <a:off x="671744" y="1379477"/>
            <a:ext cx="10848512" cy="7351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In groups: Annotate the diagram with things you look for in a good presenter</a:t>
            </a:r>
          </a:p>
        </p:txBody>
      </p:sp>
    </p:spTree>
    <p:extLst>
      <p:ext uri="{BB962C8B-B14F-4D97-AF65-F5344CB8AC3E}">
        <p14:creationId xmlns:p14="http://schemas.microsoft.com/office/powerpoint/2010/main" val="820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952B-EE5B-496A-9EBF-D54E39B96D10}"/>
              </a:ext>
            </a:extLst>
          </p:cNvPr>
          <p:cNvSpPr>
            <a:spLocks noGrp="1"/>
          </p:cNvSpPr>
          <p:nvPr>
            <p:ph type="title"/>
          </p:nvPr>
        </p:nvSpPr>
        <p:spPr/>
        <p:txBody>
          <a:bodyPr/>
          <a:lstStyle/>
          <a:p>
            <a:pPr algn="ctr"/>
            <a:r>
              <a:rPr lang="en-GB" dirty="0"/>
              <a:t>Why be a Good Presenter?</a:t>
            </a:r>
          </a:p>
        </p:txBody>
      </p:sp>
      <p:sp>
        <p:nvSpPr>
          <p:cNvPr id="3" name="Content Placeholder 2">
            <a:extLst>
              <a:ext uri="{FF2B5EF4-FFF2-40B4-BE49-F238E27FC236}">
                <a16:creationId xmlns:a16="http://schemas.microsoft.com/office/drawing/2014/main" id="{F5D13188-1172-4E65-A046-A45FCB4CB1E2}"/>
              </a:ext>
            </a:extLst>
          </p:cNvPr>
          <p:cNvSpPr>
            <a:spLocks noGrp="1"/>
          </p:cNvSpPr>
          <p:nvPr>
            <p:ph idx="1"/>
          </p:nvPr>
        </p:nvSpPr>
        <p:spPr>
          <a:xfrm>
            <a:off x="838200" y="1690688"/>
            <a:ext cx="10515600" cy="4351338"/>
          </a:xfrm>
        </p:spPr>
        <p:txBody>
          <a:bodyPr/>
          <a:lstStyle/>
          <a:p>
            <a:pPr marL="0" indent="0">
              <a:buNone/>
            </a:pPr>
            <a:r>
              <a:rPr lang="en-GB" b="1" dirty="0"/>
              <a:t>In groups/pairs: </a:t>
            </a:r>
            <a:r>
              <a:rPr lang="en-GB" dirty="0"/>
              <a:t>Make a mind map of all the reasons why it is helpful to be a good presenter</a:t>
            </a:r>
          </a:p>
          <a:p>
            <a:pPr marL="0" indent="0">
              <a:buNone/>
            </a:pPr>
            <a:endParaRPr lang="en-GB" dirty="0"/>
          </a:p>
          <a:p>
            <a:endParaRPr lang="en-GB" dirty="0"/>
          </a:p>
        </p:txBody>
      </p:sp>
      <p:graphicFrame>
        <p:nvGraphicFramePr>
          <p:cNvPr id="4" name="Diagram 3">
            <a:extLst>
              <a:ext uri="{FF2B5EF4-FFF2-40B4-BE49-F238E27FC236}">
                <a16:creationId xmlns:a16="http://schemas.microsoft.com/office/drawing/2014/main" id="{CB798160-82A8-47A2-96B8-34F10F5EB2F0}"/>
              </a:ext>
            </a:extLst>
          </p:cNvPr>
          <p:cNvGraphicFramePr/>
          <p:nvPr>
            <p:extLst>
              <p:ext uri="{D42A27DB-BD31-4B8C-83A1-F6EECF244321}">
                <p14:modId xmlns:p14="http://schemas.microsoft.com/office/powerpoint/2010/main" val="1210457337"/>
              </p:ext>
            </p:extLst>
          </p:nvPr>
        </p:nvGraphicFramePr>
        <p:xfrm>
          <a:off x="457200" y="1157024"/>
          <a:ext cx="10991461" cy="5449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D5B5-2495-4F7F-8736-D2EB524EEEB5}"/>
              </a:ext>
            </a:extLst>
          </p:cNvPr>
          <p:cNvSpPr>
            <a:spLocks noGrp="1"/>
          </p:cNvSpPr>
          <p:nvPr>
            <p:ph type="title"/>
          </p:nvPr>
        </p:nvSpPr>
        <p:spPr/>
        <p:txBody>
          <a:bodyPr/>
          <a:lstStyle/>
          <a:p>
            <a:r>
              <a:rPr lang="en-GB" dirty="0"/>
              <a:t>Structuring a Presentation </a:t>
            </a:r>
          </a:p>
        </p:txBody>
      </p:sp>
      <p:sp>
        <p:nvSpPr>
          <p:cNvPr id="3" name="Content Placeholder 2">
            <a:extLst>
              <a:ext uri="{FF2B5EF4-FFF2-40B4-BE49-F238E27FC236}">
                <a16:creationId xmlns:a16="http://schemas.microsoft.com/office/drawing/2014/main" id="{48D469BF-74EB-4007-940F-BC4D98AE3A1F}"/>
              </a:ext>
            </a:extLst>
          </p:cNvPr>
          <p:cNvSpPr>
            <a:spLocks noGrp="1"/>
          </p:cNvSpPr>
          <p:nvPr>
            <p:ph idx="1"/>
          </p:nvPr>
        </p:nvSpPr>
        <p:spPr>
          <a:xfrm>
            <a:off x="553884" y="1910141"/>
            <a:ext cx="3060355" cy="1015939"/>
          </a:xfrm>
          <a:solidFill>
            <a:srgbClr val="FFC000"/>
          </a:solidFill>
          <a:ln w="38100">
            <a:solidFill>
              <a:srgbClr val="002060"/>
            </a:solidFill>
          </a:ln>
        </p:spPr>
        <p:txBody>
          <a:bodyPr anchor="ctr">
            <a:normAutofit/>
          </a:bodyPr>
          <a:lstStyle/>
          <a:p>
            <a:pPr marL="0" indent="0" algn="ctr">
              <a:buNone/>
            </a:pPr>
            <a:r>
              <a:rPr lang="en-GB" b="1" dirty="0"/>
              <a:t>Introduction</a:t>
            </a:r>
          </a:p>
        </p:txBody>
      </p:sp>
      <p:sp>
        <p:nvSpPr>
          <p:cNvPr id="4" name="Content Placeholder 2">
            <a:extLst>
              <a:ext uri="{FF2B5EF4-FFF2-40B4-BE49-F238E27FC236}">
                <a16:creationId xmlns:a16="http://schemas.microsoft.com/office/drawing/2014/main" id="{4D2854D6-5CFF-461D-B8F6-43A808C78DEB}"/>
              </a:ext>
            </a:extLst>
          </p:cNvPr>
          <p:cNvSpPr txBox="1">
            <a:spLocks/>
          </p:cNvSpPr>
          <p:nvPr/>
        </p:nvSpPr>
        <p:spPr>
          <a:xfrm>
            <a:off x="4581144" y="5071465"/>
            <a:ext cx="3060355" cy="1421410"/>
          </a:xfrm>
          <a:prstGeom prst="rect">
            <a:avLst/>
          </a:prstGeom>
          <a:solidFill>
            <a:schemeClr val="accent6">
              <a:lumMod val="60000"/>
              <a:lumOff val="40000"/>
            </a:schemeClr>
          </a:solidFill>
          <a:ln w="3810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Tell them it</a:t>
            </a:r>
          </a:p>
        </p:txBody>
      </p:sp>
      <p:sp>
        <p:nvSpPr>
          <p:cNvPr id="5" name="Content Placeholder 2">
            <a:extLst>
              <a:ext uri="{FF2B5EF4-FFF2-40B4-BE49-F238E27FC236}">
                <a16:creationId xmlns:a16="http://schemas.microsoft.com/office/drawing/2014/main" id="{FCFED804-69D2-409D-B75B-13C67DE56C29}"/>
              </a:ext>
            </a:extLst>
          </p:cNvPr>
          <p:cNvSpPr txBox="1">
            <a:spLocks/>
          </p:cNvSpPr>
          <p:nvPr/>
        </p:nvSpPr>
        <p:spPr>
          <a:xfrm>
            <a:off x="8577759" y="5071464"/>
            <a:ext cx="3060355" cy="1421410"/>
          </a:xfrm>
          <a:prstGeom prst="rect">
            <a:avLst/>
          </a:prstGeom>
          <a:solidFill>
            <a:schemeClr val="accent5">
              <a:lumMod val="40000"/>
              <a:lumOff val="60000"/>
            </a:schemeClr>
          </a:solidFill>
          <a:ln w="3810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Tell them what you’ve told them</a:t>
            </a:r>
          </a:p>
        </p:txBody>
      </p:sp>
      <p:sp>
        <p:nvSpPr>
          <p:cNvPr id="6" name="Content Placeholder 2">
            <a:extLst>
              <a:ext uri="{FF2B5EF4-FFF2-40B4-BE49-F238E27FC236}">
                <a16:creationId xmlns:a16="http://schemas.microsoft.com/office/drawing/2014/main" id="{DF352724-D017-443B-918E-CB92FB10C192}"/>
              </a:ext>
            </a:extLst>
          </p:cNvPr>
          <p:cNvSpPr txBox="1">
            <a:spLocks/>
          </p:cNvSpPr>
          <p:nvPr/>
        </p:nvSpPr>
        <p:spPr>
          <a:xfrm>
            <a:off x="584529" y="5095039"/>
            <a:ext cx="3060355" cy="1397835"/>
          </a:xfrm>
          <a:prstGeom prst="rect">
            <a:avLst/>
          </a:prstGeom>
          <a:solidFill>
            <a:schemeClr val="accent4">
              <a:lumMod val="60000"/>
              <a:lumOff val="40000"/>
            </a:schemeClr>
          </a:solidFill>
          <a:ln w="3810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Tell them what you are going to tell them</a:t>
            </a:r>
          </a:p>
        </p:txBody>
      </p:sp>
      <p:sp>
        <p:nvSpPr>
          <p:cNvPr id="7" name="Content Placeholder 2">
            <a:extLst>
              <a:ext uri="{FF2B5EF4-FFF2-40B4-BE49-F238E27FC236}">
                <a16:creationId xmlns:a16="http://schemas.microsoft.com/office/drawing/2014/main" id="{5AA0F004-853A-410F-9ADD-EF5D4B476B56}"/>
              </a:ext>
            </a:extLst>
          </p:cNvPr>
          <p:cNvSpPr txBox="1">
            <a:spLocks/>
          </p:cNvSpPr>
          <p:nvPr/>
        </p:nvSpPr>
        <p:spPr>
          <a:xfrm>
            <a:off x="4581144" y="1910142"/>
            <a:ext cx="3060355" cy="1015939"/>
          </a:xfrm>
          <a:prstGeom prst="rect">
            <a:avLst/>
          </a:prstGeom>
          <a:solidFill>
            <a:srgbClr val="92D050"/>
          </a:solidFill>
          <a:ln w="3810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Development</a:t>
            </a:r>
          </a:p>
        </p:txBody>
      </p:sp>
      <p:sp>
        <p:nvSpPr>
          <p:cNvPr id="8" name="Content Placeholder 2">
            <a:extLst>
              <a:ext uri="{FF2B5EF4-FFF2-40B4-BE49-F238E27FC236}">
                <a16:creationId xmlns:a16="http://schemas.microsoft.com/office/drawing/2014/main" id="{17E77DE4-10DA-42F1-82D9-671961764364}"/>
              </a:ext>
            </a:extLst>
          </p:cNvPr>
          <p:cNvSpPr txBox="1">
            <a:spLocks/>
          </p:cNvSpPr>
          <p:nvPr/>
        </p:nvSpPr>
        <p:spPr>
          <a:xfrm>
            <a:off x="8577759" y="1910141"/>
            <a:ext cx="3060355" cy="1015939"/>
          </a:xfrm>
          <a:prstGeom prst="rect">
            <a:avLst/>
          </a:prstGeom>
          <a:solidFill>
            <a:srgbClr val="00B0F0"/>
          </a:solidFill>
          <a:ln w="38100">
            <a:solidFill>
              <a:srgbClr val="00206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Consolidation</a:t>
            </a:r>
          </a:p>
        </p:txBody>
      </p:sp>
      <p:sp>
        <p:nvSpPr>
          <p:cNvPr id="9" name="Content Placeholder 2">
            <a:extLst>
              <a:ext uri="{FF2B5EF4-FFF2-40B4-BE49-F238E27FC236}">
                <a16:creationId xmlns:a16="http://schemas.microsoft.com/office/drawing/2014/main" id="{979B08ED-2152-43EE-A89B-4906AE486659}"/>
              </a:ext>
            </a:extLst>
          </p:cNvPr>
          <p:cNvSpPr txBox="1">
            <a:spLocks/>
          </p:cNvSpPr>
          <p:nvPr/>
        </p:nvSpPr>
        <p:spPr>
          <a:xfrm>
            <a:off x="553885" y="3277967"/>
            <a:ext cx="3060355" cy="1421410"/>
          </a:xfrm>
          <a:prstGeom prst="rect">
            <a:avLst/>
          </a:prstGeom>
          <a:ln w="3810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Title</a:t>
            </a:r>
          </a:p>
          <a:p>
            <a:pPr marL="0" indent="0" algn="ctr">
              <a:buFont typeface="Arial" panose="020B0604020202020204" pitchFamily="34" charset="0"/>
              <a:buNone/>
            </a:pPr>
            <a:r>
              <a:rPr lang="en-GB" dirty="0"/>
              <a:t>Aim/Objectives</a:t>
            </a:r>
          </a:p>
          <a:p>
            <a:pPr marL="0" indent="0" algn="ctr">
              <a:buFont typeface="Arial" panose="020B0604020202020204" pitchFamily="34" charset="0"/>
              <a:buNone/>
            </a:pPr>
            <a:r>
              <a:rPr lang="en-GB" dirty="0"/>
              <a:t>Brief overview</a:t>
            </a:r>
          </a:p>
        </p:txBody>
      </p:sp>
      <p:sp>
        <p:nvSpPr>
          <p:cNvPr id="10" name="Content Placeholder 2">
            <a:extLst>
              <a:ext uri="{FF2B5EF4-FFF2-40B4-BE49-F238E27FC236}">
                <a16:creationId xmlns:a16="http://schemas.microsoft.com/office/drawing/2014/main" id="{90A70B7E-486B-462B-ABDE-990734BE66B1}"/>
              </a:ext>
            </a:extLst>
          </p:cNvPr>
          <p:cNvSpPr txBox="1">
            <a:spLocks/>
          </p:cNvSpPr>
          <p:nvPr/>
        </p:nvSpPr>
        <p:spPr>
          <a:xfrm>
            <a:off x="4498848" y="3288068"/>
            <a:ext cx="3328416" cy="1421410"/>
          </a:xfrm>
          <a:prstGeom prst="rect">
            <a:avLst/>
          </a:prstGeom>
          <a:ln w="3810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Cover main content</a:t>
            </a:r>
          </a:p>
          <a:p>
            <a:pPr marL="0" indent="0" algn="ctr">
              <a:buFont typeface="Arial" panose="020B0604020202020204" pitchFamily="34" charset="0"/>
              <a:buNone/>
            </a:pPr>
            <a:r>
              <a:rPr lang="en-GB" dirty="0"/>
              <a:t>Logical sequence</a:t>
            </a:r>
          </a:p>
        </p:txBody>
      </p:sp>
      <p:sp>
        <p:nvSpPr>
          <p:cNvPr id="11" name="Content Placeholder 2">
            <a:extLst>
              <a:ext uri="{FF2B5EF4-FFF2-40B4-BE49-F238E27FC236}">
                <a16:creationId xmlns:a16="http://schemas.microsoft.com/office/drawing/2014/main" id="{690225E9-2F2E-411C-A370-426647924C11}"/>
              </a:ext>
            </a:extLst>
          </p:cNvPr>
          <p:cNvSpPr txBox="1">
            <a:spLocks/>
          </p:cNvSpPr>
          <p:nvPr/>
        </p:nvSpPr>
        <p:spPr>
          <a:xfrm>
            <a:off x="8443728" y="3294482"/>
            <a:ext cx="3328416" cy="1421410"/>
          </a:xfrm>
          <a:prstGeom prst="rect">
            <a:avLst/>
          </a:prstGeom>
          <a:ln w="3810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Recap key points</a:t>
            </a:r>
          </a:p>
          <a:p>
            <a:pPr marL="0" indent="0" algn="ctr">
              <a:buFont typeface="Arial" panose="020B0604020202020204" pitchFamily="34" charset="0"/>
              <a:buNone/>
            </a:pPr>
            <a:r>
              <a:rPr lang="en-GB" dirty="0"/>
              <a:t>Conclusion</a:t>
            </a:r>
          </a:p>
          <a:p>
            <a:pPr marL="0" indent="0" algn="ctr">
              <a:buFont typeface="Arial" panose="020B0604020202020204" pitchFamily="34" charset="0"/>
              <a:buNone/>
            </a:pPr>
            <a:r>
              <a:rPr lang="en-GB" dirty="0"/>
              <a:t>Any questions</a:t>
            </a:r>
          </a:p>
        </p:txBody>
      </p:sp>
      <p:sp>
        <p:nvSpPr>
          <p:cNvPr id="12" name="Arrow: Right 11">
            <a:extLst>
              <a:ext uri="{FF2B5EF4-FFF2-40B4-BE49-F238E27FC236}">
                <a16:creationId xmlns:a16="http://schemas.microsoft.com/office/drawing/2014/main" id="{75E182C5-346F-4F59-9D99-3648EA76E0E1}"/>
              </a:ext>
            </a:extLst>
          </p:cNvPr>
          <p:cNvSpPr/>
          <p:nvPr/>
        </p:nvSpPr>
        <p:spPr>
          <a:xfrm>
            <a:off x="3614239" y="2121408"/>
            <a:ext cx="936261" cy="53035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24C43F94-13CB-4F66-8F50-306F3436F4C7}"/>
              </a:ext>
            </a:extLst>
          </p:cNvPr>
          <p:cNvSpPr/>
          <p:nvPr/>
        </p:nvSpPr>
        <p:spPr>
          <a:xfrm>
            <a:off x="7641499" y="2121408"/>
            <a:ext cx="936261" cy="53035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45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A017-E75E-44DF-8144-CA27000C3D4B}"/>
              </a:ext>
            </a:extLst>
          </p:cNvPr>
          <p:cNvSpPr>
            <a:spLocks noGrp="1"/>
          </p:cNvSpPr>
          <p:nvPr>
            <p:ph type="title"/>
          </p:nvPr>
        </p:nvSpPr>
        <p:spPr/>
        <p:txBody>
          <a:bodyPr/>
          <a:lstStyle/>
          <a:p>
            <a:r>
              <a:rPr lang="en-GB" dirty="0"/>
              <a:t>Using Visual Aids</a:t>
            </a:r>
          </a:p>
        </p:txBody>
      </p:sp>
      <p:sp>
        <p:nvSpPr>
          <p:cNvPr id="3" name="Content Placeholder 2">
            <a:extLst>
              <a:ext uri="{FF2B5EF4-FFF2-40B4-BE49-F238E27FC236}">
                <a16:creationId xmlns:a16="http://schemas.microsoft.com/office/drawing/2014/main" id="{780F90C6-2128-4F33-BE07-6433C5F212B7}"/>
              </a:ext>
            </a:extLst>
          </p:cNvPr>
          <p:cNvSpPr>
            <a:spLocks noGrp="1"/>
          </p:cNvSpPr>
          <p:nvPr>
            <p:ph idx="1"/>
          </p:nvPr>
        </p:nvSpPr>
        <p:spPr>
          <a:xfrm>
            <a:off x="685799" y="1567543"/>
            <a:ext cx="11144251" cy="892194"/>
          </a:xfrm>
        </p:spPr>
        <p:txBody>
          <a:bodyPr>
            <a:normAutofit/>
          </a:bodyPr>
          <a:lstStyle/>
          <a:p>
            <a:pPr marL="0" indent="0">
              <a:buNone/>
            </a:pPr>
            <a:r>
              <a:rPr lang="en-GB" b="1" dirty="0"/>
              <a:t>Discuss: What might you use to help you deliver a presentation?</a:t>
            </a:r>
          </a:p>
        </p:txBody>
      </p:sp>
      <p:pic>
        <p:nvPicPr>
          <p:cNvPr id="4" name="Picture 3">
            <a:extLst>
              <a:ext uri="{FF2B5EF4-FFF2-40B4-BE49-F238E27FC236}">
                <a16:creationId xmlns:a16="http://schemas.microsoft.com/office/drawing/2014/main" id="{6DFACD8C-6075-4566-9E9E-B8E017B26A64}"/>
              </a:ext>
            </a:extLst>
          </p:cNvPr>
          <p:cNvPicPr>
            <a:picLocks noChangeAspect="1"/>
          </p:cNvPicPr>
          <p:nvPr/>
        </p:nvPicPr>
        <p:blipFill>
          <a:blip r:embed="rId2"/>
          <a:stretch>
            <a:fillRect/>
          </a:stretch>
        </p:blipFill>
        <p:spPr>
          <a:xfrm>
            <a:off x="361950" y="2459736"/>
            <a:ext cx="3267075" cy="2286953"/>
          </a:xfrm>
          <a:prstGeom prst="rect">
            <a:avLst/>
          </a:prstGeom>
        </p:spPr>
      </p:pic>
      <p:pic>
        <p:nvPicPr>
          <p:cNvPr id="6" name="Picture 5">
            <a:extLst>
              <a:ext uri="{FF2B5EF4-FFF2-40B4-BE49-F238E27FC236}">
                <a16:creationId xmlns:a16="http://schemas.microsoft.com/office/drawing/2014/main" id="{CA74A76A-C44A-49B1-A01A-0D69675258CC}"/>
              </a:ext>
            </a:extLst>
          </p:cNvPr>
          <p:cNvPicPr>
            <a:picLocks noChangeAspect="1"/>
          </p:cNvPicPr>
          <p:nvPr/>
        </p:nvPicPr>
        <p:blipFill>
          <a:blip r:embed="rId3"/>
          <a:stretch>
            <a:fillRect/>
          </a:stretch>
        </p:blipFill>
        <p:spPr>
          <a:xfrm>
            <a:off x="3747721" y="2459736"/>
            <a:ext cx="4573906" cy="2286953"/>
          </a:xfrm>
          <a:prstGeom prst="rect">
            <a:avLst/>
          </a:prstGeom>
        </p:spPr>
      </p:pic>
      <p:pic>
        <p:nvPicPr>
          <p:cNvPr id="7" name="Picture 6">
            <a:extLst>
              <a:ext uri="{FF2B5EF4-FFF2-40B4-BE49-F238E27FC236}">
                <a16:creationId xmlns:a16="http://schemas.microsoft.com/office/drawing/2014/main" id="{94769507-CB41-43E5-8E8C-47BF8B604F4F}"/>
              </a:ext>
            </a:extLst>
          </p:cNvPr>
          <p:cNvPicPr>
            <a:picLocks noChangeAspect="1"/>
          </p:cNvPicPr>
          <p:nvPr/>
        </p:nvPicPr>
        <p:blipFill rotWithShape="1">
          <a:blip r:embed="rId4"/>
          <a:srcRect l="6286" r="9662"/>
          <a:stretch/>
        </p:blipFill>
        <p:spPr>
          <a:xfrm>
            <a:off x="8562977" y="2459736"/>
            <a:ext cx="3331602" cy="2286953"/>
          </a:xfrm>
          <a:prstGeom prst="rect">
            <a:avLst/>
          </a:prstGeom>
        </p:spPr>
      </p:pic>
      <p:sp>
        <p:nvSpPr>
          <p:cNvPr id="8" name="Content Placeholder 2">
            <a:extLst>
              <a:ext uri="{FF2B5EF4-FFF2-40B4-BE49-F238E27FC236}">
                <a16:creationId xmlns:a16="http://schemas.microsoft.com/office/drawing/2014/main" id="{EAA45A83-CB98-46B3-B6B8-28FD4C685848}"/>
              </a:ext>
            </a:extLst>
          </p:cNvPr>
          <p:cNvSpPr txBox="1">
            <a:spLocks/>
          </p:cNvSpPr>
          <p:nvPr/>
        </p:nvSpPr>
        <p:spPr>
          <a:xfrm>
            <a:off x="685800" y="5198681"/>
            <a:ext cx="10515600" cy="1097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Can you think of three other things that you can also use to help you deliver a presentation? </a:t>
            </a:r>
          </a:p>
        </p:txBody>
      </p:sp>
      <p:sp>
        <p:nvSpPr>
          <p:cNvPr id="9" name="Content Placeholder 2">
            <a:extLst>
              <a:ext uri="{FF2B5EF4-FFF2-40B4-BE49-F238E27FC236}">
                <a16:creationId xmlns:a16="http://schemas.microsoft.com/office/drawing/2014/main" id="{DB50A9CE-152B-4B51-BF76-BA6306CBA262}"/>
              </a:ext>
            </a:extLst>
          </p:cNvPr>
          <p:cNvSpPr txBox="1">
            <a:spLocks/>
          </p:cNvSpPr>
          <p:nvPr/>
        </p:nvSpPr>
        <p:spPr>
          <a:xfrm>
            <a:off x="243254" y="4429632"/>
            <a:ext cx="2847975" cy="529782"/>
          </a:xfrm>
          <a:prstGeom prst="rect">
            <a:avLst/>
          </a:prstGeom>
          <a:solidFill>
            <a:schemeClr val="accent5">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Models</a:t>
            </a:r>
          </a:p>
        </p:txBody>
      </p:sp>
      <p:sp>
        <p:nvSpPr>
          <p:cNvPr id="10" name="Content Placeholder 2">
            <a:extLst>
              <a:ext uri="{FF2B5EF4-FFF2-40B4-BE49-F238E27FC236}">
                <a16:creationId xmlns:a16="http://schemas.microsoft.com/office/drawing/2014/main" id="{ADAE9204-9A84-4BA5-ABB3-48DBD7C4327C}"/>
              </a:ext>
            </a:extLst>
          </p:cNvPr>
          <p:cNvSpPr txBox="1">
            <a:spLocks/>
          </p:cNvSpPr>
          <p:nvPr/>
        </p:nvSpPr>
        <p:spPr>
          <a:xfrm>
            <a:off x="4170340" y="3299427"/>
            <a:ext cx="2847975" cy="529782"/>
          </a:xfrm>
          <a:prstGeom prst="rect">
            <a:avLst/>
          </a:prstGeom>
          <a:solidFill>
            <a:schemeClr val="accent5">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PowerPoint</a:t>
            </a:r>
          </a:p>
        </p:txBody>
      </p:sp>
      <p:sp>
        <p:nvSpPr>
          <p:cNvPr id="11" name="Content Placeholder 2">
            <a:extLst>
              <a:ext uri="{FF2B5EF4-FFF2-40B4-BE49-F238E27FC236}">
                <a16:creationId xmlns:a16="http://schemas.microsoft.com/office/drawing/2014/main" id="{F44D99D7-9D11-4F94-BE93-C9892D36068B}"/>
              </a:ext>
            </a:extLst>
          </p:cNvPr>
          <p:cNvSpPr txBox="1">
            <a:spLocks/>
          </p:cNvSpPr>
          <p:nvPr/>
        </p:nvSpPr>
        <p:spPr>
          <a:xfrm>
            <a:off x="8744246" y="3603212"/>
            <a:ext cx="2847975" cy="529782"/>
          </a:xfrm>
          <a:prstGeom prst="rect">
            <a:avLst/>
          </a:prstGeom>
          <a:solidFill>
            <a:schemeClr val="accent5">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Videos</a:t>
            </a:r>
          </a:p>
        </p:txBody>
      </p:sp>
    </p:spTree>
    <p:extLst>
      <p:ext uri="{BB962C8B-B14F-4D97-AF65-F5344CB8AC3E}">
        <p14:creationId xmlns:p14="http://schemas.microsoft.com/office/powerpoint/2010/main" val="18071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09E5-7BD4-47DA-8284-4097EBDC14E0}"/>
              </a:ext>
            </a:extLst>
          </p:cNvPr>
          <p:cNvSpPr>
            <a:spLocks noGrp="1"/>
          </p:cNvSpPr>
          <p:nvPr>
            <p:ph type="title"/>
          </p:nvPr>
        </p:nvSpPr>
        <p:spPr/>
        <p:txBody>
          <a:bodyPr/>
          <a:lstStyle/>
          <a:p>
            <a:r>
              <a:rPr lang="en-GB" dirty="0"/>
              <a:t>Creating a Presentation</a:t>
            </a:r>
          </a:p>
        </p:txBody>
      </p:sp>
      <p:sp>
        <p:nvSpPr>
          <p:cNvPr id="3" name="Content Placeholder 2">
            <a:extLst>
              <a:ext uri="{FF2B5EF4-FFF2-40B4-BE49-F238E27FC236}">
                <a16:creationId xmlns:a16="http://schemas.microsoft.com/office/drawing/2014/main" id="{443FB53F-67E8-4B55-ADD5-C1A2BD7F63F1}"/>
              </a:ext>
            </a:extLst>
          </p:cNvPr>
          <p:cNvSpPr>
            <a:spLocks noGrp="1"/>
          </p:cNvSpPr>
          <p:nvPr>
            <p:ph idx="1"/>
          </p:nvPr>
        </p:nvSpPr>
        <p:spPr>
          <a:xfrm>
            <a:off x="838200" y="1571348"/>
            <a:ext cx="10515600" cy="4470678"/>
          </a:xfrm>
        </p:spPr>
        <p:txBody>
          <a:bodyPr/>
          <a:lstStyle/>
          <a:p>
            <a:pPr marL="0" indent="0">
              <a:buNone/>
            </a:pPr>
            <a:r>
              <a:rPr lang="en-GB" b="1" dirty="0"/>
              <a:t>Compare both PowerPoint slides</a:t>
            </a:r>
          </a:p>
          <a:p>
            <a:pPr marL="0" indent="0">
              <a:buNone/>
            </a:pPr>
            <a:r>
              <a:rPr lang="en-GB" b="1" dirty="0"/>
              <a:t>Create a list of:</a:t>
            </a:r>
          </a:p>
          <a:p>
            <a:pPr>
              <a:buFont typeface="Wingdings" panose="05000000000000000000" pitchFamily="2" charset="2"/>
              <a:buChar char="ü"/>
            </a:pPr>
            <a:r>
              <a:rPr lang="en-GB" dirty="0"/>
              <a:t>5 rules of what to do when you make a PowerPoint </a:t>
            </a:r>
          </a:p>
          <a:p>
            <a:pPr>
              <a:buFont typeface="Wingdings" panose="05000000000000000000" pitchFamily="2" charset="2"/>
              <a:buChar char="ü"/>
            </a:pPr>
            <a:r>
              <a:rPr lang="en-GB" dirty="0"/>
              <a:t>5 things to avoid when making a PowerPoint</a:t>
            </a:r>
          </a:p>
          <a:p>
            <a:pPr marL="0" indent="0">
              <a:buNone/>
            </a:pPr>
            <a:endParaRPr lang="en-GB" dirty="0"/>
          </a:p>
        </p:txBody>
      </p:sp>
      <p:pic>
        <p:nvPicPr>
          <p:cNvPr id="4" name="Picture 3">
            <a:extLst>
              <a:ext uri="{FF2B5EF4-FFF2-40B4-BE49-F238E27FC236}">
                <a16:creationId xmlns:a16="http://schemas.microsoft.com/office/drawing/2014/main" id="{B897DEFA-B4F1-4E58-988B-0787D54AB28D}"/>
              </a:ext>
            </a:extLst>
          </p:cNvPr>
          <p:cNvPicPr>
            <a:picLocks noChangeAspect="1"/>
          </p:cNvPicPr>
          <p:nvPr/>
        </p:nvPicPr>
        <p:blipFill rotWithShape="1">
          <a:blip r:embed="rId2"/>
          <a:srcRect l="14892" t="24653" r="17031" b="10677"/>
          <a:stretch/>
        </p:blipFill>
        <p:spPr>
          <a:xfrm>
            <a:off x="6604983" y="3832429"/>
            <a:ext cx="5285401" cy="2824239"/>
          </a:xfrm>
          <a:prstGeom prst="rect">
            <a:avLst/>
          </a:prstGeom>
        </p:spPr>
      </p:pic>
      <p:pic>
        <p:nvPicPr>
          <p:cNvPr id="8" name="Picture 7">
            <a:extLst>
              <a:ext uri="{FF2B5EF4-FFF2-40B4-BE49-F238E27FC236}">
                <a16:creationId xmlns:a16="http://schemas.microsoft.com/office/drawing/2014/main" id="{264C12C3-F5E5-4E56-B88F-BEA632714BAE}"/>
              </a:ext>
            </a:extLst>
          </p:cNvPr>
          <p:cNvPicPr>
            <a:picLocks noChangeAspect="1"/>
          </p:cNvPicPr>
          <p:nvPr/>
        </p:nvPicPr>
        <p:blipFill rotWithShape="1">
          <a:blip r:embed="rId3"/>
          <a:srcRect l="24320" t="26019" r="8325" b="18059"/>
          <a:stretch/>
        </p:blipFill>
        <p:spPr>
          <a:xfrm>
            <a:off x="301616" y="3832429"/>
            <a:ext cx="6047271" cy="2824239"/>
          </a:xfrm>
          <a:prstGeom prst="rect">
            <a:avLst/>
          </a:prstGeom>
          <a:ln w="28575">
            <a:solidFill>
              <a:schemeClr val="tx1"/>
            </a:solidFill>
          </a:ln>
        </p:spPr>
      </p:pic>
    </p:spTree>
    <p:extLst>
      <p:ext uri="{BB962C8B-B14F-4D97-AF65-F5344CB8AC3E}">
        <p14:creationId xmlns:p14="http://schemas.microsoft.com/office/powerpoint/2010/main" val="39619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9890-D397-416A-93DC-317160178F45}"/>
              </a:ext>
            </a:extLst>
          </p:cNvPr>
          <p:cNvSpPr>
            <a:spLocks noGrp="1"/>
          </p:cNvSpPr>
          <p:nvPr>
            <p:ph type="title"/>
          </p:nvPr>
        </p:nvSpPr>
        <p:spPr/>
        <p:txBody>
          <a:bodyPr/>
          <a:lstStyle/>
          <a:p>
            <a:r>
              <a:rPr lang="en-GB" dirty="0"/>
              <a:t>Preparing to Deliver a Presentation</a:t>
            </a:r>
          </a:p>
        </p:txBody>
      </p:sp>
      <p:sp>
        <p:nvSpPr>
          <p:cNvPr id="3" name="Content Placeholder 2">
            <a:extLst>
              <a:ext uri="{FF2B5EF4-FFF2-40B4-BE49-F238E27FC236}">
                <a16:creationId xmlns:a16="http://schemas.microsoft.com/office/drawing/2014/main" id="{5177117D-F575-4976-8421-54B5E86D3A4A}"/>
              </a:ext>
            </a:extLst>
          </p:cNvPr>
          <p:cNvSpPr>
            <a:spLocks noGrp="1"/>
          </p:cNvSpPr>
          <p:nvPr>
            <p:ph idx="1"/>
          </p:nvPr>
        </p:nvSpPr>
        <p:spPr/>
        <p:txBody>
          <a:bodyPr/>
          <a:lstStyle/>
          <a:p>
            <a:r>
              <a:rPr lang="en-GB" dirty="0"/>
              <a:t>Prior planning prevents poor performance</a:t>
            </a:r>
          </a:p>
          <a:p>
            <a:r>
              <a:rPr lang="en-GB" dirty="0"/>
              <a:t>Consider</a:t>
            </a:r>
          </a:p>
          <a:p>
            <a:pPr lvl="1"/>
            <a:r>
              <a:rPr lang="en-GB" dirty="0"/>
              <a:t>Room layout</a:t>
            </a:r>
          </a:p>
          <a:p>
            <a:pPr lvl="1"/>
            <a:r>
              <a:rPr lang="en-GB" dirty="0"/>
              <a:t>Electronics/equipment</a:t>
            </a:r>
          </a:p>
          <a:p>
            <a:pPr lvl="1"/>
            <a:r>
              <a:rPr lang="en-GB" dirty="0"/>
              <a:t>Any visual aids you need</a:t>
            </a:r>
          </a:p>
          <a:p>
            <a:pPr lvl="1"/>
            <a:r>
              <a:rPr lang="en-GB" dirty="0"/>
              <a:t>Is your PowerPoint easy to access?</a:t>
            </a:r>
          </a:p>
          <a:p>
            <a:pPr lvl="1"/>
            <a:r>
              <a:rPr lang="en-GB" dirty="0"/>
              <a:t>Do you need any notes?</a:t>
            </a:r>
          </a:p>
        </p:txBody>
      </p:sp>
      <p:pic>
        <p:nvPicPr>
          <p:cNvPr id="4" name="Picture 3">
            <a:extLst>
              <a:ext uri="{FF2B5EF4-FFF2-40B4-BE49-F238E27FC236}">
                <a16:creationId xmlns:a16="http://schemas.microsoft.com/office/drawing/2014/main" id="{3CB99E78-AD04-4912-ABE8-6B0FC8399942}"/>
              </a:ext>
            </a:extLst>
          </p:cNvPr>
          <p:cNvPicPr>
            <a:picLocks noChangeAspect="1"/>
          </p:cNvPicPr>
          <p:nvPr/>
        </p:nvPicPr>
        <p:blipFill>
          <a:blip r:embed="rId2"/>
          <a:stretch>
            <a:fillRect/>
          </a:stretch>
        </p:blipFill>
        <p:spPr>
          <a:xfrm>
            <a:off x="7191375" y="2354367"/>
            <a:ext cx="4346822" cy="4138508"/>
          </a:xfrm>
          <a:prstGeom prst="rect">
            <a:avLst/>
          </a:prstGeom>
        </p:spPr>
      </p:pic>
    </p:spTree>
    <p:extLst>
      <p:ext uri="{BB962C8B-B14F-4D97-AF65-F5344CB8AC3E}">
        <p14:creationId xmlns:p14="http://schemas.microsoft.com/office/powerpoint/2010/main" val="119934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1A9E-3DA6-430F-91E0-BBC3D1BABE44}"/>
              </a:ext>
            </a:extLst>
          </p:cNvPr>
          <p:cNvSpPr>
            <a:spLocks noGrp="1"/>
          </p:cNvSpPr>
          <p:nvPr>
            <p:ph type="title"/>
          </p:nvPr>
        </p:nvSpPr>
        <p:spPr/>
        <p:txBody>
          <a:bodyPr/>
          <a:lstStyle/>
          <a:p>
            <a:r>
              <a:rPr lang="en-GB" dirty="0"/>
              <a:t>Delivering a Presentation</a:t>
            </a:r>
          </a:p>
        </p:txBody>
      </p:sp>
      <p:sp>
        <p:nvSpPr>
          <p:cNvPr id="3" name="Content Placeholder 2">
            <a:extLst>
              <a:ext uri="{FF2B5EF4-FFF2-40B4-BE49-F238E27FC236}">
                <a16:creationId xmlns:a16="http://schemas.microsoft.com/office/drawing/2014/main" id="{0790A93A-50A8-4D74-AC11-720F8FEA7620}"/>
              </a:ext>
            </a:extLst>
          </p:cNvPr>
          <p:cNvSpPr>
            <a:spLocks noGrp="1"/>
          </p:cNvSpPr>
          <p:nvPr>
            <p:ph idx="1"/>
          </p:nvPr>
        </p:nvSpPr>
        <p:spPr>
          <a:xfrm>
            <a:off x="838200" y="1690688"/>
            <a:ext cx="10515600" cy="4896543"/>
          </a:xfrm>
        </p:spPr>
        <p:txBody>
          <a:bodyPr>
            <a:normAutofit/>
          </a:bodyPr>
          <a:lstStyle/>
          <a:p>
            <a:r>
              <a:rPr lang="en-GB" dirty="0"/>
              <a:t>Clear, well projected voice</a:t>
            </a:r>
          </a:p>
          <a:p>
            <a:r>
              <a:rPr lang="en-GB" dirty="0"/>
              <a:t>Tone that is interesting and varied</a:t>
            </a:r>
          </a:p>
          <a:p>
            <a:r>
              <a:rPr lang="en-GB" dirty="0"/>
              <a:t>Open body language</a:t>
            </a:r>
          </a:p>
          <a:p>
            <a:endParaRPr lang="en-GB" dirty="0"/>
          </a:p>
          <a:p>
            <a:pPr marL="0" indent="0">
              <a:buNone/>
            </a:pPr>
            <a:r>
              <a:rPr lang="en-GB" b="1" dirty="0"/>
              <a:t>Activity: </a:t>
            </a:r>
          </a:p>
          <a:p>
            <a:pPr marL="0" indent="0">
              <a:spcBef>
                <a:spcPts val="1200"/>
              </a:spcBef>
              <a:spcAft>
                <a:spcPts val="1200"/>
              </a:spcAft>
              <a:buNone/>
            </a:pPr>
            <a:r>
              <a:rPr lang="en-GB" b="1" dirty="0"/>
              <a:t>	Take </a:t>
            </a:r>
            <a:r>
              <a:rPr lang="en-GB" b="1"/>
              <a:t>turns to </a:t>
            </a:r>
            <a:r>
              <a:rPr lang="en-GB" b="1" dirty="0"/>
              <a:t>read out the story to each other</a:t>
            </a:r>
          </a:p>
          <a:p>
            <a:pPr marL="0" indent="0">
              <a:spcBef>
                <a:spcPts val="1200"/>
              </a:spcBef>
              <a:spcAft>
                <a:spcPts val="1200"/>
              </a:spcAft>
              <a:buNone/>
            </a:pPr>
            <a:r>
              <a:rPr lang="en-GB" b="1" dirty="0"/>
              <a:t>	Now stand up and read it out to the room</a:t>
            </a:r>
          </a:p>
          <a:p>
            <a:pPr marL="0" indent="0">
              <a:spcBef>
                <a:spcPts val="1200"/>
              </a:spcBef>
              <a:spcAft>
                <a:spcPts val="1200"/>
              </a:spcAft>
              <a:buNone/>
            </a:pPr>
            <a:r>
              <a:rPr lang="en-GB" b="1" dirty="0"/>
              <a:t>	What can you do to make your delivery even better?</a:t>
            </a:r>
          </a:p>
        </p:txBody>
      </p:sp>
      <p:pic>
        <p:nvPicPr>
          <p:cNvPr id="4" name="Picture 3">
            <a:extLst>
              <a:ext uri="{FF2B5EF4-FFF2-40B4-BE49-F238E27FC236}">
                <a16:creationId xmlns:a16="http://schemas.microsoft.com/office/drawing/2014/main" id="{4555E544-8016-41E6-8F6A-4DDC3D9BCAC3}"/>
              </a:ext>
            </a:extLst>
          </p:cNvPr>
          <p:cNvPicPr>
            <a:picLocks noChangeAspect="1"/>
          </p:cNvPicPr>
          <p:nvPr/>
        </p:nvPicPr>
        <p:blipFill rotWithShape="1">
          <a:blip r:embed="rId2">
            <a:alphaModFix amt="70000"/>
          </a:blip>
          <a:srcRect t="7546" b="6461"/>
          <a:stretch/>
        </p:blipFill>
        <p:spPr>
          <a:xfrm>
            <a:off x="8851037" y="1391954"/>
            <a:ext cx="2706950" cy="2327789"/>
          </a:xfrm>
          <a:prstGeom prst="rect">
            <a:avLst/>
          </a:prstGeom>
        </p:spPr>
      </p:pic>
    </p:spTree>
    <p:extLst>
      <p:ext uri="{BB962C8B-B14F-4D97-AF65-F5344CB8AC3E}">
        <p14:creationId xmlns:p14="http://schemas.microsoft.com/office/powerpoint/2010/main" val="276502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5F7AEEF74474DA047290A8879160A" ma:contentTypeVersion="21" ma:contentTypeDescription="Create a new document." ma:contentTypeScope="" ma:versionID="18ac55651874c0fa4ce3c95bc5e95ed1">
  <xsd:schema xmlns:xsd="http://www.w3.org/2001/XMLSchema" xmlns:xs="http://www.w3.org/2001/XMLSchema" xmlns:p="http://schemas.microsoft.com/office/2006/metadata/properties" xmlns:ns2="b8b24ff5-5a4e-47ff-9312-3dbe9944994f" xmlns:ns3="dd97f947-7d52-49e5-b3e0-698e4824ad16" xmlns:ns4="http://schemas.microsoft.com/sharepoint/v4" targetNamespace="http://schemas.microsoft.com/office/2006/metadata/properties" ma:root="true" ma:fieldsID="fdae87ff860ceb5a97628925ba94e101" ns2:_="" ns3:_="" ns4:_="">
    <xsd:import namespace="b8b24ff5-5a4e-47ff-9312-3dbe9944994f"/>
    <xsd:import namespace="dd97f947-7d52-49e5-b3e0-698e4824ad16"/>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4:IconOverlay"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24ff5-5a4e-47ff-9312-3dbe99449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7f947-7d52-49e5-b3e0-698e4824ad1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5A10A-0762-481E-838F-88174C82A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24ff5-5a4e-47ff-9312-3dbe9944994f"/>
    <ds:schemaRef ds:uri="dd97f947-7d52-49e5-b3e0-698e4824ad1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0A1D1-29AA-4EB6-8051-209CDBE5B1C5}">
  <ds:schemaRefs>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E28A1C31-95EA-4E31-ACE4-EF98D53EA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3751</TotalTime>
  <Words>1391</Words>
  <Application>Microsoft Office PowerPoint</Application>
  <PresentationFormat>Widescreen</PresentationFormat>
  <Paragraphs>188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Presentation Skills</vt:lpstr>
      <vt:lpstr>What is a Presentation?</vt:lpstr>
      <vt:lpstr>What makes a Good Presenter?</vt:lpstr>
      <vt:lpstr>Why be a Good Presenter?</vt:lpstr>
      <vt:lpstr>Structuring a Presentation </vt:lpstr>
      <vt:lpstr>Using Visual Aids</vt:lpstr>
      <vt:lpstr>Creating a Presentation</vt:lpstr>
      <vt:lpstr>Preparing to Deliver a Presentation</vt:lpstr>
      <vt:lpstr>Delivering a Presentation</vt:lpstr>
      <vt:lpstr>What to Watch Out For…</vt:lpstr>
      <vt:lpstr>What if….?</vt:lpstr>
      <vt:lpstr>Preparing for Assessment</vt:lpstr>
      <vt:lpstr>Assessment Criteria</vt:lpstr>
      <vt:lpstr>What next?</vt:lpstr>
      <vt:lpstr>Any Questions?</vt:lpstr>
      <vt:lpstr>Resources for Staff</vt:lpstr>
      <vt:lpstr>PowerPoint Presentation</vt:lpstr>
      <vt:lpstr>A REALLY BAD powerpoint</vt:lpstr>
      <vt:lpstr>A really good PowerPoint</vt:lpstr>
      <vt:lpstr>PowerPoint Presentation</vt:lpstr>
      <vt:lpstr>Presentation Plan   Name:    </vt:lpstr>
      <vt:lpstr>Assessment Criteria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Skills</dc:title>
  <dc:creator>Matthew Thornton</dc:creator>
  <cp:lastModifiedBy>Felicia Doubell</cp:lastModifiedBy>
  <cp:revision>57</cp:revision>
  <cp:lastPrinted>2019-04-05T18:52:19Z</cp:lastPrinted>
  <dcterms:created xsi:type="dcterms:W3CDTF">2018-10-05T18:35:38Z</dcterms:created>
  <dcterms:modified xsi:type="dcterms:W3CDTF">2020-03-26T21:17:20Z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0x0101000F05F7AEEF74474DA047290A8879160A</vt:lpwstr>
  </property>
</Properties>
</file>