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362" r:id="rId6"/>
    <p:sldId id="361" r:id="rId7"/>
    <p:sldId id="264" r:id="rId8"/>
    <p:sldId id="265" r:id="rId9"/>
    <p:sldId id="266" r:id="rId10"/>
    <p:sldId id="267" r:id="rId11"/>
    <p:sldId id="268" r:id="rId12"/>
    <p:sldId id="269" r:id="rId13"/>
    <p:sldId id="270" r:id="rId14"/>
    <p:sldId id="271" r:id="rId15"/>
    <p:sldId id="272" r:id="rId16"/>
    <p:sldId id="363" r:id="rId17"/>
    <p:sldId id="274" r:id="rId18"/>
    <p:sldId id="275" r:id="rId19"/>
    <p:sldId id="276" r:id="rId20"/>
    <p:sldId id="351" r:id="rId21"/>
    <p:sldId id="352" r:id="rId22"/>
    <p:sldId id="364" r:id="rId23"/>
  </p:sldIdLst>
  <p:sldSz cx="9144000" cy="6858000" type="screen4x3"/>
  <p:notesSz cx="7099300" cy="102362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0DF501"/>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0"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defTabSz="965200">
              <a:defRPr sz="1300">
                <a:latin typeface="Arial" pitchFamily="34" charset="0"/>
              </a:defRPr>
            </a:lvl1pPr>
          </a:lstStyle>
          <a:p>
            <a:pPr>
              <a:defRPr/>
            </a:pPr>
            <a:endParaRPr lang="en-GB"/>
          </a:p>
        </p:txBody>
      </p:sp>
      <p:sp>
        <p:nvSpPr>
          <p:cNvPr id="14339"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a:defRPr sz="1300">
                <a:latin typeface="Arial" pitchFamily="34"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defTabSz="965200">
              <a:defRPr sz="1300">
                <a:latin typeface="Arial" pitchFamily="34" charset="0"/>
              </a:defRPr>
            </a:lvl1pPr>
          </a:lstStyle>
          <a:p>
            <a:pPr>
              <a:defRPr/>
            </a:pPr>
            <a:endParaRPr lang="en-GB"/>
          </a:p>
        </p:txBody>
      </p:sp>
      <p:sp>
        <p:nvSpPr>
          <p:cNvPr id="14343" name="Rectangle 7"/>
          <p:cNvSpPr>
            <a:spLocks noGrp="1" noChangeArrowheads="1"/>
          </p:cNvSpPr>
          <p:nvPr>
            <p:ph type="sldNum" sz="quarter" idx="5"/>
          </p:nvPr>
        </p:nvSpPr>
        <p:spPr bwMode="auto">
          <a:xfrm>
            <a:off x="4022725" y="9723438"/>
            <a:ext cx="3074988" cy="51117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a:defRPr sz="1300">
                <a:latin typeface="Arial" pitchFamily="34" charset="0"/>
              </a:defRPr>
            </a:lvl1pPr>
          </a:lstStyle>
          <a:p>
            <a:pPr>
              <a:defRPr/>
            </a:pPr>
            <a:fld id="{2787B528-3F34-40E8-BBF7-8A46893AE0C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81B2F64-91FC-4BEA-BF11-2993A447DD47}" type="slidenum">
              <a:rPr lang="en-GB" smtClean="0">
                <a:latin typeface="Arial" charset="0"/>
              </a:rPr>
              <a:pPr/>
              <a:t>3</a:t>
            </a:fld>
            <a:endParaRPr lang="en-GB"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8979A80-ABCE-475C-90DA-1CC3ED89E3F6}" type="slidenum">
              <a:rPr lang="en-GB" smtClean="0">
                <a:latin typeface="Arial" charset="0"/>
              </a:rPr>
              <a:pPr/>
              <a:t>13</a:t>
            </a:fld>
            <a:endParaRPr lang="en-GB"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BD8790A-3E51-4D7D-88C9-F97AA74E8FCB}" type="slidenum">
              <a:rPr lang="en-GB" smtClean="0">
                <a:latin typeface="Arial" charset="0"/>
              </a:rPr>
              <a:pPr/>
              <a:t>14</a:t>
            </a:fld>
            <a:endParaRPr lang="en-GB"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80B3320-936A-44B1-BF1F-7D9611FF5398}" type="slidenum">
              <a:rPr lang="en-GB" smtClean="0">
                <a:latin typeface="Arial" charset="0"/>
              </a:rPr>
              <a:pPr/>
              <a:t>15</a:t>
            </a:fld>
            <a:endParaRPr lang="en-GB"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9B4C15E-A211-46CA-B935-FF75E3C985CF}" type="slidenum">
              <a:rPr lang="en-GB" smtClean="0">
                <a:latin typeface="Arial" charset="0"/>
              </a:rPr>
              <a:pPr/>
              <a:t>4</a:t>
            </a:fld>
            <a:endParaRPr lang="en-GB"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50F9FA8-0BD1-4EC8-A5ED-724F6C0EF663}" type="slidenum">
              <a:rPr lang="en-GB" smtClean="0">
                <a:latin typeface="Arial" charset="0"/>
              </a:rPr>
              <a:pPr/>
              <a:t>5</a:t>
            </a:fld>
            <a:endParaRPr lang="en-GB"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10DDF4B-191C-4566-AA02-07B83E90F8C4}" type="slidenum">
              <a:rPr lang="en-GB" smtClean="0">
                <a:latin typeface="Arial" charset="0"/>
              </a:rPr>
              <a:pPr/>
              <a:t>6</a:t>
            </a:fld>
            <a:endParaRPr lang="en-GB"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9F91BD0-0F3D-42D3-9BAC-D68F92C1026A}" type="slidenum">
              <a:rPr lang="en-GB" smtClean="0">
                <a:latin typeface="Arial" charset="0"/>
              </a:rPr>
              <a:pPr/>
              <a:t>7</a:t>
            </a:fld>
            <a:endParaRPr lang="en-GB"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574E6A7-46DD-409E-9834-704465CA63F6}" type="slidenum">
              <a:rPr lang="en-GB" smtClean="0">
                <a:latin typeface="Arial" charset="0"/>
              </a:rPr>
              <a:pPr/>
              <a:t>8</a:t>
            </a:fld>
            <a:endParaRPr lang="en-GB"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A7887FA-8B05-441A-8EB9-9BA3175A1F93}" type="slidenum">
              <a:rPr lang="en-GB" smtClean="0">
                <a:latin typeface="Arial" charset="0"/>
              </a:rPr>
              <a:pPr/>
              <a:t>9</a:t>
            </a:fld>
            <a:endParaRPr lang="en-GB"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ED45183-60B0-4270-9309-BEF6CD2DD3D7}" type="slidenum">
              <a:rPr lang="en-GB" smtClean="0">
                <a:latin typeface="Arial" charset="0"/>
              </a:rPr>
              <a:pPr/>
              <a:t>10</a:t>
            </a:fld>
            <a:endParaRPr lang="en-GB"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7CAB82A-7DE7-4B64-8F1E-AAA32733991C}" type="slidenum">
              <a:rPr lang="en-GB" smtClean="0">
                <a:latin typeface="Arial" charset="0"/>
              </a:rPr>
              <a:pPr/>
              <a:t>11</a:t>
            </a:fld>
            <a:endParaRPr lang="en-GB"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F4DD012-77A7-4D8B-B605-95E6EA4A604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153744-AB5E-4BEB-B60E-FCF9717C5A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403B8C-F6DD-4DC5-8965-F882C4122F86}"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smtClean="0"/>
              <a:t>Click to edit Master title style</a:t>
            </a:r>
            <a:endParaRPr lang="en-GB"/>
          </a:p>
        </p:txBody>
      </p:sp>
      <p:sp>
        <p:nvSpPr>
          <p:cNvPr id="3" name="Content Placeholder 2"/>
          <p:cNvSpPr>
            <a:spLocks noGrp="1"/>
          </p:cNvSpPr>
          <p:nvPr>
            <p:ph idx="1"/>
          </p:nvPr>
        </p:nvSpPr>
        <p:spPr>
          <a:xfrm>
            <a:off x="685800" y="1500174"/>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EF8AACD-FE86-40D4-80B5-AF075ED21D4C}"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0963"/>
            <a:ext cx="2057400" cy="6045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0963"/>
            <a:ext cx="6019800"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4D743A-0BE5-4FE1-91C0-E7FE6F184FE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D8DD8D-5846-4883-A487-3D000B87C03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B521ED4-F696-4A13-B9D9-CE07C00287C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97641BB-11B8-4389-887D-04D4687F397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0864F11-937F-4C07-AD74-3EAEF1B6109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23A9013-A3F9-428D-AA8F-F4EDDE7BD88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7F8C53-66CB-4882-ABF3-01B61B20876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5001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bg1"/>
                </a:solidFill>
                <a:latin typeface="Arial" pitchFamily="34" charset="0"/>
                <a:cs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Arial"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Arial" pitchFamily="34" charset="0"/>
                <a:cs typeface="Arial" pitchFamily="34" charset="0"/>
              </a:defRPr>
            </a:lvl1pPr>
          </a:lstStyle>
          <a:p>
            <a:pPr>
              <a:defRPr/>
            </a:pPr>
            <a:fld id="{CBA344FC-1CF8-4B40-B1C4-9C5399CBD43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rgbClr val="FFFF0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FFFF00"/>
          </a:solidFill>
          <a:latin typeface="Arial" charset="0"/>
          <a:cs typeface="Arial" charset="0"/>
        </a:defRPr>
      </a:lvl2pPr>
      <a:lvl3pPr algn="ctr" rtl="0" eaLnBrk="0" fontAlgn="base" hangingPunct="0">
        <a:spcBef>
          <a:spcPct val="0"/>
        </a:spcBef>
        <a:spcAft>
          <a:spcPct val="0"/>
        </a:spcAft>
        <a:defRPr sz="4400" b="1">
          <a:solidFill>
            <a:srgbClr val="FFFF00"/>
          </a:solidFill>
          <a:latin typeface="Arial" charset="0"/>
          <a:cs typeface="Arial" charset="0"/>
        </a:defRPr>
      </a:lvl3pPr>
      <a:lvl4pPr algn="ctr" rtl="0" eaLnBrk="0" fontAlgn="base" hangingPunct="0">
        <a:spcBef>
          <a:spcPct val="0"/>
        </a:spcBef>
        <a:spcAft>
          <a:spcPct val="0"/>
        </a:spcAft>
        <a:defRPr sz="4400" b="1">
          <a:solidFill>
            <a:srgbClr val="FFFF00"/>
          </a:solidFill>
          <a:latin typeface="Arial" charset="0"/>
          <a:cs typeface="Arial" charset="0"/>
        </a:defRPr>
      </a:lvl4pPr>
      <a:lvl5pPr algn="ctr" rtl="0" eaLnBrk="0" fontAlgn="base" hangingPunct="0">
        <a:spcBef>
          <a:spcPct val="0"/>
        </a:spcBef>
        <a:spcAft>
          <a:spcPct val="0"/>
        </a:spcAft>
        <a:defRPr sz="4400" b="1">
          <a:solidFill>
            <a:srgbClr val="FFFF00"/>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CAFD7"/>
            </a:gs>
            <a:gs pos="100000">
              <a:srgbClr val="485163"/>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80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Univers 55 / Arial</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Text – Univers 55 / Arial</a:t>
            </a:r>
          </a:p>
          <a:p>
            <a:pPr lvl="0"/>
            <a:endParaRPr lang="en-GB" smtClean="0"/>
          </a:p>
        </p:txBody>
      </p:sp>
      <p:sp>
        <p:nvSpPr>
          <p:cNvPr id="410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GB"/>
          </a:p>
        </p:txBody>
      </p:sp>
      <p:pic>
        <p:nvPicPr>
          <p:cNvPr id="2053" name="Picture 5" descr="RAF Logo - White"/>
          <p:cNvPicPr>
            <a:picLocks noChangeAspect="1" noChangeArrowheads="1"/>
          </p:cNvPicPr>
          <p:nvPr/>
        </p:nvPicPr>
        <p:blipFill>
          <a:blip r:embed="rId13" cstate="print"/>
          <a:srcRect/>
          <a:stretch>
            <a:fillRect/>
          </a:stretch>
        </p:blipFill>
        <p:spPr bwMode="auto">
          <a:xfrm>
            <a:off x="358775" y="5988050"/>
            <a:ext cx="1441450" cy="649288"/>
          </a:xfrm>
          <a:prstGeom prst="rect">
            <a:avLst/>
          </a:prstGeom>
          <a:noFill/>
          <a:ln w="9525">
            <a:noFill/>
            <a:miter lim="800000"/>
            <a:headEnd/>
            <a:tailEnd/>
          </a:ln>
        </p:spPr>
      </p:pic>
      <p:pic>
        <p:nvPicPr>
          <p:cNvPr id="2054" name="Picture 6"/>
          <p:cNvPicPr>
            <a:picLocks noChangeArrowheads="1"/>
          </p:cNvPicPr>
          <p:nvPr/>
        </p:nvPicPr>
        <p:blipFill>
          <a:blip r:embed="rId14" cstate="print"/>
          <a:srcRect/>
          <a:stretch>
            <a:fillRect/>
          </a:stretch>
        </p:blipFill>
        <p:spPr bwMode="auto">
          <a:xfrm>
            <a:off x="6480175" y="5924550"/>
            <a:ext cx="2424113" cy="822325"/>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Univers 55" pitchFamily="34" charset="0"/>
          <a:cs typeface="Arial" charset="0"/>
        </a:defRPr>
      </a:lvl2pPr>
      <a:lvl3pPr algn="ctr" rtl="0" eaLnBrk="0" fontAlgn="base" hangingPunct="0">
        <a:spcBef>
          <a:spcPct val="0"/>
        </a:spcBef>
        <a:spcAft>
          <a:spcPct val="0"/>
        </a:spcAft>
        <a:defRPr sz="3200">
          <a:solidFill>
            <a:schemeClr val="tx2"/>
          </a:solidFill>
          <a:latin typeface="Univers 55" pitchFamily="34" charset="0"/>
          <a:cs typeface="Arial" charset="0"/>
        </a:defRPr>
      </a:lvl3pPr>
      <a:lvl4pPr algn="ctr" rtl="0" eaLnBrk="0" fontAlgn="base" hangingPunct="0">
        <a:spcBef>
          <a:spcPct val="0"/>
        </a:spcBef>
        <a:spcAft>
          <a:spcPct val="0"/>
        </a:spcAft>
        <a:defRPr sz="3200">
          <a:solidFill>
            <a:schemeClr val="tx2"/>
          </a:solidFill>
          <a:latin typeface="Univers 55" pitchFamily="34" charset="0"/>
          <a:cs typeface="Arial" charset="0"/>
        </a:defRPr>
      </a:lvl4pPr>
      <a:lvl5pPr algn="ctr" rtl="0" eaLnBrk="0" fontAlgn="base" hangingPunct="0">
        <a:spcBef>
          <a:spcPct val="0"/>
        </a:spcBef>
        <a:spcAft>
          <a:spcPct val="0"/>
        </a:spcAft>
        <a:defRPr sz="3200">
          <a:solidFill>
            <a:schemeClr val="tx2"/>
          </a:solidFill>
          <a:latin typeface="Univers 55" pitchFamily="34" charset="0"/>
          <a:cs typeface="Arial" charset="0"/>
        </a:defRPr>
      </a:lvl5pPr>
      <a:lvl6pPr marL="457200" algn="ctr" rtl="0" eaLnBrk="1" fontAlgn="base" hangingPunct="1">
        <a:spcBef>
          <a:spcPct val="0"/>
        </a:spcBef>
        <a:spcAft>
          <a:spcPct val="0"/>
        </a:spcAft>
        <a:defRPr sz="3200">
          <a:solidFill>
            <a:schemeClr val="tx2"/>
          </a:solidFill>
          <a:latin typeface="Univers 55" pitchFamily="34" charset="0"/>
          <a:cs typeface="Arial" charset="0"/>
        </a:defRPr>
      </a:lvl6pPr>
      <a:lvl7pPr marL="914400" algn="ctr" rtl="0" eaLnBrk="1" fontAlgn="base" hangingPunct="1">
        <a:spcBef>
          <a:spcPct val="0"/>
        </a:spcBef>
        <a:spcAft>
          <a:spcPct val="0"/>
        </a:spcAft>
        <a:defRPr sz="3200">
          <a:solidFill>
            <a:schemeClr val="tx2"/>
          </a:solidFill>
          <a:latin typeface="Univers 55" pitchFamily="34" charset="0"/>
          <a:cs typeface="Arial" charset="0"/>
        </a:defRPr>
      </a:lvl7pPr>
      <a:lvl8pPr marL="1371600" algn="ctr" rtl="0" eaLnBrk="1" fontAlgn="base" hangingPunct="1">
        <a:spcBef>
          <a:spcPct val="0"/>
        </a:spcBef>
        <a:spcAft>
          <a:spcPct val="0"/>
        </a:spcAft>
        <a:defRPr sz="3200">
          <a:solidFill>
            <a:schemeClr val="tx2"/>
          </a:solidFill>
          <a:latin typeface="Univers 55" pitchFamily="34" charset="0"/>
          <a:cs typeface="Arial" charset="0"/>
        </a:defRPr>
      </a:lvl8pPr>
      <a:lvl9pPr marL="1828800" algn="ctr" rtl="0" eaLnBrk="1" fontAlgn="base" hangingPunct="1">
        <a:spcBef>
          <a:spcPct val="0"/>
        </a:spcBef>
        <a:spcAft>
          <a:spcPct val="0"/>
        </a:spcAft>
        <a:defRPr sz="3200">
          <a:solidFill>
            <a:schemeClr val="tx2"/>
          </a:solidFill>
          <a:latin typeface="Univers 55"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ctrTitle"/>
          </p:nvPr>
        </p:nvSpPr>
        <p:spPr>
          <a:xfrm>
            <a:off x="637032" y="2654681"/>
            <a:ext cx="7772400" cy="1470025"/>
          </a:xfrm>
        </p:spPr>
        <p:txBody>
          <a:bodyPr/>
          <a:lstStyle/>
          <a:p>
            <a:pPr eaLnBrk="1" hangingPunct="1"/>
            <a:r>
              <a:rPr lang="en-GB" dirty="0" smtClean="0"/>
              <a:t>Unit 2</a:t>
            </a:r>
            <a:br>
              <a:rPr lang="en-GB" dirty="0" smtClean="0"/>
            </a:br>
            <a:r>
              <a:rPr lang="en-GB" dirty="0" smtClean="0"/>
              <a:t>Ground Handling</a:t>
            </a:r>
          </a:p>
        </p:txBody>
      </p:sp>
      <p:sp>
        <p:nvSpPr>
          <p:cNvPr id="3075" name="Subtitle 4"/>
          <p:cNvSpPr>
            <a:spLocks noGrp="1"/>
          </p:cNvSpPr>
          <p:nvPr>
            <p:ph type="subTitle" idx="1"/>
          </p:nvPr>
        </p:nvSpPr>
        <p:spPr>
          <a:xfrm>
            <a:off x="1274064" y="1106424"/>
            <a:ext cx="6400800" cy="1752600"/>
          </a:xfrm>
        </p:spPr>
        <p:txBody>
          <a:bodyPr/>
          <a:lstStyle/>
          <a:p>
            <a:pPr eaLnBrk="1" hangingPunct="1"/>
            <a:r>
              <a:rPr lang="en-GB" u="sng" dirty="0" smtClean="0"/>
              <a:t>ACP 34.3</a:t>
            </a:r>
          </a:p>
          <a:p>
            <a:pPr eaLnBrk="1" hangingPunct="1"/>
            <a:r>
              <a:rPr lang="en-GB" u="sng" dirty="0" smtClean="0"/>
              <a:t>Aircraft </a:t>
            </a:r>
            <a:r>
              <a:rPr lang="en-GB" u="sng" dirty="0"/>
              <a:t>Handling</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latin typeface="Arial" charset="0"/>
              </a:rPr>
              <a:t>Parking Process</a:t>
            </a:r>
          </a:p>
        </p:txBody>
      </p:sp>
      <p:sp>
        <p:nvSpPr>
          <p:cNvPr id="12291" name="Rectangle 3"/>
          <p:cNvSpPr>
            <a:spLocks noGrp="1" noChangeArrowheads="1"/>
          </p:cNvSpPr>
          <p:nvPr>
            <p:ph idx="1"/>
          </p:nvPr>
        </p:nvSpPr>
        <p:spPr>
          <a:xfrm>
            <a:off x="457200" y="952500"/>
            <a:ext cx="8075613" cy="5184775"/>
          </a:xfrm>
        </p:spPr>
        <p:txBody>
          <a:bodyPr/>
          <a:lstStyle/>
          <a:p>
            <a:pPr marL="533400" indent="-533400" eaLnBrk="1" hangingPunct="1">
              <a:lnSpc>
                <a:spcPct val="90000"/>
              </a:lnSpc>
              <a:buFontTx/>
              <a:buAutoNum type="arabicPeriod"/>
            </a:pPr>
            <a:r>
              <a:rPr lang="en-GB" sz="2400" smtClean="0">
                <a:solidFill>
                  <a:srgbClr val="FFFF00"/>
                </a:solidFill>
                <a:latin typeface="Arial" charset="0"/>
              </a:rPr>
              <a:t>Park the aircraft facing into wind </a:t>
            </a:r>
          </a:p>
          <a:p>
            <a:pPr marL="533400" indent="-533400" eaLnBrk="1" hangingPunct="1">
              <a:lnSpc>
                <a:spcPct val="90000"/>
              </a:lnSpc>
              <a:buFontTx/>
              <a:buAutoNum type="arabicPeriod"/>
            </a:pPr>
            <a:r>
              <a:rPr lang="en-GB" sz="2400" smtClean="0">
                <a:solidFill>
                  <a:srgbClr val="FFFF00"/>
                </a:solidFill>
                <a:latin typeface="Arial" charset="0"/>
              </a:rPr>
              <a:t>Ensure that no part of one aircraft overlaps any part of another. </a:t>
            </a:r>
          </a:p>
          <a:p>
            <a:pPr marL="533400" indent="-533400" eaLnBrk="1" hangingPunct="1">
              <a:lnSpc>
                <a:spcPct val="90000"/>
              </a:lnSpc>
              <a:buFontTx/>
              <a:buAutoNum type="arabicPeriod"/>
            </a:pPr>
            <a:r>
              <a:rPr lang="en-GB" sz="2400" smtClean="0">
                <a:solidFill>
                  <a:srgbClr val="FFFF00"/>
                </a:solidFill>
                <a:latin typeface="Arial" charset="0"/>
              </a:rPr>
              <a:t>Double chock the wheels – fore and aft. </a:t>
            </a:r>
          </a:p>
          <a:p>
            <a:pPr marL="533400" indent="-533400" eaLnBrk="1" hangingPunct="1">
              <a:lnSpc>
                <a:spcPct val="90000"/>
              </a:lnSpc>
              <a:buFontTx/>
              <a:buAutoNum type="arabicPeriod"/>
            </a:pPr>
            <a:r>
              <a:rPr lang="en-GB" sz="2400" smtClean="0">
                <a:solidFill>
                  <a:srgbClr val="FFFF00"/>
                </a:solidFill>
                <a:latin typeface="Arial" charset="0"/>
              </a:rPr>
              <a:t>Release the brakes. </a:t>
            </a:r>
          </a:p>
          <a:p>
            <a:pPr marL="533400" indent="-533400" eaLnBrk="1" hangingPunct="1">
              <a:lnSpc>
                <a:spcPct val="90000"/>
              </a:lnSpc>
              <a:buFontTx/>
              <a:buAutoNum type="arabicPeriod"/>
            </a:pPr>
            <a:r>
              <a:rPr lang="en-GB" sz="2400" smtClean="0">
                <a:solidFill>
                  <a:srgbClr val="FFFF00"/>
                </a:solidFill>
                <a:latin typeface="Arial" charset="0"/>
              </a:rPr>
              <a:t>Check the electrical services, ignition switches and fuel cocks are turned off. </a:t>
            </a:r>
          </a:p>
          <a:p>
            <a:pPr marL="533400" indent="-533400" eaLnBrk="1" hangingPunct="1">
              <a:lnSpc>
                <a:spcPct val="90000"/>
              </a:lnSpc>
              <a:buFontTx/>
              <a:buAutoNum type="arabicPeriod"/>
            </a:pPr>
            <a:r>
              <a:rPr lang="en-GB" sz="2400" smtClean="0">
                <a:solidFill>
                  <a:srgbClr val="FFFF00"/>
                </a:solidFill>
                <a:latin typeface="Arial" charset="0"/>
              </a:rPr>
              <a:t>Apply control locks. </a:t>
            </a:r>
          </a:p>
          <a:p>
            <a:pPr marL="533400" indent="-533400" eaLnBrk="1" hangingPunct="1">
              <a:lnSpc>
                <a:spcPct val="90000"/>
              </a:lnSpc>
              <a:buFontTx/>
              <a:buAutoNum type="arabicPeriod"/>
            </a:pPr>
            <a:r>
              <a:rPr lang="en-GB" sz="2400" smtClean="0">
                <a:solidFill>
                  <a:srgbClr val="FFFF00"/>
                </a:solidFill>
                <a:latin typeface="Arial" charset="0"/>
              </a:rPr>
              <a:t>Fit pitot and static vents covers. </a:t>
            </a:r>
          </a:p>
          <a:p>
            <a:pPr marL="533400" indent="-533400" eaLnBrk="1" hangingPunct="1">
              <a:lnSpc>
                <a:spcPct val="90000"/>
              </a:lnSpc>
              <a:buFontTx/>
              <a:buAutoNum type="arabicPeriod"/>
            </a:pPr>
            <a:r>
              <a:rPr lang="en-GB" sz="2400" smtClean="0">
                <a:solidFill>
                  <a:srgbClr val="FFFF00"/>
                </a:solidFill>
                <a:latin typeface="Arial" charset="0"/>
              </a:rPr>
              <a:t>Lock canopies and doors, fit canopy, wheel and engine covers and set drip trays.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lide(fromBottom)">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slide(fromBottom)">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slide(fromBottom)">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slide(fromBottom)">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slide(fromBottom)">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slide(fromBottom)">
                                      <p:cBhvr>
                                        <p:cTn id="32" dur="500"/>
                                        <p:tgtEl>
                                          <p:spTgt spid="122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slide(fromBottom)">
                                      <p:cBhvr>
                                        <p:cTn id="37" dur="500"/>
                                        <p:tgtEl>
                                          <p:spTgt spid="122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2291">
                                            <p:txEl>
                                              <p:pRg st="7" end="7"/>
                                            </p:txEl>
                                          </p:spTgt>
                                        </p:tgtEl>
                                        <p:attrNameLst>
                                          <p:attrName>style.visibility</p:attrName>
                                        </p:attrNameLst>
                                      </p:cBhvr>
                                      <p:to>
                                        <p:strVal val="visible"/>
                                      </p:to>
                                    </p:set>
                                    <p:animEffect transition="in" filter="slide(fromBottom)">
                                      <p:cBhvr>
                                        <p:cTn id="42"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latin typeface="Arial" charset="0"/>
              </a:rPr>
              <a:t>Fuel &amp; Refuelling</a:t>
            </a:r>
          </a:p>
        </p:txBody>
      </p:sp>
      <p:sp>
        <p:nvSpPr>
          <p:cNvPr id="13315" name="Rectangle 3"/>
          <p:cNvSpPr>
            <a:spLocks noGrp="1" noChangeArrowheads="1"/>
          </p:cNvSpPr>
          <p:nvPr>
            <p:ph idx="1"/>
          </p:nvPr>
        </p:nvSpPr>
        <p:spPr>
          <a:xfrm>
            <a:off x="457200" y="995363"/>
            <a:ext cx="8075613" cy="2155825"/>
          </a:xfrm>
        </p:spPr>
        <p:txBody>
          <a:bodyPr/>
          <a:lstStyle/>
          <a:p>
            <a:pPr marL="358775" indent="-358775" eaLnBrk="1" hangingPunct="1">
              <a:lnSpc>
                <a:spcPct val="80000"/>
              </a:lnSpc>
            </a:pPr>
            <a:r>
              <a:rPr lang="en-GB" sz="2400" smtClean="0">
                <a:solidFill>
                  <a:srgbClr val="FFFF00"/>
                </a:solidFill>
                <a:latin typeface="Arial" charset="0"/>
              </a:rPr>
              <a:t>The RAF and RN have 4 types of fuel: </a:t>
            </a:r>
          </a:p>
          <a:p>
            <a:pPr marL="1169988" lvl="1" indent="-457200" eaLnBrk="1" hangingPunct="1">
              <a:lnSpc>
                <a:spcPct val="80000"/>
              </a:lnSpc>
            </a:pPr>
            <a:r>
              <a:rPr lang="en-GB" sz="1800" smtClean="0">
                <a:solidFill>
                  <a:srgbClr val="FFFF00"/>
                </a:solidFill>
              </a:rPr>
              <a:t>AVGAS – aviation gasoline. </a:t>
            </a:r>
          </a:p>
          <a:p>
            <a:pPr marL="1169988" lvl="1" indent="-457200" eaLnBrk="1" hangingPunct="1">
              <a:lnSpc>
                <a:spcPct val="80000"/>
              </a:lnSpc>
            </a:pPr>
            <a:r>
              <a:rPr lang="en-GB" sz="1800" smtClean="0">
                <a:solidFill>
                  <a:srgbClr val="FFFF00"/>
                </a:solidFill>
              </a:rPr>
              <a:t>AVTUR – aviation turbine fuel (kerosene). </a:t>
            </a:r>
          </a:p>
          <a:p>
            <a:pPr marL="1169988" lvl="1" indent="-457200" eaLnBrk="1" hangingPunct="1">
              <a:lnSpc>
                <a:spcPct val="80000"/>
              </a:lnSpc>
            </a:pPr>
            <a:r>
              <a:rPr lang="en-GB" sz="1800" smtClean="0">
                <a:solidFill>
                  <a:srgbClr val="FFFF00"/>
                </a:solidFill>
              </a:rPr>
              <a:t>AVTAG – aviation turbine widecut gasoline. </a:t>
            </a:r>
          </a:p>
          <a:p>
            <a:pPr marL="1169988" lvl="1" indent="-457200" eaLnBrk="1" hangingPunct="1">
              <a:lnSpc>
                <a:spcPct val="80000"/>
              </a:lnSpc>
            </a:pPr>
            <a:r>
              <a:rPr lang="en-GB" sz="1800" smtClean="0">
                <a:solidFill>
                  <a:srgbClr val="FFFF00"/>
                </a:solidFill>
              </a:rPr>
              <a:t>AVCAT – aviation turbine fuel, used largely by the RN. </a:t>
            </a:r>
            <a:endParaRPr lang="en-GB" sz="140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lide(fromBottom)">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slide(fromBottom)">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slide(fromBottom)">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slide(fromBottom)">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slide(fromBottom)">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latin typeface="Arial" charset="0"/>
              </a:rPr>
              <a:t>Fuel &amp; Refuelling</a:t>
            </a:r>
            <a:endParaRPr lang="en-GB" smtClean="0"/>
          </a:p>
        </p:txBody>
      </p:sp>
      <p:sp>
        <p:nvSpPr>
          <p:cNvPr id="3" name="Content Placeholder 2"/>
          <p:cNvSpPr>
            <a:spLocks noGrp="1"/>
          </p:cNvSpPr>
          <p:nvPr>
            <p:ph idx="1"/>
          </p:nvPr>
        </p:nvSpPr>
        <p:spPr>
          <a:xfrm>
            <a:off x="438150" y="977900"/>
            <a:ext cx="8248650" cy="5148263"/>
          </a:xfrm>
        </p:spPr>
        <p:txBody>
          <a:bodyPr/>
          <a:lstStyle/>
          <a:p>
            <a:pPr marL="358775" indent="-358775" eaLnBrk="1" hangingPunct="1">
              <a:lnSpc>
                <a:spcPct val="80000"/>
              </a:lnSpc>
              <a:defRPr/>
            </a:pPr>
            <a:r>
              <a:rPr lang="en-GB" sz="2400" dirty="0" smtClean="0">
                <a:solidFill>
                  <a:srgbClr val="FFFF00"/>
                </a:solidFill>
                <a:latin typeface="Arial" charset="0"/>
              </a:rPr>
              <a:t>Aircraft are normally refuelled after every sortie or before it is parked/hangared to stop condensation forming inside the tank. This also reduces the setup time for future sorties. </a:t>
            </a:r>
          </a:p>
          <a:p>
            <a:pPr marL="358775" indent="-358775" eaLnBrk="1" hangingPunct="1">
              <a:lnSpc>
                <a:spcPct val="80000"/>
              </a:lnSpc>
              <a:buFontTx/>
              <a:buNone/>
              <a:defRPr/>
            </a:pPr>
            <a:endParaRPr lang="en-GB" sz="2400" dirty="0" smtClean="0">
              <a:solidFill>
                <a:srgbClr val="FFFF00"/>
              </a:solidFill>
              <a:latin typeface="Arial" charset="0"/>
            </a:endParaRPr>
          </a:p>
          <a:p>
            <a:pPr marL="358775" indent="-358775" eaLnBrk="1" hangingPunct="1">
              <a:lnSpc>
                <a:spcPct val="80000"/>
              </a:lnSpc>
              <a:buFontTx/>
              <a:buNone/>
              <a:defRPr/>
            </a:pPr>
            <a:r>
              <a:rPr lang="en-GB" sz="2400" dirty="0" smtClean="0">
                <a:solidFill>
                  <a:srgbClr val="FFFF00"/>
                </a:solidFill>
                <a:latin typeface="Arial" charset="0"/>
              </a:rPr>
              <a:t>Aircraft may be refuelled in many ways:</a:t>
            </a:r>
          </a:p>
          <a:p>
            <a:pPr marL="1169988" lvl="1" indent="-457200" eaLnBrk="1" hangingPunct="1">
              <a:lnSpc>
                <a:spcPct val="80000"/>
              </a:lnSpc>
              <a:defRPr/>
            </a:pPr>
            <a:r>
              <a:rPr lang="en-GB" sz="1800" dirty="0" smtClean="0">
                <a:solidFill>
                  <a:srgbClr val="FFFF00"/>
                </a:solidFill>
              </a:rPr>
              <a:t>Jerry can</a:t>
            </a:r>
          </a:p>
          <a:p>
            <a:pPr marL="1169988" lvl="1" indent="-457200" eaLnBrk="1" hangingPunct="1">
              <a:lnSpc>
                <a:spcPct val="80000"/>
              </a:lnSpc>
              <a:defRPr/>
            </a:pPr>
            <a:r>
              <a:rPr lang="en-GB" sz="1800" dirty="0" smtClean="0">
                <a:solidFill>
                  <a:srgbClr val="FFFF00"/>
                </a:solidFill>
              </a:rPr>
              <a:t>Bowsers  (</a:t>
            </a:r>
            <a:r>
              <a:rPr lang="en-GB" sz="1800" smtClean="0">
                <a:solidFill>
                  <a:srgbClr val="FFFF00"/>
                </a:solidFill>
              </a:rPr>
              <a:t>fuel tanker)</a:t>
            </a:r>
            <a:endParaRPr lang="en-GB" sz="1800" dirty="0" smtClean="0">
              <a:solidFill>
                <a:srgbClr val="FFFF00"/>
              </a:solidFill>
            </a:endParaRPr>
          </a:p>
          <a:p>
            <a:pPr marL="1169988" lvl="1" indent="-457200" eaLnBrk="1" hangingPunct="1">
              <a:lnSpc>
                <a:spcPct val="80000"/>
              </a:lnSpc>
              <a:defRPr/>
            </a:pPr>
            <a:r>
              <a:rPr lang="en-GB" sz="1800" dirty="0" smtClean="0">
                <a:solidFill>
                  <a:srgbClr val="FFFF00"/>
                </a:solidFill>
              </a:rPr>
              <a:t>High pressure from ground tanks</a:t>
            </a:r>
          </a:p>
          <a:p>
            <a:pPr marL="1169988" lvl="1" indent="-457200" eaLnBrk="1" hangingPunct="1">
              <a:lnSpc>
                <a:spcPct val="80000"/>
              </a:lnSpc>
              <a:defRPr/>
            </a:pPr>
            <a:r>
              <a:rPr lang="en-GB" sz="1800" dirty="0" smtClean="0">
                <a:solidFill>
                  <a:srgbClr val="FFFF00"/>
                </a:solidFill>
              </a:rPr>
              <a:t>Hand or mechanical pump from ground or portable tanks</a:t>
            </a:r>
          </a:p>
          <a:p>
            <a:pPr marL="1169988" lvl="1" indent="-457200" eaLnBrk="1" hangingPunct="1">
              <a:lnSpc>
                <a:spcPct val="80000"/>
              </a:lnSpc>
              <a:defRPr/>
            </a:pPr>
            <a:r>
              <a:rPr lang="en-GB" sz="1800" dirty="0" smtClean="0">
                <a:solidFill>
                  <a:srgbClr val="FFFF00"/>
                </a:solidFill>
              </a:rPr>
              <a:t>Air-Air Refuelling (AAR)</a:t>
            </a:r>
          </a:p>
          <a:p>
            <a:pPr marL="358775" indent="-358775" eaLnBrk="1" hangingPunct="1">
              <a:lnSpc>
                <a:spcPct val="80000"/>
              </a:lnSpc>
              <a:buFontTx/>
              <a:buNone/>
              <a:defRPr/>
            </a:pPr>
            <a:endParaRPr lang="en-GB" sz="2400" dirty="0" smtClean="0">
              <a:solidFill>
                <a:srgbClr val="FFFF00"/>
              </a:solidFill>
              <a:latin typeface="Arial" charset="0"/>
            </a:endParaRPr>
          </a:p>
          <a:p>
            <a:pPr marL="358775" indent="-358775" eaLnBrk="1" hangingPunct="1">
              <a:lnSpc>
                <a:spcPct val="80000"/>
              </a:lnSpc>
              <a:buFontTx/>
              <a:buNone/>
              <a:defRPr/>
            </a:pPr>
            <a:r>
              <a:rPr lang="en-GB" sz="2400" dirty="0" smtClean="0">
                <a:solidFill>
                  <a:srgbClr val="FFFF00"/>
                </a:solidFill>
                <a:latin typeface="Arial" charset="0"/>
              </a:rPr>
              <a:t>Static electricity can cause sparks leading to a fire; to reduce this the aircraft, pumping equipment &amp; hose are is earthed</a:t>
            </a:r>
          </a:p>
          <a:p>
            <a:pPr eaLnBrk="1" hangingPunct="1">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slide(fromBottom)">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latin typeface="Arial" charset="0"/>
              </a:rPr>
              <a:t>Refuelling – Local Orders</a:t>
            </a:r>
          </a:p>
        </p:txBody>
      </p:sp>
      <p:sp>
        <p:nvSpPr>
          <p:cNvPr id="15363" name="Rectangle 3"/>
          <p:cNvSpPr>
            <a:spLocks noGrp="1" noChangeArrowheads="1"/>
          </p:cNvSpPr>
          <p:nvPr>
            <p:ph idx="1"/>
          </p:nvPr>
        </p:nvSpPr>
        <p:spPr>
          <a:xfrm>
            <a:off x="323850" y="1095375"/>
            <a:ext cx="8640763" cy="5184775"/>
          </a:xfrm>
        </p:spPr>
        <p:txBody>
          <a:bodyPr/>
          <a:lstStyle/>
          <a:p>
            <a:pPr marL="358775" indent="-358775" eaLnBrk="1" hangingPunct="1">
              <a:lnSpc>
                <a:spcPct val="80000"/>
              </a:lnSpc>
            </a:pPr>
            <a:r>
              <a:rPr lang="en-GB" sz="2400" smtClean="0">
                <a:solidFill>
                  <a:srgbClr val="FFFF00"/>
                </a:solidFill>
                <a:latin typeface="Arial" charset="0"/>
              </a:rPr>
              <a:t>Other precautions must be taken are laid out in the local orders:</a:t>
            </a:r>
          </a:p>
          <a:p>
            <a:pPr marL="1169988" lvl="1" indent="-457200" eaLnBrk="1" hangingPunct="1">
              <a:lnSpc>
                <a:spcPct val="80000"/>
              </a:lnSpc>
            </a:pPr>
            <a:r>
              <a:rPr lang="en-GB" sz="2000" smtClean="0">
                <a:solidFill>
                  <a:srgbClr val="FFFF00"/>
                </a:solidFill>
              </a:rPr>
              <a:t>Correct grades of fuel and oil are put into the appropriate tanks. </a:t>
            </a:r>
          </a:p>
          <a:p>
            <a:pPr marL="1169988" lvl="1" indent="-457200" eaLnBrk="1" hangingPunct="1">
              <a:lnSpc>
                <a:spcPct val="80000"/>
              </a:lnSpc>
            </a:pPr>
            <a:r>
              <a:rPr lang="en-GB" sz="2000" smtClean="0">
                <a:solidFill>
                  <a:srgbClr val="FFFF00"/>
                </a:solidFill>
              </a:rPr>
              <a:t>Leave air space in oil tanks for expansion of oil when heated. </a:t>
            </a:r>
          </a:p>
          <a:p>
            <a:pPr marL="1169988" lvl="1" indent="-457200" eaLnBrk="1" hangingPunct="1">
              <a:lnSpc>
                <a:spcPct val="80000"/>
              </a:lnSpc>
            </a:pPr>
            <a:r>
              <a:rPr lang="en-GB" sz="2000" smtClean="0">
                <a:solidFill>
                  <a:srgbClr val="FFFF00"/>
                </a:solidFill>
              </a:rPr>
              <a:t>Never refuel an aircraft in a hangar or with the engine running </a:t>
            </a:r>
          </a:p>
          <a:p>
            <a:pPr marL="1169988" lvl="1" indent="-457200" eaLnBrk="1" hangingPunct="1">
              <a:lnSpc>
                <a:spcPct val="80000"/>
              </a:lnSpc>
            </a:pPr>
            <a:r>
              <a:rPr lang="en-GB" sz="2000" smtClean="0">
                <a:solidFill>
                  <a:srgbClr val="FFFF00"/>
                </a:solidFill>
              </a:rPr>
              <a:t>Always filter the fuel</a:t>
            </a:r>
          </a:p>
          <a:p>
            <a:pPr marL="1169988" lvl="1" indent="-457200" eaLnBrk="1" hangingPunct="1">
              <a:lnSpc>
                <a:spcPct val="80000"/>
              </a:lnSpc>
            </a:pPr>
            <a:r>
              <a:rPr lang="en-GB" sz="2000" smtClean="0">
                <a:solidFill>
                  <a:srgbClr val="FFFF00"/>
                </a:solidFill>
              </a:rPr>
              <a:t>No cigarette lighters or matches around the aircraft </a:t>
            </a:r>
          </a:p>
          <a:p>
            <a:pPr marL="1169988" lvl="1" indent="-457200" eaLnBrk="1" hangingPunct="1">
              <a:lnSpc>
                <a:spcPct val="80000"/>
              </a:lnSpc>
            </a:pPr>
            <a:r>
              <a:rPr lang="en-GB" sz="2000" smtClean="0">
                <a:solidFill>
                  <a:srgbClr val="FFFF00"/>
                </a:solidFill>
              </a:rPr>
              <a:t>Wear rubber or crepe soled shoes. </a:t>
            </a:r>
          </a:p>
          <a:p>
            <a:pPr marL="1169988" lvl="1" indent="-457200" eaLnBrk="1" hangingPunct="1">
              <a:lnSpc>
                <a:spcPct val="80000"/>
              </a:lnSpc>
            </a:pPr>
            <a:r>
              <a:rPr lang="en-GB" sz="2000" smtClean="0">
                <a:solidFill>
                  <a:srgbClr val="FFFF00"/>
                </a:solidFill>
              </a:rPr>
              <a:t>Avoid fuel spillages - call a fire tender if one occurs. </a:t>
            </a:r>
          </a:p>
          <a:p>
            <a:pPr marL="1169988" lvl="1" indent="-457200" eaLnBrk="1" hangingPunct="1">
              <a:lnSpc>
                <a:spcPct val="80000"/>
              </a:lnSpc>
            </a:pPr>
            <a:r>
              <a:rPr lang="en-GB" sz="2000" smtClean="0">
                <a:solidFill>
                  <a:srgbClr val="FFFF00"/>
                </a:solidFill>
              </a:rPr>
              <a:t>15m exclusion zone for working on electrical or RT equipment</a:t>
            </a:r>
          </a:p>
          <a:p>
            <a:pPr marL="1169988" lvl="1" indent="-457200" eaLnBrk="1" hangingPunct="1">
              <a:lnSpc>
                <a:spcPct val="80000"/>
              </a:lnSpc>
            </a:pPr>
            <a:r>
              <a:rPr lang="en-GB" sz="2000" smtClean="0">
                <a:solidFill>
                  <a:srgbClr val="FFFF00"/>
                </a:solidFill>
              </a:rPr>
              <a:t>40m exclusion zone for aircraft with engines running</a:t>
            </a:r>
          </a:p>
          <a:p>
            <a:pPr marL="1169988" lvl="1" indent="-457200" eaLnBrk="1" hangingPunct="1">
              <a:lnSpc>
                <a:spcPct val="80000"/>
              </a:lnSpc>
            </a:pPr>
            <a:r>
              <a:rPr lang="en-GB" sz="2000" smtClean="0">
                <a:solidFill>
                  <a:srgbClr val="FFFF00"/>
                </a:solidFill>
              </a:rPr>
              <a:t>Emergency escape routes for refuelling vehicles.</a:t>
            </a:r>
          </a:p>
          <a:p>
            <a:pPr marL="1169988" lvl="1" indent="-457200" eaLnBrk="1" hangingPunct="1">
              <a:lnSpc>
                <a:spcPct val="80000"/>
              </a:lnSpc>
            </a:pPr>
            <a:r>
              <a:rPr lang="en-GB" sz="2000" smtClean="0">
                <a:solidFill>
                  <a:srgbClr val="FFFF00"/>
                </a:solidFill>
              </a:rPr>
              <a:t>Place suitable fire extinguishers ready for use. </a:t>
            </a:r>
          </a:p>
          <a:p>
            <a:pPr marL="1169988" lvl="1" indent="-457200" eaLnBrk="1" hangingPunct="1">
              <a:lnSpc>
                <a:spcPct val="80000"/>
              </a:lnSpc>
            </a:pPr>
            <a:r>
              <a:rPr lang="en-GB" sz="2000" smtClean="0">
                <a:solidFill>
                  <a:srgbClr val="FFFF00"/>
                </a:solidFill>
              </a:rPr>
              <a:t>Stand only on the approved walkways on the aircraft. </a:t>
            </a:r>
          </a:p>
          <a:p>
            <a:pPr marL="1169988" lvl="1" indent="-457200" eaLnBrk="1" hangingPunct="1">
              <a:lnSpc>
                <a:spcPct val="80000"/>
              </a:lnSpc>
            </a:pPr>
            <a:r>
              <a:rPr lang="en-GB" sz="2000" smtClean="0">
                <a:solidFill>
                  <a:srgbClr val="FFFF00"/>
                </a:solidFill>
              </a:rPr>
              <a:t>Replace filter caps and check they are fitted properly. </a:t>
            </a:r>
          </a:p>
          <a:p>
            <a:pPr marL="1169988" lvl="1" indent="-457200" eaLnBrk="1" hangingPunct="1">
              <a:lnSpc>
                <a:spcPct val="80000"/>
              </a:lnSpc>
            </a:pPr>
            <a:r>
              <a:rPr lang="en-GB" sz="2000" smtClean="0">
                <a:solidFill>
                  <a:srgbClr val="FFFF00"/>
                </a:solidFill>
              </a:rPr>
              <a:t>Enter details of the refuelling/defuelling in MOD Form 705.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slide(fromBottom)">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slide(fromBottom)">
                                      <p:cBhvr>
                                        <p:cTn id="37" dur="5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slide(fromBottom)">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slide(fromBottom)">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slide(fromBottom)">
                                      <p:cBhvr>
                                        <p:cTn id="52" dur="500"/>
                                        <p:tgtEl>
                                          <p:spTgt spid="1536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5363">
                                            <p:txEl>
                                              <p:pRg st="10" end="10"/>
                                            </p:txEl>
                                          </p:spTgt>
                                        </p:tgtEl>
                                        <p:attrNameLst>
                                          <p:attrName>style.visibility</p:attrName>
                                        </p:attrNameLst>
                                      </p:cBhvr>
                                      <p:to>
                                        <p:strVal val="visible"/>
                                      </p:to>
                                    </p:set>
                                    <p:animEffect transition="in" filter="slide(fromBottom)">
                                      <p:cBhvr>
                                        <p:cTn id="57" dur="500"/>
                                        <p:tgtEl>
                                          <p:spTgt spid="1536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5363">
                                            <p:txEl>
                                              <p:pRg st="11" end="11"/>
                                            </p:txEl>
                                          </p:spTgt>
                                        </p:tgtEl>
                                        <p:attrNameLst>
                                          <p:attrName>style.visibility</p:attrName>
                                        </p:attrNameLst>
                                      </p:cBhvr>
                                      <p:to>
                                        <p:strVal val="visible"/>
                                      </p:to>
                                    </p:set>
                                    <p:animEffect transition="in" filter="slide(fromBottom)">
                                      <p:cBhvr>
                                        <p:cTn id="62" dur="500"/>
                                        <p:tgtEl>
                                          <p:spTgt spid="1536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5363">
                                            <p:txEl>
                                              <p:pRg st="12" end="12"/>
                                            </p:txEl>
                                          </p:spTgt>
                                        </p:tgtEl>
                                        <p:attrNameLst>
                                          <p:attrName>style.visibility</p:attrName>
                                        </p:attrNameLst>
                                      </p:cBhvr>
                                      <p:to>
                                        <p:strVal val="visible"/>
                                      </p:to>
                                    </p:set>
                                    <p:animEffect transition="in" filter="slide(fromBottom)">
                                      <p:cBhvr>
                                        <p:cTn id="67" dur="500"/>
                                        <p:tgtEl>
                                          <p:spTgt spid="1536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5363">
                                            <p:txEl>
                                              <p:pRg st="13" end="13"/>
                                            </p:txEl>
                                          </p:spTgt>
                                        </p:tgtEl>
                                        <p:attrNameLst>
                                          <p:attrName>style.visibility</p:attrName>
                                        </p:attrNameLst>
                                      </p:cBhvr>
                                      <p:to>
                                        <p:strVal val="visible"/>
                                      </p:to>
                                    </p:set>
                                    <p:animEffect transition="in" filter="slide(fromBottom)">
                                      <p:cBhvr>
                                        <p:cTn id="72" dur="500"/>
                                        <p:tgtEl>
                                          <p:spTgt spid="1536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15363">
                                            <p:txEl>
                                              <p:pRg st="14" end="14"/>
                                            </p:txEl>
                                          </p:spTgt>
                                        </p:tgtEl>
                                        <p:attrNameLst>
                                          <p:attrName>style.visibility</p:attrName>
                                        </p:attrNameLst>
                                      </p:cBhvr>
                                      <p:to>
                                        <p:strVal val="visible"/>
                                      </p:to>
                                    </p:set>
                                    <p:animEffect transition="in" filter="slide(fromBottom)">
                                      <p:cBhvr>
                                        <p:cTn id="77" dur="500"/>
                                        <p:tgtEl>
                                          <p:spTgt spid="153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latin typeface="Arial" charset="0"/>
              </a:rPr>
              <a:t>Refuelling – Pressure Refuelling</a:t>
            </a:r>
          </a:p>
        </p:txBody>
      </p:sp>
      <p:sp>
        <p:nvSpPr>
          <p:cNvPr id="16387" name="Rectangle 3"/>
          <p:cNvSpPr>
            <a:spLocks noGrp="1" noChangeArrowheads="1"/>
          </p:cNvSpPr>
          <p:nvPr>
            <p:ph idx="1"/>
          </p:nvPr>
        </p:nvSpPr>
        <p:spPr>
          <a:xfrm>
            <a:off x="323850" y="1068388"/>
            <a:ext cx="8640763" cy="5184775"/>
          </a:xfrm>
        </p:spPr>
        <p:txBody>
          <a:bodyPr/>
          <a:lstStyle/>
          <a:p>
            <a:pPr marL="358775" indent="-358775" eaLnBrk="1" hangingPunct="1">
              <a:lnSpc>
                <a:spcPct val="90000"/>
              </a:lnSpc>
            </a:pPr>
            <a:r>
              <a:rPr lang="en-GB" sz="2400" smtClean="0">
                <a:solidFill>
                  <a:srgbClr val="FFFF00"/>
                </a:solidFill>
                <a:latin typeface="Arial" charset="0"/>
              </a:rPr>
              <a:t>Pressure refuelling is AAR &amp; Tactical Operations such as Harriers &amp; Support Helicopter Force (SHF).</a:t>
            </a:r>
          </a:p>
          <a:p>
            <a:pPr marL="358775" indent="-358775" eaLnBrk="1" hangingPunct="1">
              <a:lnSpc>
                <a:spcPct val="90000"/>
              </a:lnSpc>
            </a:pPr>
            <a:r>
              <a:rPr lang="en-GB" sz="2400" smtClean="0">
                <a:solidFill>
                  <a:srgbClr val="FFFF00"/>
                </a:solidFill>
                <a:latin typeface="Arial" charset="0"/>
              </a:rPr>
              <a:t>In pressure refuelling the nozzle makes a fuel tight fit with the aircraft. This allows higher pressure &amp; faster delivery of fuel.  </a:t>
            </a:r>
          </a:p>
          <a:p>
            <a:pPr marL="358775" indent="-358775" eaLnBrk="1" hangingPunct="1">
              <a:lnSpc>
                <a:spcPct val="90000"/>
              </a:lnSpc>
            </a:pPr>
            <a:r>
              <a:rPr lang="en-GB" sz="2400" smtClean="0">
                <a:solidFill>
                  <a:srgbClr val="FFFF00"/>
                </a:solidFill>
                <a:latin typeface="Arial" charset="0"/>
              </a:rPr>
              <a:t>All systems have shut off valves to prevent over filling. </a:t>
            </a:r>
          </a:p>
          <a:p>
            <a:pPr marL="358775" indent="-358775" eaLnBrk="1" hangingPunct="1">
              <a:lnSpc>
                <a:spcPct val="90000"/>
              </a:lnSpc>
            </a:pPr>
            <a:r>
              <a:rPr lang="en-GB" sz="2400" smtClean="0">
                <a:solidFill>
                  <a:srgbClr val="FFFF00"/>
                </a:solidFill>
                <a:latin typeface="Arial" charset="0"/>
              </a:rPr>
              <a:t>Bonding precautions are still required</a:t>
            </a:r>
          </a:p>
          <a:p>
            <a:pPr marL="358775" indent="-358775" eaLnBrk="1" hangingPunct="1">
              <a:lnSpc>
                <a:spcPct val="90000"/>
              </a:lnSpc>
            </a:pPr>
            <a:r>
              <a:rPr lang="en-GB" sz="2400" smtClean="0">
                <a:solidFill>
                  <a:srgbClr val="FFFF00"/>
                </a:solidFill>
                <a:latin typeface="Arial" charset="0"/>
              </a:rPr>
              <a:t>Aircraft can be refuelled by this method with their engines running (hot refuelling) – but strict precautions must be followed.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Bottom)">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Bottom)">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Bottom)">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Bottom)">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Bottom)">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latin typeface="Arial" charset="0"/>
              </a:rPr>
              <a:t>Loading</a:t>
            </a:r>
          </a:p>
        </p:txBody>
      </p:sp>
      <p:sp>
        <p:nvSpPr>
          <p:cNvPr id="17411" name="Rectangle 3"/>
          <p:cNvSpPr>
            <a:spLocks noGrp="1" noChangeArrowheads="1"/>
          </p:cNvSpPr>
          <p:nvPr>
            <p:ph idx="1"/>
          </p:nvPr>
        </p:nvSpPr>
        <p:spPr>
          <a:xfrm>
            <a:off x="323850" y="1054100"/>
            <a:ext cx="8640763" cy="5184775"/>
          </a:xfrm>
        </p:spPr>
        <p:txBody>
          <a:bodyPr/>
          <a:lstStyle/>
          <a:p>
            <a:pPr marL="358775" indent="-358775" eaLnBrk="1" hangingPunct="1">
              <a:lnSpc>
                <a:spcPct val="80000"/>
              </a:lnSpc>
            </a:pPr>
            <a:r>
              <a:rPr lang="en-GB" sz="2400" smtClean="0">
                <a:solidFill>
                  <a:srgbClr val="FFFF00"/>
                </a:solidFill>
                <a:latin typeface="Arial" charset="0"/>
              </a:rPr>
              <a:t>Large aircraft have an Air Load Master / Air Quartermaster, whose responsibilities include:</a:t>
            </a:r>
          </a:p>
          <a:p>
            <a:pPr marL="1169988" lvl="1" indent="-457200" eaLnBrk="1" hangingPunct="1">
              <a:lnSpc>
                <a:spcPct val="80000"/>
              </a:lnSpc>
            </a:pPr>
            <a:r>
              <a:rPr lang="en-GB" sz="1800" smtClean="0">
                <a:solidFill>
                  <a:srgbClr val="FFFF00"/>
                </a:solidFill>
              </a:rPr>
              <a:t>Supervising the loading process</a:t>
            </a:r>
          </a:p>
          <a:p>
            <a:pPr marL="1169988" lvl="1" indent="-457200" eaLnBrk="1" hangingPunct="1">
              <a:lnSpc>
                <a:spcPct val="80000"/>
              </a:lnSpc>
            </a:pPr>
            <a:r>
              <a:rPr lang="en-GB" sz="1800" smtClean="0">
                <a:solidFill>
                  <a:srgbClr val="FFFF00"/>
                </a:solidFill>
              </a:rPr>
              <a:t>Securing loads</a:t>
            </a:r>
          </a:p>
          <a:p>
            <a:pPr marL="1169988" lvl="1" indent="-457200" eaLnBrk="1" hangingPunct="1">
              <a:lnSpc>
                <a:spcPct val="80000"/>
              </a:lnSpc>
            </a:pPr>
            <a:r>
              <a:rPr lang="en-GB" sz="1800" smtClean="0">
                <a:solidFill>
                  <a:srgbClr val="FFFF00"/>
                </a:solidFill>
              </a:rPr>
              <a:t>Ensuring the centre of gravity (C of G) is within limits. </a:t>
            </a:r>
          </a:p>
          <a:p>
            <a:pPr marL="1169988" lvl="1" indent="-457200" eaLnBrk="1" hangingPunct="1">
              <a:lnSpc>
                <a:spcPct val="80000"/>
              </a:lnSpc>
            </a:pPr>
            <a:r>
              <a:rPr lang="en-GB" sz="1800" smtClean="0">
                <a:solidFill>
                  <a:srgbClr val="FFFF00"/>
                </a:solidFill>
              </a:rPr>
              <a:t>Satisfying the Captain of these </a:t>
            </a:r>
          </a:p>
          <a:p>
            <a:pPr marL="358775" indent="-358775" eaLnBrk="1" hangingPunct="1">
              <a:lnSpc>
                <a:spcPct val="80000"/>
              </a:lnSpc>
            </a:pPr>
            <a:r>
              <a:rPr lang="en-GB" sz="2400" smtClean="0">
                <a:solidFill>
                  <a:srgbClr val="FFFF00"/>
                </a:solidFill>
                <a:latin typeface="Arial" charset="0"/>
              </a:rPr>
              <a:t>Overloading has the following effects: </a:t>
            </a:r>
          </a:p>
          <a:p>
            <a:pPr marL="1169988" lvl="1" indent="-457200" eaLnBrk="1" hangingPunct="1">
              <a:lnSpc>
                <a:spcPct val="80000"/>
              </a:lnSpc>
            </a:pPr>
            <a:r>
              <a:rPr lang="en-GB" sz="1800" smtClean="0">
                <a:solidFill>
                  <a:srgbClr val="FFFF00"/>
                </a:solidFill>
              </a:rPr>
              <a:t>Increases take off &amp; landing distances. </a:t>
            </a:r>
          </a:p>
          <a:p>
            <a:pPr marL="1169988" lvl="1" indent="-457200" eaLnBrk="1" hangingPunct="1">
              <a:lnSpc>
                <a:spcPct val="80000"/>
              </a:lnSpc>
            </a:pPr>
            <a:r>
              <a:rPr lang="en-GB" sz="1800" smtClean="0">
                <a:solidFill>
                  <a:srgbClr val="FFFF00"/>
                </a:solidFill>
              </a:rPr>
              <a:t>Increases the stalling speed</a:t>
            </a:r>
          </a:p>
          <a:p>
            <a:pPr marL="1169988" lvl="1" indent="-457200" eaLnBrk="1" hangingPunct="1">
              <a:lnSpc>
                <a:spcPct val="80000"/>
              </a:lnSpc>
            </a:pPr>
            <a:r>
              <a:rPr lang="en-GB" sz="1800" smtClean="0">
                <a:solidFill>
                  <a:srgbClr val="FFFF00"/>
                </a:solidFill>
              </a:rPr>
              <a:t>Reduces rate of climb. </a:t>
            </a:r>
          </a:p>
          <a:p>
            <a:pPr marL="1169988" lvl="1" indent="-457200" eaLnBrk="1" hangingPunct="1">
              <a:lnSpc>
                <a:spcPct val="80000"/>
              </a:lnSpc>
            </a:pPr>
            <a:r>
              <a:rPr lang="en-GB" sz="1800" smtClean="0">
                <a:solidFill>
                  <a:srgbClr val="FFFF00"/>
                </a:solidFill>
              </a:rPr>
              <a:t>Reduces range </a:t>
            </a:r>
          </a:p>
          <a:p>
            <a:pPr marL="1169988" lvl="1" indent="-457200" eaLnBrk="1" hangingPunct="1">
              <a:lnSpc>
                <a:spcPct val="80000"/>
              </a:lnSpc>
            </a:pPr>
            <a:r>
              <a:rPr lang="en-GB" sz="1800" smtClean="0">
                <a:solidFill>
                  <a:srgbClr val="FFFF00"/>
                </a:solidFill>
              </a:rPr>
              <a:t>Reduces endurance. </a:t>
            </a:r>
          </a:p>
          <a:p>
            <a:pPr marL="1169988" lvl="1" indent="-457200" eaLnBrk="1" hangingPunct="1">
              <a:lnSpc>
                <a:spcPct val="80000"/>
              </a:lnSpc>
            </a:pPr>
            <a:r>
              <a:rPr lang="en-GB" sz="1800" smtClean="0">
                <a:solidFill>
                  <a:srgbClr val="FFFF00"/>
                </a:solidFill>
              </a:rPr>
              <a:t>Reduces the aircraft’s ceiling height</a:t>
            </a:r>
          </a:p>
          <a:p>
            <a:pPr marL="1169988" lvl="1" indent="-457200" eaLnBrk="1" hangingPunct="1">
              <a:lnSpc>
                <a:spcPct val="80000"/>
              </a:lnSpc>
            </a:pPr>
            <a:r>
              <a:rPr lang="en-GB" sz="1800" smtClean="0">
                <a:solidFill>
                  <a:srgbClr val="FFFF00"/>
                </a:solidFill>
              </a:rPr>
              <a:t>In twin or multi-engined aircraft it may make it impossible to maintain flight in the event of an engine failure. </a:t>
            </a:r>
          </a:p>
          <a:p>
            <a:pPr marL="358775" indent="-358775" eaLnBrk="1" hangingPunct="1">
              <a:lnSpc>
                <a:spcPct val="80000"/>
              </a:lnSpc>
            </a:pPr>
            <a:r>
              <a:rPr lang="en-GB" sz="2400" smtClean="0">
                <a:solidFill>
                  <a:srgbClr val="FFFF00"/>
                </a:solidFill>
                <a:latin typeface="Arial" charset="0"/>
              </a:rPr>
              <a:t>Each of these ensures the aircraft is safe to fly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slide(fromBottom)">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slide(fromBottom)">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slide(fromBottom)">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slide(fromBottom)">
                                      <p:cBhvr>
                                        <p:cTn id="37" dur="500"/>
                                        <p:tgtEl>
                                          <p:spTgt spid="174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slide(fromBottom)">
                                      <p:cBhvr>
                                        <p:cTn id="42" dur="500"/>
                                        <p:tgtEl>
                                          <p:spTgt spid="174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slide(fromBottom)">
                                      <p:cBhvr>
                                        <p:cTn id="47" dur="500"/>
                                        <p:tgtEl>
                                          <p:spTgt spid="174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7411">
                                            <p:txEl>
                                              <p:pRg st="9" end="9"/>
                                            </p:txEl>
                                          </p:spTgt>
                                        </p:tgtEl>
                                        <p:attrNameLst>
                                          <p:attrName>style.visibility</p:attrName>
                                        </p:attrNameLst>
                                      </p:cBhvr>
                                      <p:to>
                                        <p:strVal val="visible"/>
                                      </p:to>
                                    </p:set>
                                    <p:animEffect transition="in" filter="slide(fromBottom)">
                                      <p:cBhvr>
                                        <p:cTn id="52" dur="500"/>
                                        <p:tgtEl>
                                          <p:spTgt spid="1741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17411">
                                            <p:txEl>
                                              <p:pRg st="10" end="10"/>
                                            </p:txEl>
                                          </p:spTgt>
                                        </p:tgtEl>
                                        <p:attrNameLst>
                                          <p:attrName>style.visibility</p:attrName>
                                        </p:attrNameLst>
                                      </p:cBhvr>
                                      <p:to>
                                        <p:strVal val="visible"/>
                                      </p:to>
                                    </p:set>
                                    <p:animEffect transition="in" filter="slide(fromBottom)">
                                      <p:cBhvr>
                                        <p:cTn id="57" dur="500"/>
                                        <p:tgtEl>
                                          <p:spTgt spid="1741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17411">
                                            <p:txEl>
                                              <p:pRg st="11" end="11"/>
                                            </p:txEl>
                                          </p:spTgt>
                                        </p:tgtEl>
                                        <p:attrNameLst>
                                          <p:attrName>style.visibility</p:attrName>
                                        </p:attrNameLst>
                                      </p:cBhvr>
                                      <p:to>
                                        <p:strVal val="visible"/>
                                      </p:to>
                                    </p:set>
                                    <p:animEffect transition="in" filter="slide(fromBottom)">
                                      <p:cBhvr>
                                        <p:cTn id="62" dur="500"/>
                                        <p:tgtEl>
                                          <p:spTgt spid="1741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7411">
                                            <p:txEl>
                                              <p:pRg st="12" end="12"/>
                                            </p:txEl>
                                          </p:spTgt>
                                        </p:tgtEl>
                                        <p:attrNameLst>
                                          <p:attrName>style.visibility</p:attrName>
                                        </p:attrNameLst>
                                      </p:cBhvr>
                                      <p:to>
                                        <p:strVal val="visible"/>
                                      </p:to>
                                    </p:set>
                                    <p:animEffect transition="in" filter="slide(fromBottom)">
                                      <p:cBhvr>
                                        <p:cTn id="67" dur="500"/>
                                        <p:tgtEl>
                                          <p:spTgt spid="1741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17411">
                                            <p:txEl>
                                              <p:pRg st="13" end="13"/>
                                            </p:txEl>
                                          </p:spTgt>
                                        </p:tgtEl>
                                        <p:attrNameLst>
                                          <p:attrName>style.visibility</p:attrName>
                                        </p:attrNameLst>
                                      </p:cBhvr>
                                      <p:to>
                                        <p:strVal val="visible"/>
                                      </p:to>
                                    </p:set>
                                    <p:animEffect transition="in" filter="slide(fromBottom)">
                                      <p:cBhvr>
                                        <p:cTn id="72" dur="500"/>
                                        <p:tgtEl>
                                          <p:spTgt spid="174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pPr eaLnBrk="1" hangingPunct="1"/>
            <a:r>
              <a:rPr lang="en-GB" smtClean="0">
                <a:latin typeface="Arial" charset="0"/>
              </a:rPr>
              <a:t>Questions?</a:t>
            </a:r>
          </a:p>
        </p:txBody>
      </p:sp>
      <p:sp>
        <p:nvSpPr>
          <p:cNvPr id="69635" name="Rectangle 3"/>
          <p:cNvSpPr>
            <a:spLocks noGrp="1" noChangeArrowheads="1"/>
          </p:cNvSpPr>
          <p:nvPr>
            <p:ph idx="1"/>
          </p:nvPr>
        </p:nvSpPr>
        <p:spPr/>
        <p:txBody>
          <a:bodyPr/>
          <a:lstStyle/>
          <a:p>
            <a:pPr eaLnBrk="1" hangingPunct="1"/>
            <a:endParaRPr lang="en-US" smtClean="0">
              <a:latin typeface="Arial" charset="0"/>
            </a:endParaRPr>
          </a:p>
        </p:txBody>
      </p:sp>
      <p:pic>
        <p:nvPicPr>
          <p:cNvPr id="18436" name="Picture 4" descr="in01099_"/>
          <p:cNvPicPr>
            <a:picLocks noChangeAspect="1" noChangeArrowheads="1"/>
          </p:cNvPicPr>
          <p:nvPr/>
        </p:nvPicPr>
        <p:blipFill>
          <a:blip r:embed="rId2" cstate="print"/>
          <a:srcRect/>
          <a:stretch>
            <a:fillRect/>
          </a:stretch>
        </p:blipFill>
        <p:spPr bwMode="auto">
          <a:xfrm>
            <a:off x="2667000" y="2362200"/>
            <a:ext cx="3429000" cy="3429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646176"/>
          </a:xfrm>
        </p:spPr>
        <p:txBody>
          <a:bodyPr/>
          <a:lstStyle/>
          <a:p>
            <a:pPr eaLnBrk="1" hangingPunct="1"/>
            <a:r>
              <a:rPr lang="en-GB" sz="2400" b="1" dirty="0" smtClean="0">
                <a:latin typeface="Arial" charset="0"/>
              </a:rPr>
              <a:t>Practice questions</a:t>
            </a:r>
          </a:p>
        </p:txBody>
      </p:sp>
      <p:pic>
        <p:nvPicPr>
          <p:cNvPr id="4" name="Content Placeholder 3" descr="C:\Users\GCB1\Documents\Aviation\Cadets\Academics\Seniors Aircraft Handling\Test papers\34.3 525 p1.jpeg"/>
          <p:cNvPicPr>
            <a:picLocks noGrp="1"/>
          </p:cNvPicPr>
          <p:nvPr>
            <p:ph idx="1"/>
          </p:nvPr>
        </p:nvPicPr>
        <p:blipFill rotWithShape="1">
          <a:blip r:embed="rId2" cstate="print">
            <a:extLst>
              <a:ext uri="{28A0092B-C50C-407E-A947-70E740481C1C}">
                <a14:useLocalDpi xmlns:a14="http://schemas.microsoft.com/office/drawing/2010/main" val="0"/>
              </a:ext>
            </a:extLst>
          </a:blip>
          <a:srcRect l="34693" t="21262" r="34154" b="53494"/>
          <a:stretch/>
        </p:blipFill>
        <p:spPr bwMode="auto">
          <a:xfrm>
            <a:off x="310792" y="585922"/>
            <a:ext cx="4286608" cy="5241853"/>
          </a:xfrm>
          <a:prstGeom prst="rect">
            <a:avLst/>
          </a:prstGeom>
          <a:noFill/>
          <a:ln>
            <a:noFill/>
          </a:ln>
          <a:extLst>
            <a:ext uri="{53640926-AAD7-44D8-BBD7-CCE9431645EC}">
              <a14:shadowObscured xmlns:a14="http://schemas.microsoft.com/office/drawing/2010/main"/>
            </a:ext>
          </a:extLst>
        </p:spPr>
      </p:pic>
      <p:sp>
        <p:nvSpPr>
          <p:cNvPr id="6" name="Subtitle 4"/>
          <p:cNvSpPr txBox="1">
            <a:spLocks/>
          </p:cNvSpPr>
          <p:nvPr/>
        </p:nvSpPr>
        <p:spPr bwMode="auto">
          <a:xfrm>
            <a:off x="5638800" y="749300"/>
            <a:ext cx="2730500" cy="438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cs typeface="+mn-cs"/>
              </a:defRPr>
            </a:lvl2pPr>
            <a:lvl3pPr marL="1143000" indent="-228600" algn="l" rtl="0" eaLnBrk="0" fontAlgn="base" hangingPunct="0">
              <a:spcBef>
                <a:spcPct val="20000"/>
              </a:spcBef>
              <a:spcAft>
                <a:spcPct val="0"/>
              </a:spcAft>
              <a:buChar char="•"/>
              <a:defRPr sz="2400">
                <a:solidFill>
                  <a:schemeClr val="bg1"/>
                </a:solidFill>
                <a:latin typeface="Arial" charset="0"/>
                <a:cs typeface="+mn-cs"/>
              </a:defRPr>
            </a:lvl3pPr>
            <a:lvl4pPr marL="1600200" indent="-228600" algn="l" rtl="0" eaLnBrk="0" fontAlgn="base" hangingPunct="0">
              <a:spcBef>
                <a:spcPct val="20000"/>
              </a:spcBef>
              <a:spcAft>
                <a:spcPct val="0"/>
              </a:spcAft>
              <a:buChar char="–"/>
              <a:defRPr sz="2000">
                <a:solidFill>
                  <a:schemeClr val="bg1"/>
                </a:solidFill>
                <a:latin typeface="Arial" charset="0"/>
                <a:cs typeface="+mn-cs"/>
              </a:defRPr>
            </a:lvl4pPr>
            <a:lvl5pPr marL="2057400" indent="-228600" algn="l" rtl="0" eaLnBrk="0" fontAlgn="base" hangingPunct="0">
              <a:spcBef>
                <a:spcPct val="20000"/>
              </a:spcBef>
              <a:spcAft>
                <a:spcPct val="0"/>
              </a:spcAft>
              <a:buChar char="»"/>
              <a:defRPr sz="2000">
                <a:solidFill>
                  <a:schemeClr val="bg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a:lstStyle>
          <a:p>
            <a:r>
              <a:rPr lang="en-GB" sz="2400" b="1" kern="0" dirty="0" smtClean="0">
                <a:solidFill>
                  <a:srgbClr val="FFFF00"/>
                </a:solidFill>
              </a:rPr>
              <a:t>Answers</a:t>
            </a:r>
          </a:p>
          <a:p>
            <a:r>
              <a:rPr lang="en-GB" sz="2400" b="1" kern="0" dirty="0" smtClean="0">
                <a:solidFill>
                  <a:srgbClr val="FFFF00"/>
                </a:solidFill>
              </a:rPr>
              <a:t>5 a</a:t>
            </a:r>
          </a:p>
          <a:p>
            <a:r>
              <a:rPr lang="en-GB" sz="2400" b="1" kern="0" dirty="0" smtClean="0">
                <a:solidFill>
                  <a:srgbClr val="FFFF00"/>
                </a:solidFill>
              </a:rPr>
              <a:t>6 c</a:t>
            </a:r>
          </a:p>
          <a:p>
            <a:r>
              <a:rPr lang="en-GB" sz="2400" b="1" kern="0" dirty="0" smtClean="0">
                <a:solidFill>
                  <a:srgbClr val="FFFF00"/>
                </a:solidFill>
              </a:rPr>
              <a:t>7 a</a:t>
            </a:r>
          </a:p>
          <a:p>
            <a:r>
              <a:rPr lang="en-GB" sz="2400" b="1" kern="0" dirty="0" smtClean="0">
                <a:solidFill>
                  <a:srgbClr val="FFFF00"/>
                </a:solidFill>
              </a:rPr>
              <a:t>9 b</a:t>
            </a:r>
            <a:endParaRPr lang="en-GB" sz="2400" b="1" kern="0" dirty="0">
              <a:solidFill>
                <a:srgbClr val="FFFF00"/>
              </a:solidFill>
            </a:endParaRPr>
          </a:p>
        </p:txBody>
      </p:sp>
      <p:pic>
        <p:nvPicPr>
          <p:cNvPr id="5" name="Picture 4" descr="C:\Users\GCB1\Documents\Aviation\Cadets\Academics\Seniors Aircraft Handling\Test papers\34.3 525 p1.jpeg"/>
          <p:cNvPicPr/>
          <p:nvPr/>
        </p:nvPicPr>
        <p:blipFill rotWithShape="1">
          <a:blip r:embed="rId2" cstate="print">
            <a:extLst>
              <a:ext uri="{28A0092B-C50C-407E-A947-70E740481C1C}">
                <a14:useLocalDpi xmlns:a14="http://schemas.microsoft.com/office/drawing/2010/main" val="0"/>
              </a:ext>
            </a:extLst>
          </a:blip>
          <a:srcRect l="34545" t="59553" r="35031" b="28357"/>
          <a:stretch/>
        </p:blipFill>
        <p:spPr bwMode="auto">
          <a:xfrm>
            <a:off x="4826000" y="3225800"/>
            <a:ext cx="4089399" cy="2527300"/>
          </a:xfrm>
          <a:prstGeom prst="rect">
            <a:avLst/>
          </a:prstGeom>
          <a:noFill/>
          <a:ln>
            <a:noFill/>
          </a:ln>
          <a:extLst>
            <a:ext uri="{53640926-AAD7-44D8-BBD7-CCE9431645EC}">
              <a14:shadowObscured xmlns:a14="http://schemas.microsoft.com/office/drawing/2010/main"/>
            </a:ext>
          </a:extLst>
        </p:spPr>
      </p:pic>
      <p:pic>
        <p:nvPicPr>
          <p:cNvPr id="7" name="Content Placeholder 3" descr="C:\Users\GCB1\Documents\Aviation\Cadets\Academics\Seniors Aircraft Handling\Test papers\34.3 1066 p1.jpeg"/>
          <p:cNvPicPr>
            <a:picLocks/>
          </p:cNvPicPr>
          <p:nvPr/>
        </p:nvPicPr>
        <p:blipFill rotWithShape="1">
          <a:blip r:embed="rId3" cstate="print">
            <a:extLst>
              <a:ext uri="{28A0092B-C50C-407E-A947-70E740481C1C}">
                <a14:useLocalDpi xmlns:a14="http://schemas.microsoft.com/office/drawing/2010/main" val="0"/>
              </a:ext>
            </a:extLst>
          </a:blip>
          <a:srcRect l="2188" t="72718" r="64380" b="13099"/>
          <a:stretch/>
        </p:blipFill>
        <p:spPr bwMode="auto">
          <a:xfrm>
            <a:off x="4797425" y="558800"/>
            <a:ext cx="4168775" cy="2603500"/>
          </a:xfrm>
          <a:prstGeom prst="rect">
            <a:avLst/>
          </a:prstGeom>
          <a:noFill/>
          <a:ln w="9525">
            <a:noFill/>
            <a:miter lim="800000"/>
            <a:headEnd/>
            <a:tailEnd/>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566737"/>
          </a:xfrm>
        </p:spPr>
        <p:txBody>
          <a:bodyPr/>
          <a:lstStyle/>
          <a:p>
            <a:r>
              <a:rPr lang="en-GB" sz="2400" b="1" dirty="0" smtClean="0"/>
              <a:t>Practice Questions</a:t>
            </a:r>
            <a:endParaRPr lang="en-GB" sz="2400" b="1" dirty="0"/>
          </a:p>
        </p:txBody>
      </p:sp>
      <p:pic>
        <p:nvPicPr>
          <p:cNvPr id="4" name="Content Placeholder 3" descr="C:\Users\GCB1\Documents\Aviation\Cadets\Academics\Seniors Aircraft Handling\Test papers\34.3 1066 p1.jpeg"/>
          <p:cNvPicPr>
            <a:picLocks noGrp="1"/>
          </p:cNvPicPr>
          <p:nvPr>
            <p:ph idx="1"/>
          </p:nvPr>
        </p:nvPicPr>
        <p:blipFill rotWithShape="1">
          <a:blip r:embed="rId2" cstate="print">
            <a:extLst>
              <a:ext uri="{28A0092B-C50C-407E-A947-70E740481C1C}">
                <a14:useLocalDpi xmlns:a14="http://schemas.microsoft.com/office/drawing/2010/main" val="0"/>
              </a:ext>
            </a:extLst>
          </a:blip>
          <a:srcRect l="35018" t="19351" r="33207" b="52515"/>
          <a:stretch/>
        </p:blipFill>
        <p:spPr bwMode="auto">
          <a:xfrm>
            <a:off x="441560" y="657712"/>
            <a:ext cx="4016140" cy="5273188"/>
          </a:xfrm>
          <a:prstGeom prst="rect">
            <a:avLst/>
          </a:prstGeom>
          <a:noFill/>
          <a:ln>
            <a:noFill/>
          </a:ln>
          <a:extLst>
            <a:ext uri="{53640926-AAD7-44D8-BBD7-CCE9431645EC}">
              <a14:shadowObscured xmlns:a14="http://schemas.microsoft.com/office/drawing/2010/main"/>
            </a:ext>
          </a:extLst>
        </p:spPr>
      </p:pic>
      <p:sp>
        <p:nvSpPr>
          <p:cNvPr id="6" name="Subtitle 4"/>
          <p:cNvSpPr txBox="1">
            <a:spLocks/>
          </p:cNvSpPr>
          <p:nvPr/>
        </p:nvSpPr>
        <p:spPr bwMode="auto">
          <a:xfrm>
            <a:off x="5499100" y="762000"/>
            <a:ext cx="2730500" cy="370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charset="0"/>
                <a:cs typeface="+mn-cs"/>
              </a:defRPr>
            </a:lvl2pPr>
            <a:lvl3pPr marL="1143000" indent="-228600" algn="l" rtl="0" eaLnBrk="0" fontAlgn="base" hangingPunct="0">
              <a:spcBef>
                <a:spcPct val="20000"/>
              </a:spcBef>
              <a:spcAft>
                <a:spcPct val="0"/>
              </a:spcAft>
              <a:buChar char="•"/>
              <a:defRPr sz="2400">
                <a:solidFill>
                  <a:schemeClr val="bg1"/>
                </a:solidFill>
                <a:latin typeface="Arial" charset="0"/>
                <a:cs typeface="+mn-cs"/>
              </a:defRPr>
            </a:lvl3pPr>
            <a:lvl4pPr marL="1600200" indent="-228600" algn="l" rtl="0" eaLnBrk="0" fontAlgn="base" hangingPunct="0">
              <a:spcBef>
                <a:spcPct val="20000"/>
              </a:spcBef>
              <a:spcAft>
                <a:spcPct val="0"/>
              </a:spcAft>
              <a:buChar char="–"/>
              <a:defRPr sz="2000">
                <a:solidFill>
                  <a:schemeClr val="bg1"/>
                </a:solidFill>
                <a:latin typeface="Arial" charset="0"/>
                <a:cs typeface="+mn-cs"/>
              </a:defRPr>
            </a:lvl4pPr>
            <a:lvl5pPr marL="2057400" indent="-228600" algn="l" rtl="0" eaLnBrk="0" fontAlgn="base" hangingPunct="0">
              <a:spcBef>
                <a:spcPct val="20000"/>
              </a:spcBef>
              <a:spcAft>
                <a:spcPct val="0"/>
              </a:spcAft>
              <a:buChar char="»"/>
              <a:defRPr sz="2000">
                <a:solidFill>
                  <a:schemeClr val="bg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a:lstStyle>
          <a:p>
            <a:r>
              <a:rPr lang="en-GB" sz="2400" b="1" kern="0" dirty="0" smtClean="0">
                <a:solidFill>
                  <a:srgbClr val="FFFF00"/>
                </a:solidFill>
              </a:rPr>
              <a:t>Answers</a:t>
            </a:r>
          </a:p>
          <a:p>
            <a:r>
              <a:rPr lang="en-GB" sz="2400" b="1" kern="0" dirty="0" smtClean="0">
                <a:solidFill>
                  <a:srgbClr val="FFFF00"/>
                </a:solidFill>
              </a:rPr>
              <a:t>6 c</a:t>
            </a:r>
          </a:p>
          <a:p>
            <a:r>
              <a:rPr lang="en-GB" sz="2400" b="1" kern="0" dirty="0" smtClean="0">
                <a:solidFill>
                  <a:srgbClr val="FFFF00"/>
                </a:solidFill>
              </a:rPr>
              <a:t>7 b</a:t>
            </a:r>
          </a:p>
          <a:p>
            <a:r>
              <a:rPr lang="en-GB" sz="2400" b="1" kern="0" dirty="0" smtClean="0">
                <a:solidFill>
                  <a:srgbClr val="FFFF00"/>
                </a:solidFill>
              </a:rPr>
              <a:t>8 d</a:t>
            </a:r>
          </a:p>
          <a:p>
            <a:r>
              <a:rPr lang="en-GB" sz="2400" b="1" kern="0" dirty="0" smtClean="0">
                <a:solidFill>
                  <a:srgbClr val="FFFF00"/>
                </a:solidFill>
              </a:rPr>
              <a:t>9 d</a:t>
            </a:r>
            <a:endParaRPr lang="en-GB" sz="2400" b="1" kern="0" dirty="0">
              <a:solidFill>
                <a:srgbClr val="FFFF00"/>
              </a:solidFill>
            </a:endParaRPr>
          </a:p>
        </p:txBody>
      </p:sp>
      <p:pic>
        <p:nvPicPr>
          <p:cNvPr id="5" name="Picture 4" descr="C:\Users\GCB1\Documents\Aviation\Cadets\Academics\Seniors Aircraft Handling\Test papers\34.3 1066 p1.jpeg"/>
          <p:cNvPicPr/>
          <p:nvPr/>
        </p:nvPicPr>
        <p:blipFill rotWithShape="1">
          <a:blip r:embed="rId2" cstate="print">
            <a:extLst>
              <a:ext uri="{28A0092B-C50C-407E-A947-70E740481C1C}">
                <a14:useLocalDpi xmlns:a14="http://schemas.microsoft.com/office/drawing/2010/main" val="0"/>
              </a:ext>
            </a:extLst>
          </a:blip>
          <a:srcRect l="35018" t="46751" r="33207" b="26064"/>
          <a:stretch/>
        </p:blipFill>
        <p:spPr bwMode="auto">
          <a:xfrm>
            <a:off x="4708842" y="644524"/>
            <a:ext cx="4155758" cy="5248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896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smtClean="0">
                <a:latin typeface="Arial" charset="0"/>
              </a:rPr>
              <a:t>Recap</a:t>
            </a:r>
          </a:p>
        </p:txBody>
      </p:sp>
      <p:sp>
        <p:nvSpPr>
          <p:cNvPr id="4099" name="Content Placeholder 2"/>
          <p:cNvSpPr>
            <a:spLocks noGrp="1"/>
          </p:cNvSpPr>
          <p:nvPr>
            <p:ph idx="1"/>
          </p:nvPr>
        </p:nvSpPr>
        <p:spPr/>
        <p:txBody>
          <a:bodyPr/>
          <a:lstStyle/>
          <a:p>
            <a:pPr eaLnBrk="1" hangingPunct="1"/>
            <a:r>
              <a:rPr lang="en-GB" smtClean="0">
                <a:solidFill>
                  <a:srgbClr val="FFFF00"/>
                </a:solidFill>
                <a:latin typeface="Arial" charset="0"/>
              </a:rPr>
              <a:t>Aircraft Maintenance</a:t>
            </a:r>
          </a:p>
          <a:p>
            <a:pPr eaLnBrk="1" hangingPunct="1"/>
            <a:r>
              <a:rPr lang="en-GB" i="1" smtClean="0">
                <a:solidFill>
                  <a:srgbClr val="FFFF00"/>
                </a:solidFill>
                <a:latin typeface="Arial" charset="0"/>
              </a:rPr>
              <a:t>Ground Handling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lt">
                                    <p:tmPct val="0"/>
                                  </p:iterate>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lide(fromBottom)">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mph" presetSubtype="0" fill="hold" nodeType="clickEffect">
                                  <p:stCondLst>
                                    <p:cond delay="0"/>
                                  </p:stCondLst>
                                  <p:iterate type="lt">
                                    <p:tmPct val="4000"/>
                                  </p:iterate>
                                  <p:childTnLst>
                                    <p:set>
                                      <p:cBhvr override="childStyle">
                                        <p:cTn id="16" dur="500" fill="hold"/>
                                        <p:tgtEl>
                                          <p:spTgt spid="4099">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latin typeface="Arial" charset="0"/>
              </a:rPr>
              <a:t>Seeing in &amp; Seeing off</a:t>
            </a:r>
          </a:p>
        </p:txBody>
      </p:sp>
      <p:sp>
        <p:nvSpPr>
          <p:cNvPr id="5123" name="Rectangle 3"/>
          <p:cNvSpPr>
            <a:spLocks noGrp="1" noChangeArrowheads="1"/>
          </p:cNvSpPr>
          <p:nvPr>
            <p:ph idx="1"/>
          </p:nvPr>
        </p:nvSpPr>
        <p:spPr>
          <a:xfrm>
            <a:off x="457200" y="1095375"/>
            <a:ext cx="8229600" cy="4908550"/>
          </a:xfrm>
        </p:spPr>
        <p:txBody>
          <a:bodyPr/>
          <a:lstStyle/>
          <a:p>
            <a:pPr eaLnBrk="1" hangingPunct="1">
              <a:lnSpc>
                <a:spcPct val="90000"/>
              </a:lnSpc>
              <a:spcBef>
                <a:spcPct val="0"/>
              </a:spcBef>
            </a:pPr>
            <a:r>
              <a:rPr lang="en-GB" sz="2400" smtClean="0">
                <a:solidFill>
                  <a:srgbClr val="FFFF00"/>
                </a:solidFill>
                <a:latin typeface="Arial" charset="0"/>
              </a:rPr>
              <a:t>Aircraft arrivals and departures are usually attended by a handling team comprising two tradesmen. </a:t>
            </a:r>
          </a:p>
          <a:p>
            <a:pPr lvl="1" eaLnBrk="1" hangingPunct="1">
              <a:spcBef>
                <a:spcPct val="0"/>
              </a:spcBef>
            </a:pPr>
            <a:r>
              <a:rPr lang="en-GB" sz="2000" smtClean="0">
                <a:solidFill>
                  <a:srgbClr val="FFFF00"/>
                </a:solidFill>
              </a:rPr>
              <a:t>The handling team will marshal an arriving aircraft into a parking area which has been cleared of FOD</a:t>
            </a:r>
          </a:p>
          <a:p>
            <a:pPr lvl="1" eaLnBrk="1" hangingPunct="1">
              <a:spcBef>
                <a:spcPct val="0"/>
              </a:spcBef>
            </a:pPr>
            <a:r>
              <a:rPr lang="en-GB" sz="2000" smtClean="0">
                <a:solidFill>
                  <a:srgbClr val="FFFF00"/>
                </a:solidFill>
              </a:rPr>
              <a:t>When signalled by the aircraft captain, chocks are inserted and ground power and any necessary ground servicing equipment is connected. </a:t>
            </a:r>
          </a:p>
          <a:p>
            <a:pPr lvl="1" eaLnBrk="1" hangingPunct="1">
              <a:spcBef>
                <a:spcPct val="0"/>
              </a:spcBef>
            </a:pPr>
            <a:r>
              <a:rPr lang="en-GB" sz="2000" smtClean="0">
                <a:solidFill>
                  <a:srgbClr val="FFFF00"/>
                </a:solidFill>
              </a:rPr>
              <a:t>Fire extinguishers are positioned and manned as required during engine shut-downs</a:t>
            </a:r>
          </a:p>
          <a:p>
            <a:pPr lvl="1" eaLnBrk="1" hangingPunct="1">
              <a:spcBef>
                <a:spcPct val="0"/>
              </a:spcBef>
            </a:pPr>
            <a:r>
              <a:rPr lang="en-GB" sz="2000" smtClean="0">
                <a:solidFill>
                  <a:srgbClr val="FFFF00"/>
                </a:solidFill>
              </a:rPr>
              <a:t>Aircraft steps are positioned and the aircrew are assisted with unstrapping. </a:t>
            </a:r>
          </a:p>
          <a:p>
            <a:pPr lvl="1" eaLnBrk="1" hangingPunct="1">
              <a:spcBef>
                <a:spcPct val="0"/>
              </a:spcBef>
            </a:pPr>
            <a:r>
              <a:rPr lang="en-GB" sz="2000" smtClean="0">
                <a:solidFill>
                  <a:srgbClr val="FFFF00"/>
                </a:solidFill>
              </a:rPr>
              <a:t>The handling team will then fit safety devices (eg safety pins to make the ejection and any other covers, blanks and plugs that are needed – eg cover or sleeve over the pitot head, a plug for the static vent).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lide(fromBottom)">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slide(fromBottom)">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slide(fromBottom)">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slide(fromBottom)">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slide(fromBottom)">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slide(fromBottom)">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latin typeface="Arial" charset="0"/>
              </a:rPr>
              <a:t>Marshalling</a:t>
            </a:r>
          </a:p>
        </p:txBody>
      </p:sp>
      <p:sp>
        <p:nvSpPr>
          <p:cNvPr id="6147" name="Rectangle 3"/>
          <p:cNvSpPr>
            <a:spLocks noGrp="1" noChangeArrowheads="1"/>
          </p:cNvSpPr>
          <p:nvPr>
            <p:ph idx="1"/>
          </p:nvPr>
        </p:nvSpPr>
        <p:spPr>
          <a:xfrm>
            <a:off x="457200" y="1081088"/>
            <a:ext cx="8229600" cy="4989512"/>
          </a:xfrm>
        </p:spPr>
        <p:txBody>
          <a:bodyPr/>
          <a:lstStyle/>
          <a:p>
            <a:pPr eaLnBrk="1" hangingPunct="1">
              <a:spcBef>
                <a:spcPct val="0"/>
              </a:spcBef>
            </a:pPr>
            <a:r>
              <a:rPr lang="en-GB" sz="2400" smtClean="0">
                <a:solidFill>
                  <a:srgbClr val="FFFF00"/>
                </a:solidFill>
                <a:latin typeface="Arial" charset="0"/>
              </a:rPr>
              <a:t>The extent of the marshalling assistance given will depend upon: </a:t>
            </a:r>
          </a:p>
          <a:p>
            <a:pPr lvl="1" eaLnBrk="1" hangingPunct="1">
              <a:spcBef>
                <a:spcPct val="0"/>
              </a:spcBef>
            </a:pPr>
            <a:r>
              <a:rPr lang="en-GB" sz="2000" smtClean="0">
                <a:solidFill>
                  <a:srgbClr val="FFFF00"/>
                </a:solidFill>
              </a:rPr>
              <a:t>the pilot’s familiarity with the airfield, </a:t>
            </a:r>
          </a:p>
          <a:p>
            <a:pPr lvl="1" eaLnBrk="1" hangingPunct="1">
              <a:spcBef>
                <a:spcPct val="0"/>
              </a:spcBef>
            </a:pPr>
            <a:r>
              <a:rPr lang="en-GB" sz="2000" smtClean="0">
                <a:solidFill>
                  <a:srgbClr val="FFFF00"/>
                </a:solidFill>
              </a:rPr>
              <a:t>the number of obstructions, </a:t>
            </a:r>
          </a:p>
          <a:p>
            <a:pPr lvl="1" eaLnBrk="1" hangingPunct="1">
              <a:spcBef>
                <a:spcPct val="0"/>
              </a:spcBef>
            </a:pPr>
            <a:r>
              <a:rPr lang="en-GB" sz="2000" smtClean="0">
                <a:solidFill>
                  <a:srgbClr val="FFFF00"/>
                </a:solidFill>
              </a:rPr>
              <a:t>the size of the aircraft </a:t>
            </a:r>
          </a:p>
          <a:p>
            <a:pPr lvl="1" eaLnBrk="1" hangingPunct="1">
              <a:spcBef>
                <a:spcPct val="0"/>
              </a:spcBef>
            </a:pPr>
            <a:r>
              <a:rPr lang="en-GB" sz="2000" smtClean="0">
                <a:solidFill>
                  <a:srgbClr val="FFFF00"/>
                </a:solidFill>
              </a:rPr>
              <a:t>the field of view from the cockpit.</a:t>
            </a:r>
            <a:r>
              <a:rPr lang="en-GB" sz="2400" smtClean="0">
                <a:solidFill>
                  <a:srgbClr val="FFFF00"/>
                </a:solidFill>
              </a:rPr>
              <a:t> </a:t>
            </a:r>
          </a:p>
          <a:p>
            <a:pPr eaLnBrk="1" hangingPunct="1">
              <a:spcBef>
                <a:spcPct val="0"/>
              </a:spcBef>
            </a:pPr>
            <a:r>
              <a:rPr lang="en-GB" sz="2400" smtClean="0">
                <a:solidFill>
                  <a:srgbClr val="FFFF00"/>
                </a:solidFill>
                <a:latin typeface="Arial" charset="0"/>
              </a:rPr>
              <a:t>At an unfamiliar airfield taxiing instruction can be passed by radio; </a:t>
            </a:r>
          </a:p>
          <a:p>
            <a:pPr eaLnBrk="1" hangingPunct="1">
              <a:spcBef>
                <a:spcPct val="0"/>
              </a:spcBef>
            </a:pPr>
            <a:r>
              <a:rPr lang="en-GB" sz="2400" smtClean="0">
                <a:solidFill>
                  <a:srgbClr val="FFFF00"/>
                </a:solidFill>
                <a:latin typeface="Arial" charset="0"/>
              </a:rPr>
              <a:t>For a long route, marshallers may be stationed at intervals, or “follow me” vehicles may be used. </a:t>
            </a:r>
          </a:p>
          <a:p>
            <a:pPr eaLnBrk="1" hangingPunct="1">
              <a:spcBef>
                <a:spcPct val="0"/>
              </a:spcBef>
            </a:pPr>
            <a:r>
              <a:rPr lang="en-GB" sz="2400" smtClean="0">
                <a:solidFill>
                  <a:srgbClr val="FFFF00"/>
                </a:solidFill>
                <a:latin typeface="Arial" charset="0"/>
              </a:rPr>
              <a:t>The pilot is responsible for the safety of the aircraft and is not required to comply with marshalling instructions he considers to be unsafe.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lide(fromBottom)">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lide(fromBottom)">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lide(fromBottom)">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lide(fromBottom)">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lide(fromBottom)">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lide(fromBottom)">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slide(fromBottom)">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slide(fromBottom)">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latin typeface="Arial" charset="0"/>
              </a:rPr>
              <a:t>Day Marshalling</a:t>
            </a:r>
          </a:p>
        </p:txBody>
      </p:sp>
      <p:sp>
        <p:nvSpPr>
          <p:cNvPr id="7171" name="Rectangle 3"/>
          <p:cNvSpPr>
            <a:spLocks noGrp="1" noChangeArrowheads="1"/>
          </p:cNvSpPr>
          <p:nvPr>
            <p:ph idx="1"/>
          </p:nvPr>
        </p:nvSpPr>
        <p:spPr>
          <a:xfrm>
            <a:off x="254000" y="1033463"/>
            <a:ext cx="8609013" cy="3116262"/>
          </a:xfrm>
        </p:spPr>
        <p:txBody>
          <a:bodyPr/>
          <a:lstStyle/>
          <a:p>
            <a:pPr eaLnBrk="1" hangingPunct="1">
              <a:lnSpc>
                <a:spcPct val="90000"/>
              </a:lnSpc>
              <a:spcBef>
                <a:spcPct val="0"/>
              </a:spcBef>
            </a:pPr>
            <a:r>
              <a:rPr lang="en-GB" sz="2400" smtClean="0">
                <a:solidFill>
                  <a:srgbClr val="FFFF00"/>
                </a:solidFill>
                <a:latin typeface="Arial" charset="0"/>
              </a:rPr>
              <a:t>Marshalls identify themselves to pilots by energetic waving of the arms in a circular motion &amp; wearing hi-vis clothing. </a:t>
            </a:r>
          </a:p>
          <a:p>
            <a:pPr eaLnBrk="1" hangingPunct="1">
              <a:lnSpc>
                <a:spcPct val="90000"/>
              </a:lnSpc>
              <a:spcBef>
                <a:spcPct val="0"/>
              </a:spcBef>
            </a:pPr>
            <a:r>
              <a:rPr lang="en-GB" sz="2400" smtClean="0">
                <a:solidFill>
                  <a:srgbClr val="FFFF00"/>
                </a:solidFill>
                <a:latin typeface="Arial" charset="0"/>
              </a:rPr>
              <a:t>The Marshalls may indicate where the aircraft must finally be stopped by standing on the required spot with arms outstretched, facing towards the final position of the aircraft. </a:t>
            </a:r>
          </a:p>
          <a:p>
            <a:pPr eaLnBrk="1" hangingPunct="1">
              <a:lnSpc>
                <a:spcPct val="90000"/>
              </a:lnSpc>
              <a:spcBef>
                <a:spcPct val="0"/>
              </a:spcBef>
            </a:pPr>
            <a:r>
              <a:rPr lang="en-GB" sz="2400" smtClean="0">
                <a:solidFill>
                  <a:srgbClr val="FFFF00"/>
                </a:solidFill>
                <a:latin typeface="Arial" charset="0"/>
              </a:rPr>
              <a:t>The pilot is then free to taxi the aircraft in a path of his own choosing to the spot indicated.</a:t>
            </a:r>
          </a:p>
          <a:p>
            <a:pPr eaLnBrk="1" hangingPunct="1">
              <a:lnSpc>
                <a:spcPct val="90000"/>
              </a:lnSpc>
              <a:spcBef>
                <a:spcPct val="0"/>
              </a:spcBef>
            </a:pPr>
            <a:r>
              <a:rPr lang="en-GB" sz="2400" smtClean="0">
                <a:solidFill>
                  <a:srgbClr val="FFFF00"/>
                </a:solidFill>
                <a:latin typeface="Arial" charset="0"/>
              </a:rPr>
              <a:t>If obstructions exist, two extra personnel may be required to walk ahead of the aircrafts wing tips and signal to the pilot if there is sufficient clearance for the aircraft to pass the obstructions. </a:t>
            </a:r>
          </a:p>
        </p:txBody>
      </p:sp>
      <p:pic>
        <p:nvPicPr>
          <p:cNvPr id="7172" name="Picture 5" descr="http://t1.gstatic.com/images?q=tbn:ANd9GcRLyHTip4xyP7AuG6nzdWiSwxsw_UFjj0VJfkxflmYDxl16_co&amp;t=1&amp;usg=__ziXPHx9gxImmDFRfmuLqJUpy1ag="/>
          <p:cNvPicPr>
            <a:picLocks noChangeAspect="1" noChangeArrowheads="1"/>
          </p:cNvPicPr>
          <p:nvPr/>
        </p:nvPicPr>
        <p:blipFill>
          <a:blip r:embed="rId3" cstate="print"/>
          <a:srcRect/>
          <a:stretch>
            <a:fillRect/>
          </a:stretch>
        </p:blipFill>
        <p:spPr bwMode="auto">
          <a:xfrm>
            <a:off x="2963863" y="4433888"/>
            <a:ext cx="2874962" cy="2152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Bottom)">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lide(fromBottom)">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lide(fromBottom)">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slide(fromBottom)">
                                      <p:cBhvr>
                                        <p:cTn id="22" dur="500"/>
                                        <p:tgtEl>
                                          <p:spTgt spid="7171">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slide(fromBottom)">
                                      <p:cBhvr>
                                        <p:cTn id="2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latin typeface="Arial" charset="0"/>
              </a:rPr>
              <a:t>Night Marshalling</a:t>
            </a:r>
          </a:p>
        </p:txBody>
      </p:sp>
      <p:sp>
        <p:nvSpPr>
          <p:cNvPr id="8195" name="Rectangle 3"/>
          <p:cNvSpPr>
            <a:spLocks noGrp="1" noChangeArrowheads="1"/>
          </p:cNvSpPr>
          <p:nvPr>
            <p:ph idx="1"/>
          </p:nvPr>
        </p:nvSpPr>
        <p:spPr>
          <a:xfrm>
            <a:off x="457200" y="1143000"/>
            <a:ext cx="5915025" cy="5068888"/>
          </a:xfrm>
        </p:spPr>
        <p:txBody>
          <a:bodyPr/>
          <a:lstStyle/>
          <a:p>
            <a:pPr eaLnBrk="1" hangingPunct="1">
              <a:lnSpc>
                <a:spcPct val="90000"/>
              </a:lnSpc>
              <a:spcBef>
                <a:spcPct val="0"/>
              </a:spcBef>
            </a:pPr>
            <a:r>
              <a:rPr lang="en-GB" sz="2400" smtClean="0">
                <a:solidFill>
                  <a:srgbClr val="FFFF00"/>
                </a:solidFill>
                <a:latin typeface="Arial" charset="0"/>
              </a:rPr>
              <a:t>Taxiing at night requires more detailed marshalling directions </a:t>
            </a:r>
          </a:p>
          <a:p>
            <a:pPr eaLnBrk="1" hangingPunct="1">
              <a:lnSpc>
                <a:spcPct val="90000"/>
              </a:lnSpc>
              <a:spcBef>
                <a:spcPct val="0"/>
              </a:spcBef>
            </a:pPr>
            <a:r>
              <a:rPr lang="en-GB" sz="2400" smtClean="0">
                <a:solidFill>
                  <a:srgbClr val="FFFF00"/>
                </a:solidFill>
                <a:latin typeface="Arial" charset="0"/>
              </a:rPr>
              <a:t>If dispersal areas are floodlit, marshalling assistance can be reduced to that given in daylight. </a:t>
            </a:r>
          </a:p>
          <a:p>
            <a:pPr eaLnBrk="1" hangingPunct="1">
              <a:lnSpc>
                <a:spcPct val="90000"/>
              </a:lnSpc>
              <a:spcBef>
                <a:spcPct val="0"/>
              </a:spcBef>
            </a:pPr>
            <a:r>
              <a:rPr lang="en-GB" sz="2400" smtClean="0">
                <a:solidFill>
                  <a:srgbClr val="FFFF00"/>
                </a:solidFill>
                <a:latin typeface="Arial" charset="0"/>
              </a:rPr>
              <a:t>Navigation lights must always be on, and taxi lights used </a:t>
            </a:r>
          </a:p>
          <a:p>
            <a:pPr eaLnBrk="1" hangingPunct="1">
              <a:lnSpc>
                <a:spcPct val="90000"/>
              </a:lnSpc>
              <a:spcBef>
                <a:spcPct val="0"/>
              </a:spcBef>
            </a:pPr>
            <a:r>
              <a:rPr lang="en-GB" sz="2400" smtClean="0">
                <a:solidFill>
                  <a:srgbClr val="FFFF00"/>
                </a:solidFill>
                <a:latin typeface="Arial" charset="0"/>
              </a:rPr>
              <a:t>Care should be taken not to dazzle the marshaller</a:t>
            </a:r>
          </a:p>
          <a:p>
            <a:pPr eaLnBrk="1" hangingPunct="1">
              <a:lnSpc>
                <a:spcPct val="90000"/>
              </a:lnSpc>
              <a:spcBef>
                <a:spcPct val="0"/>
              </a:spcBef>
            </a:pPr>
            <a:r>
              <a:rPr lang="en-GB" sz="2400" smtClean="0">
                <a:solidFill>
                  <a:srgbClr val="FFFF00"/>
                </a:solidFill>
                <a:latin typeface="Arial" charset="0"/>
              </a:rPr>
              <a:t>Marshallers carry wands or torches for identification and must be visible at all times by the pilot. </a:t>
            </a:r>
          </a:p>
          <a:p>
            <a:pPr eaLnBrk="1" hangingPunct="1">
              <a:lnSpc>
                <a:spcPct val="90000"/>
              </a:lnSpc>
              <a:spcBef>
                <a:spcPct val="0"/>
              </a:spcBef>
            </a:pPr>
            <a:r>
              <a:rPr lang="en-GB" sz="2400" smtClean="0">
                <a:solidFill>
                  <a:srgbClr val="FFFF00"/>
                </a:solidFill>
                <a:latin typeface="Arial" charset="0"/>
              </a:rPr>
              <a:t>If the pilot looses sight of the marshaller they must stop and wait for them to catch up.</a:t>
            </a:r>
          </a:p>
        </p:txBody>
      </p:sp>
      <p:grpSp>
        <p:nvGrpSpPr>
          <p:cNvPr id="2" name="Group 23"/>
          <p:cNvGrpSpPr>
            <a:grpSpLocks/>
          </p:cNvGrpSpPr>
          <p:nvPr/>
        </p:nvGrpSpPr>
        <p:grpSpPr bwMode="auto">
          <a:xfrm>
            <a:off x="6588125" y="1844675"/>
            <a:ext cx="2143125" cy="3681413"/>
            <a:chOff x="3696" y="845"/>
            <a:chExt cx="1728" cy="2968"/>
          </a:xfrm>
        </p:grpSpPr>
        <p:sp>
          <p:nvSpPr>
            <p:cNvPr id="8197" name="AutoShape 4"/>
            <p:cNvSpPr>
              <a:spLocks noChangeArrowheads="1"/>
            </p:cNvSpPr>
            <p:nvPr/>
          </p:nvSpPr>
          <p:spPr bwMode="auto">
            <a:xfrm rot="10800000">
              <a:off x="4044" y="1720"/>
              <a:ext cx="375" cy="609"/>
            </a:xfrm>
            <a:prstGeom prst="triangle">
              <a:avLst>
                <a:gd name="adj" fmla="val 49995"/>
              </a:avLst>
            </a:prstGeom>
            <a:solidFill>
              <a:schemeClr val="bg1"/>
            </a:solidFill>
            <a:ln w="12700">
              <a:solidFill>
                <a:schemeClr val="tx1"/>
              </a:solidFill>
              <a:miter lim="800000"/>
              <a:headEnd/>
              <a:tailEnd/>
            </a:ln>
          </p:spPr>
          <p:txBody>
            <a:bodyPr wrap="none" anchor="ctr"/>
            <a:lstStyle/>
            <a:p>
              <a:endParaRPr lang="en-US"/>
            </a:p>
          </p:txBody>
        </p:sp>
        <p:sp>
          <p:nvSpPr>
            <p:cNvPr id="8198" name="AutoShape 5"/>
            <p:cNvSpPr>
              <a:spLocks noChangeArrowheads="1"/>
            </p:cNvSpPr>
            <p:nvPr/>
          </p:nvSpPr>
          <p:spPr bwMode="auto">
            <a:xfrm rot="10800000">
              <a:off x="4678" y="1720"/>
              <a:ext cx="375" cy="609"/>
            </a:xfrm>
            <a:prstGeom prst="triangle">
              <a:avLst>
                <a:gd name="adj" fmla="val 49995"/>
              </a:avLst>
            </a:prstGeom>
            <a:solidFill>
              <a:schemeClr val="bg1"/>
            </a:solidFill>
            <a:ln w="12700">
              <a:solidFill>
                <a:schemeClr val="tx1"/>
              </a:solidFill>
              <a:miter lim="800000"/>
              <a:headEnd/>
              <a:tailEnd/>
            </a:ln>
          </p:spPr>
          <p:txBody>
            <a:bodyPr wrap="none" anchor="ctr"/>
            <a:lstStyle/>
            <a:p>
              <a:endParaRPr lang="en-US"/>
            </a:p>
          </p:txBody>
        </p:sp>
        <p:sp>
          <p:nvSpPr>
            <p:cNvPr id="8199" name="AutoShape 6"/>
            <p:cNvSpPr>
              <a:spLocks noChangeArrowheads="1"/>
            </p:cNvSpPr>
            <p:nvPr/>
          </p:nvSpPr>
          <p:spPr bwMode="auto">
            <a:xfrm rot="10800000">
              <a:off x="4361" y="1162"/>
              <a:ext cx="375" cy="609"/>
            </a:xfrm>
            <a:prstGeom prst="triangle">
              <a:avLst>
                <a:gd name="adj" fmla="val 49995"/>
              </a:avLst>
            </a:prstGeom>
            <a:solidFill>
              <a:schemeClr val="bg1"/>
            </a:solidFill>
            <a:ln w="12700">
              <a:solidFill>
                <a:schemeClr val="tx1"/>
              </a:solidFill>
              <a:miter lim="800000"/>
              <a:headEnd/>
              <a:tailEnd/>
            </a:ln>
          </p:spPr>
          <p:txBody>
            <a:bodyPr wrap="none" anchor="ctr"/>
            <a:lstStyle/>
            <a:p>
              <a:endParaRPr lang="en-US"/>
            </a:p>
          </p:txBody>
        </p:sp>
        <p:pic>
          <p:nvPicPr>
            <p:cNvPr id="8200" name="Picture 7"/>
            <p:cNvPicPr>
              <a:picLocks noChangeArrowheads="1"/>
            </p:cNvPicPr>
            <p:nvPr/>
          </p:nvPicPr>
          <p:blipFill>
            <a:blip r:embed="rId3" cstate="print"/>
            <a:srcRect/>
            <a:stretch>
              <a:fillRect/>
            </a:stretch>
          </p:blipFill>
          <p:spPr bwMode="auto">
            <a:xfrm>
              <a:off x="3788" y="1383"/>
              <a:ext cx="1521" cy="1905"/>
            </a:xfrm>
            <a:prstGeom prst="rect">
              <a:avLst/>
            </a:prstGeom>
            <a:noFill/>
            <a:ln w="9525">
              <a:noFill/>
              <a:miter lim="800000"/>
              <a:headEnd/>
              <a:tailEnd/>
            </a:ln>
          </p:spPr>
        </p:pic>
        <p:sp>
          <p:nvSpPr>
            <p:cNvPr id="8201" name="AutoShape 8"/>
            <p:cNvSpPr>
              <a:spLocks noChangeArrowheads="1"/>
            </p:cNvSpPr>
            <p:nvPr/>
          </p:nvSpPr>
          <p:spPr bwMode="auto">
            <a:xfrm>
              <a:off x="4456" y="2892"/>
              <a:ext cx="217" cy="274"/>
            </a:xfrm>
            <a:prstGeom prst="star16">
              <a:avLst>
                <a:gd name="adj" fmla="val 37500"/>
              </a:avLst>
            </a:prstGeom>
            <a:solidFill>
              <a:schemeClr val="bg1"/>
            </a:solidFill>
            <a:ln w="12700">
              <a:solidFill>
                <a:schemeClr val="tx1"/>
              </a:solidFill>
              <a:miter lim="800000"/>
              <a:headEnd/>
              <a:tailEnd/>
            </a:ln>
          </p:spPr>
          <p:txBody>
            <a:bodyPr wrap="none" anchor="ctr"/>
            <a:lstStyle/>
            <a:p>
              <a:endParaRPr lang="en-US"/>
            </a:p>
          </p:txBody>
        </p:sp>
        <p:sp>
          <p:nvSpPr>
            <p:cNvPr id="8202" name="AutoShape 9"/>
            <p:cNvSpPr>
              <a:spLocks noChangeArrowheads="1"/>
            </p:cNvSpPr>
            <p:nvPr/>
          </p:nvSpPr>
          <p:spPr bwMode="auto">
            <a:xfrm>
              <a:off x="3696" y="2641"/>
              <a:ext cx="185" cy="190"/>
            </a:xfrm>
            <a:prstGeom prst="star16">
              <a:avLst>
                <a:gd name="adj" fmla="val 37500"/>
              </a:avLst>
            </a:prstGeom>
            <a:solidFill>
              <a:srgbClr val="0DF501"/>
            </a:solidFill>
            <a:ln w="12700">
              <a:solidFill>
                <a:schemeClr val="tx1"/>
              </a:solidFill>
              <a:miter lim="800000"/>
              <a:headEnd/>
              <a:tailEnd/>
            </a:ln>
          </p:spPr>
          <p:txBody>
            <a:bodyPr wrap="none" anchor="ctr"/>
            <a:lstStyle/>
            <a:p>
              <a:endParaRPr lang="en-US"/>
            </a:p>
          </p:txBody>
        </p:sp>
        <p:sp>
          <p:nvSpPr>
            <p:cNvPr id="8203" name="AutoShape 13"/>
            <p:cNvSpPr>
              <a:spLocks noChangeArrowheads="1"/>
            </p:cNvSpPr>
            <p:nvPr/>
          </p:nvSpPr>
          <p:spPr bwMode="auto">
            <a:xfrm>
              <a:off x="5239" y="2659"/>
              <a:ext cx="185" cy="190"/>
            </a:xfrm>
            <a:prstGeom prst="star16">
              <a:avLst>
                <a:gd name="adj" fmla="val 37569"/>
              </a:avLst>
            </a:prstGeom>
            <a:solidFill>
              <a:srgbClr val="FF0000"/>
            </a:solidFill>
            <a:ln w="12700">
              <a:solidFill>
                <a:schemeClr val="tx1"/>
              </a:solidFill>
              <a:miter lim="800000"/>
              <a:headEnd/>
              <a:tailEnd/>
            </a:ln>
          </p:spPr>
          <p:txBody>
            <a:bodyPr wrap="none" anchor="ctr"/>
            <a:lstStyle/>
            <a:p>
              <a:endParaRPr lang="en-US"/>
            </a:p>
          </p:txBody>
        </p:sp>
        <p:sp>
          <p:nvSpPr>
            <p:cNvPr id="8204" name="Text Box 14"/>
            <p:cNvSpPr txBox="1">
              <a:spLocks noChangeArrowheads="1"/>
            </p:cNvSpPr>
            <p:nvPr/>
          </p:nvSpPr>
          <p:spPr bwMode="auto">
            <a:xfrm>
              <a:off x="4150" y="3518"/>
              <a:ext cx="1019" cy="295"/>
            </a:xfrm>
            <a:prstGeom prst="rect">
              <a:avLst/>
            </a:prstGeom>
            <a:noFill/>
            <a:ln w="9525">
              <a:noFill/>
              <a:miter lim="800000"/>
              <a:headEnd/>
              <a:tailEnd/>
            </a:ln>
          </p:spPr>
          <p:txBody>
            <a:bodyPr wrap="none">
              <a:spAutoFit/>
            </a:bodyPr>
            <a:lstStyle/>
            <a:p>
              <a:r>
                <a:rPr lang="en-GB"/>
                <a:t>Nav Lights</a:t>
              </a:r>
            </a:p>
          </p:txBody>
        </p:sp>
        <p:sp>
          <p:nvSpPr>
            <p:cNvPr id="8205" name="Line 15"/>
            <p:cNvSpPr>
              <a:spLocks noChangeShapeType="1"/>
            </p:cNvSpPr>
            <p:nvPr/>
          </p:nvSpPr>
          <p:spPr bwMode="auto">
            <a:xfrm flipH="1" flipV="1">
              <a:off x="3878" y="2976"/>
              <a:ext cx="317" cy="590"/>
            </a:xfrm>
            <a:prstGeom prst="line">
              <a:avLst/>
            </a:prstGeom>
            <a:noFill/>
            <a:ln w="57150">
              <a:solidFill>
                <a:schemeClr val="tx1"/>
              </a:solidFill>
              <a:round/>
              <a:headEnd/>
              <a:tailEnd type="triangle" w="med" len="med"/>
            </a:ln>
          </p:spPr>
          <p:txBody>
            <a:bodyPr/>
            <a:lstStyle/>
            <a:p>
              <a:endParaRPr lang="en-GB"/>
            </a:p>
          </p:txBody>
        </p:sp>
        <p:sp>
          <p:nvSpPr>
            <p:cNvPr id="8206" name="Line 16"/>
            <p:cNvSpPr>
              <a:spLocks noChangeShapeType="1"/>
            </p:cNvSpPr>
            <p:nvPr/>
          </p:nvSpPr>
          <p:spPr bwMode="auto">
            <a:xfrm flipV="1">
              <a:off x="4921" y="2976"/>
              <a:ext cx="272" cy="590"/>
            </a:xfrm>
            <a:prstGeom prst="line">
              <a:avLst/>
            </a:prstGeom>
            <a:noFill/>
            <a:ln w="57150">
              <a:solidFill>
                <a:schemeClr val="tx1"/>
              </a:solidFill>
              <a:round/>
              <a:headEnd/>
              <a:tailEnd type="triangle" w="med" len="med"/>
            </a:ln>
          </p:spPr>
          <p:txBody>
            <a:bodyPr/>
            <a:lstStyle/>
            <a:p>
              <a:endParaRPr lang="en-GB"/>
            </a:p>
          </p:txBody>
        </p:sp>
        <p:sp>
          <p:nvSpPr>
            <p:cNvPr id="8207" name="Line 17"/>
            <p:cNvSpPr>
              <a:spLocks noChangeShapeType="1"/>
            </p:cNvSpPr>
            <p:nvPr/>
          </p:nvSpPr>
          <p:spPr bwMode="auto">
            <a:xfrm flipV="1">
              <a:off x="4558" y="3158"/>
              <a:ext cx="0" cy="363"/>
            </a:xfrm>
            <a:prstGeom prst="line">
              <a:avLst/>
            </a:prstGeom>
            <a:noFill/>
            <a:ln w="57150">
              <a:solidFill>
                <a:schemeClr val="tx1"/>
              </a:solidFill>
              <a:round/>
              <a:headEnd/>
              <a:tailEnd type="triangle" w="med" len="med"/>
            </a:ln>
          </p:spPr>
          <p:txBody>
            <a:bodyPr/>
            <a:lstStyle/>
            <a:p>
              <a:endParaRPr lang="en-GB"/>
            </a:p>
          </p:txBody>
        </p:sp>
        <p:sp>
          <p:nvSpPr>
            <p:cNvPr id="8208" name="Text Box 18"/>
            <p:cNvSpPr txBox="1">
              <a:spLocks noChangeArrowheads="1"/>
            </p:cNvSpPr>
            <p:nvPr/>
          </p:nvSpPr>
          <p:spPr bwMode="auto">
            <a:xfrm>
              <a:off x="4150" y="845"/>
              <a:ext cx="1040" cy="296"/>
            </a:xfrm>
            <a:prstGeom prst="rect">
              <a:avLst/>
            </a:prstGeom>
            <a:noFill/>
            <a:ln w="9525">
              <a:noFill/>
              <a:miter lim="800000"/>
              <a:headEnd/>
              <a:tailEnd/>
            </a:ln>
          </p:spPr>
          <p:txBody>
            <a:bodyPr wrap="none">
              <a:spAutoFit/>
            </a:bodyPr>
            <a:lstStyle/>
            <a:p>
              <a:r>
                <a:rPr lang="en-GB"/>
                <a:t>Taxi Lights</a:t>
              </a:r>
            </a:p>
          </p:txBody>
        </p:sp>
        <p:sp>
          <p:nvSpPr>
            <p:cNvPr id="8209" name="Line 19"/>
            <p:cNvSpPr>
              <a:spLocks noChangeShapeType="1"/>
            </p:cNvSpPr>
            <p:nvPr/>
          </p:nvSpPr>
          <p:spPr bwMode="auto">
            <a:xfrm>
              <a:off x="4830" y="1075"/>
              <a:ext cx="46" cy="722"/>
            </a:xfrm>
            <a:prstGeom prst="line">
              <a:avLst/>
            </a:prstGeom>
            <a:noFill/>
            <a:ln w="57150">
              <a:solidFill>
                <a:schemeClr val="tx1"/>
              </a:solidFill>
              <a:round/>
              <a:headEnd/>
              <a:tailEnd type="triangle" w="med" len="med"/>
            </a:ln>
          </p:spPr>
          <p:txBody>
            <a:bodyPr/>
            <a:lstStyle/>
            <a:p>
              <a:endParaRPr lang="en-GB"/>
            </a:p>
          </p:txBody>
        </p:sp>
        <p:sp>
          <p:nvSpPr>
            <p:cNvPr id="8210" name="Line 20"/>
            <p:cNvSpPr>
              <a:spLocks noChangeShapeType="1"/>
            </p:cNvSpPr>
            <p:nvPr/>
          </p:nvSpPr>
          <p:spPr bwMode="auto">
            <a:xfrm flipH="1">
              <a:off x="4241" y="1075"/>
              <a:ext cx="45" cy="722"/>
            </a:xfrm>
            <a:prstGeom prst="line">
              <a:avLst/>
            </a:prstGeom>
            <a:noFill/>
            <a:ln w="57150">
              <a:solidFill>
                <a:schemeClr val="tx1"/>
              </a:solidFill>
              <a:round/>
              <a:headEnd/>
              <a:tailEnd type="triangle" w="med" len="med"/>
            </a:ln>
          </p:spPr>
          <p:txBody>
            <a:bodyPr/>
            <a:lstStyle/>
            <a:p>
              <a:endParaRPr lang="en-GB"/>
            </a:p>
          </p:txBody>
        </p:sp>
        <p:sp>
          <p:nvSpPr>
            <p:cNvPr id="8211" name="Line 21"/>
            <p:cNvSpPr>
              <a:spLocks noChangeShapeType="1"/>
            </p:cNvSpPr>
            <p:nvPr/>
          </p:nvSpPr>
          <p:spPr bwMode="auto">
            <a:xfrm flipH="1">
              <a:off x="4558" y="1071"/>
              <a:ext cx="0" cy="182"/>
            </a:xfrm>
            <a:prstGeom prst="line">
              <a:avLst/>
            </a:prstGeom>
            <a:noFill/>
            <a:ln w="57150">
              <a:solidFill>
                <a:schemeClr val="tx1"/>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Bottom)">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lide(fromBottom)">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slide(fromBottom)">
                                      <p:cBhvr>
                                        <p:cTn id="17" dur="500"/>
                                        <p:tgtEl>
                                          <p:spTgt spid="8195">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8195">
                                            <p:txEl>
                                              <p:pRg st="3" end="3"/>
                                            </p:txEl>
                                          </p:spTgt>
                                        </p:tgtEl>
                                        <p:attrNameLst>
                                          <p:attrName>style.visibility</p:attrName>
                                        </p:attrNameLst>
                                      </p:cBhvr>
                                      <p:to>
                                        <p:strVal val="visible"/>
                                      </p:to>
                                    </p:set>
                                    <p:animEffect transition="in" filter="slide(fromBottom)">
                                      <p:cBhvr>
                                        <p:cTn id="26" dur="500"/>
                                        <p:tgtEl>
                                          <p:spTgt spid="819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slide(fromBottom)">
                                      <p:cBhvr>
                                        <p:cTn id="31" dur="500"/>
                                        <p:tgtEl>
                                          <p:spTgt spid="819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8195">
                                            <p:txEl>
                                              <p:pRg st="5" end="5"/>
                                            </p:txEl>
                                          </p:spTgt>
                                        </p:tgtEl>
                                        <p:attrNameLst>
                                          <p:attrName>style.visibility</p:attrName>
                                        </p:attrNameLst>
                                      </p:cBhvr>
                                      <p:to>
                                        <p:strVal val="visible"/>
                                      </p:to>
                                    </p:set>
                                    <p:animEffect transition="in" filter="slide(fromBottom)">
                                      <p:cBhvr>
                                        <p:cTn id="3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latin typeface="Arial" charset="0"/>
              </a:rPr>
              <a:t>Danger Zones</a:t>
            </a:r>
          </a:p>
        </p:txBody>
      </p:sp>
      <p:sp>
        <p:nvSpPr>
          <p:cNvPr id="9219" name="Rectangle 3"/>
          <p:cNvSpPr>
            <a:spLocks noGrp="1" noChangeArrowheads="1"/>
          </p:cNvSpPr>
          <p:nvPr>
            <p:ph idx="1"/>
          </p:nvPr>
        </p:nvSpPr>
        <p:spPr>
          <a:xfrm>
            <a:off x="457200" y="1060450"/>
            <a:ext cx="8075613" cy="5068888"/>
          </a:xfrm>
        </p:spPr>
        <p:txBody>
          <a:bodyPr/>
          <a:lstStyle/>
          <a:p>
            <a:pPr eaLnBrk="1" hangingPunct="1">
              <a:lnSpc>
                <a:spcPct val="120000"/>
              </a:lnSpc>
              <a:spcBef>
                <a:spcPct val="0"/>
              </a:spcBef>
            </a:pPr>
            <a:r>
              <a:rPr lang="en-GB" sz="2400" smtClean="0">
                <a:solidFill>
                  <a:srgbClr val="FFFF00"/>
                </a:solidFill>
                <a:latin typeface="Arial" charset="0"/>
              </a:rPr>
              <a:t>Danger zones are those areas in which there is a high risk of injury to personnel when aircraft components or systems are operated on the ground. </a:t>
            </a:r>
          </a:p>
          <a:p>
            <a:pPr eaLnBrk="1" hangingPunct="1">
              <a:lnSpc>
                <a:spcPct val="120000"/>
              </a:lnSpc>
              <a:spcBef>
                <a:spcPct val="0"/>
              </a:spcBef>
            </a:pPr>
            <a:r>
              <a:rPr lang="en-GB" sz="2400" smtClean="0">
                <a:solidFill>
                  <a:srgbClr val="FFFF00"/>
                </a:solidFill>
                <a:latin typeface="Arial" charset="0"/>
              </a:rPr>
              <a:t>Danger zones include: </a:t>
            </a:r>
          </a:p>
          <a:p>
            <a:pPr lvl="1" eaLnBrk="1" hangingPunct="1">
              <a:lnSpc>
                <a:spcPct val="120000"/>
              </a:lnSpc>
              <a:spcBef>
                <a:spcPct val="0"/>
              </a:spcBef>
            </a:pPr>
            <a:r>
              <a:rPr lang="en-GB" sz="2000" smtClean="0">
                <a:solidFill>
                  <a:srgbClr val="FFFF00"/>
                </a:solidFill>
              </a:rPr>
              <a:t>engine intakes - sucking</a:t>
            </a:r>
          </a:p>
          <a:p>
            <a:pPr lvl="1" eaLnBrk="1" hangingPunct="1">
              <a:lnSpc>
                <a:spcPct val="120000"/>
              </a:lnSpc>
              <a:spcBef>
                <a:spcPct val="0"/>
              </a:spcBef>
            </a:pPr>
            <a:r>
              <a:rPr lang="en-GB" sz="2000" smtClean="0">
                <a:solidFill>
                  <a:srgbClr val="FFFF00"/>
                </a:solidFill>
              </a:rPr>
              <a:t>Engine exhausts – blowing &amp; hot</a:t>
            </a:r>
          </a:p>
          <a:p>
            <a:pPr lvl="1" eaLnBrk="1" hangingPunct="1">
              <a:lnSpc>
                <a:spcPct val="120000"/>
              </a:lnSpc>
              <a:spcBef>
                <a:spcPct val="0"/>
              </a:spcBef>
            </a:pPr>
            <a:r>
              <a:rPr lang="en-GB" sz="2000" smtClean="0">
                <a:solidFill>
                  <a:srgbClr val="FFFF00"/>
                </a:solidFill>
              </a:rPr>
              <a:t>propellers – </a:t>
            </a:r>
            <a:r>
              <a:rPr lang="en-GB" sz="2000" u="sng" smtClean="0">
                <a:solidFill>
                  <a:srgbClr val="FFFF00"/>
                </a:solidFill>
              </a:rPr>
              <a:t>always</a:t>
            </a:r>
            <a:r>
              <a:rPr lang="en-GB" sz="2000" smtClean="0">
                <a:solidFill>
                  <a:srgbClr val="FFFF00"/>
                </a:solidFill>
              </a:rPr>
              <a:t> considered as “live”</a:t>
            </a:r>
          </a:p>
          <a:p>
            <a:pPr lvl="1" eaLnBrk="1" hangingPunct="1">
              <a:lnSpc>
                <a:spcPct val="120000"/>
              </a:lnSpc>
              <a:spcBef>
                <a:spcPct val="0"/>
              </a:spcBef>
            </a:pPr>
            <a:r>
              <a:rPr lang="en-GB" sz="2000" smtClean="0">
                <a:solidFill>
                  <a:srgbClr val="FFFF00"/>
                </a:solidFill>
              </a:rPr>
              <a:t>helicopter rotors – prone to “blade sail” where they rotate and bring the blades closer to ground height.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lide(fromBottom)">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lide(fromBottom)">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lide(fromBottom)">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slide(fromBottom)">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slide(fromBottom)">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slide(fromBottom)">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latin typeface="Arial" charset="0"/>
              </a:rPr>
              <a:t>Wheels, brakes &amp; fires</a:t>
            </a:r>
          </a:p>
        </p:txBody>
      </p:sp>
      <p:sp>
        <p:nvSpPr>
          <p:cNvPr id="10243" name="Rectangle 3"/>
          <p:cNvSpPr>
            <a:spLocks noGrp="1" noChangeArrowheads="1"/>
          </p:cNvSpPr>
          <p:nvPr>
            <p:ph idx="1"/>
          </p:nvPr>
        </p:nvSpPr>
        <p:spPr>
          <a:xfrm>
            <a:off x="457200" y="976313"/>
            <a:ext cx="8075613" cy="5184775"/>
          </a:xfrm>
        </p:spPr>
        <p:txBody>
          <a:bodyPr/>
          <a:lstStyle/>
          <a:p>
            <a:pPr eaLnBrk="1" hangingPunct="1">
              <a:lnSpc>
                <a:spcPct val="90000"/>
              </a:lnSpc>
            </a:pPr>
            <a:r>
              <a:rPr lang="en-GB" sz="2400" dirty="0" smtClean="0">
                <a:solidFill>
                  <a:srgbClr val="FFFF00"/>
                </a:solidFill>
                <a:latin typeface="Arial" charset="0"/>
              </a:rPr>
              <a:t>Aircraft wheel brakes are made of two components:</a:t>
            </a:r>
          </a:p>
          <a:p>
            <a:pPr lvl="1" eaLnBrk="1" hangingPunct="1">
              <a:lnSpc>
                <a:spcPct val="90000"/>
              </a:lnSpc>
            </a:pPr>
            <a:r>
              <a:rPr lang="en-GB" sz="2000" dirty="0" smtClean="0">
                <a:solidFill>
                  <a:srgbClr val="FFFF00"/>
                </a:solidFill>
              </a:rPr>
              <a:t>a pad of heat-resistant and hard-wearing fibre presses </a:t>
            </a:r>
          </a:p>
          <a:p>
            <a:pPr lvl="1" eaLnBrk="1" hangingPunct="1">
              <a:lnSpc>
                <a:spcPct val="90000"/>
              </a:lnSpc>
            </a:pPr>
            <a:r>
              <a:rPr lang="en-GB" sz="2000" dirty="0" smtClean="0">
                <a:solidFill>
                  <a:srgbClr val="FFFF00"/>
                </a:solidFill>
              </a:rPr>
              <a:t>a disc attached to the wheel (or it may be a drum instead of a disc in some simple aircraft). </a:t>
            </a:r>
          </a:p>
          <a:p>
            <a:pPr eaLnBrk="1" hangingPunct="1">
              <a:lnSpc>
                <a:spcPct val="90000"/>
              </a:lnSpc>
            </a:pPr>
            <a:r>
              <a:rPr lang="en-GB" sz="2400" dirty="0" smtClean="0">
                <a:solidFill>
                  <a:srgbClr val="FFFF00"/>
                </a:solidFill>
                <a:latin typeface="Arial" charset="0"/>
              </a:rPr>
              <a:t>The friction between the pad and disc slows the aircraft.</a:t>
            </a:r>
          </a:p>
          <a:p>
            <a:pPr eaLnBrk="1" hangingPunct="1">
              <a:lnSpc>
                <a:spcPct val="90000"/>
              </a:lnSpc>
            </a:pPr>
            <a:r>
              <a:rPr lang="en-GB" sz="2400" dirty="0" smtClean="0">
                <a:solidFill>
                  <a:srgbClr val="FFFF00"/>
                </a:solidFill>
                <a:latin typeface="Arial" charset="0"/>
              </a:rPr>
              <a:t>Friction heats up the disc – which can, in prolonged taxiing, abnormal loading or heavy landing can cause a fire. </a:t>
            </a:r>
          </a:p>
          <a:p>
            <a:pPr eaLnBrk="1" hangingPunct="1">
              <a:lnSpc>
                <a:spcPct val="90000"/>
              </a:lnSpc>
            </a:pPr>
            <a:r>
              <a:rPr lang="en-GB" sz="2400" dirty="0" smtClean="0">
                <a:solidFill>
                  <a:srgbClr val="FFFF00"/>
                </a:solidFill>
                <a:latin typeface="Arial" charset="0"/>
              </a:rPr>
              <a:t>The Marshalling team are in charge of this until the Fire Service arrives. The safest course of first aid action against an aircraft wheel or brake fire is: </a:t>
            </a:r>
          </a:p>
          <a:p>
            <a:pPr lvl="1" eaLnBrk="1" hangingPunct="1">
              <a:lnSpc>
                <a:spcPct val="90000"/>
              </a:lnSpc>
            </a:pPr>
            <a:r>
              <a:rPr lang="en-GB" sz="2000" dirty="0" smtClean="0">
                <a:solidFill>
                  <a:srgbClr val="FFFF00"/>
                </a:solidFill>
              </a:rPr>
              <a:t>To stand forward or rearward of the wheels depending on the prevailing wind, i.e. upwind, but </a:t>
            </a:r>
            <a:r>
              <a:rPr lang="en-GB" sz="2000" u="sng" dirty="0" smtClean="0">
                <a:solidFill>
                  <a:srgbClr val="FFFF00"/>
                </a:solidFill>
              </a:rPr>
              <a:t>never</a:t>
            </a:r>
            <a:r>
              <a:rPr lang="en-GB" sz="2000" dirty="0" smtClean="0">
                <a:solidFill>
                  <a:srgbClr val="FFFF00"/>
                </a:solidFill>
              </a:rPr>
              <a:t> in line with the axle</a:t>
            </a:r>
          </a:p>
          <a:p>
            <a:pPr lvl="1" eaLnBrk="1" hangingPunct="1">
              <a:lnSpc>
                <a:spcPct val="90000"/>
              </a:lnSpc>
            </a:pPr>
            <a:r>
              <a:rPr lang="en-GB" sz="2000" dirty="0" smtClean="0">
                <a:solidFill>
                  <a:srgbClr val="FFFF00"/>
                </a:solidFill>
              </a:rPr>
              <a:t>To operate the fire extinguisher at the limit of its range, and to spray the extinguishing downwards 0.3m away from the wheels</a:t>
            </a:r>
            <a:endParaRPr lang="en-GB" sz="2400" dirty="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Bottom)">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slide(fromBottom)">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slide(fromBottom)">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slide(fromBottom)">
                                      <p:cBhvr>
                                        <p:cTn id="37" dur="5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slide(fromBottom)">
                                      <p:cBhvr>
                                        <p:cTn id="42"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latin typeface="Arial" charset="0"/>
              </a:rPr>
              <a:t>Manhandling &amp; Towing</a:t>
            </a:r>
          </a:p>
        </p:txBody>
      </p:sp>
      <p:sp>
        <p:nvSpPr>
          <p:cNvPr id="11267" name="Rectangle 3"/>
          <p:cNvSpPr>
            <a:spLocks noGrp="1" noChangeArrowheads="1"/>
          </p:cNvSpPr>
          <p:nvPr>
            <p:ph idx="1"/>
          </p:nvPr>
        </p:nvSpPr>
        <p:spPr>
          <a:xfrm>
            <a:off x="457200" y="1484313"/>
            <a:ext cx="8075613" cy="5184775"/>
          </a:xfrm>
        </p:spPr>
        <p:txBody>
          <a:bodyPr/>
          <a:lstStyle/>
          <a:p>
            <a:pPr eaLnBrk="1" hangingPunct="1"/>
            <a:r>
              <a:rPr lang="en-GB" sz="2400" smtClean="0">
                <a:solidFill>
                  <a:srgbClr val="FFFF00"/>
                </a:solidFill>
                <a:latin typeface="Arial" charset="0"/>
              </a:rPr>
              <a:t>Aircraft are never taxied in to or out of hangers – they are towed or manhandled instead</a:t>
            </a:r>
          </a:p>
          <a:p>
            <a:pPr eaLnBrk="1" hangingPunct="1"/>
            <a:r>
              <a:rPr lang="en-GB" sz="2400" smtClean="0">
                <a:solidFill>
                  <a:srgbClr val="FFFF00"/>
                </a:solidFill>
                <a:latin typeface="Arial" charset="0"/>
              </a:rPr>
              <a:t>The tow vehicle connects to the aircraft by a fixed towbar to the wheel or nose. If manhandled it is moved by pushing on strong areas - </a:t>
            </a:r>
            <a:r>
              <a:rPr lang="en-GB" sz="2400" u="sng" smtClean="0">
                <a:solidFill>
                  <a:srgbClr val="FFFF00"/>
                </a:solidFill>
                <a:latin typeface="Arial" charset="0"/>
              </a:rPr>
              <a:t>not</a:t>
            </a:r>
            <a:r>
              <a:rPr lang="en-GB" sz="2400" smtClean="0">
                <a:solidFill>
                  <a:srgbClr val="FFFF00"/>
                </a:solidFill>
                <a:latin typeface="Arial" charset="0"/>
              </a:rPr>
              <a:t> control surfaces</a:t>
            </a:r>
          </a:p>
          <a:p>
            <a:pPr eaLnBrk="1" hangingPunct="1"/>
            <a:r>
              <a:rPr lang="en-GB" sz="2400" smtClean="0">
                <a:solidFill>
                  <a:srgbClr val="FFFF00"/>
                </a:solidFill>
                <a:latin typeface="Arial" charset="0"/>
              </a:rPr>
              <a:t>Handling parties must be qualified and consist of:</a:t>
            </a:r>
          </a:p>
          <a:p>
            <a:pPr lvl="1" eaLnBrk="1" hangingPunct="1"/>
            <a:r>
              <a:rPr lang="en-GB" sz="2000" smtClean="0">
                <a:solidFill>
                  <a:srgbClr val="FFFF00"/>
                </a:solidFill>
              </a:rPr>
              <a:t>An experienced supervisor. </a:t>
            </a:r>
          </a:p>
          <a:p>
            <a:pPr lvl="1" eaLnBrk="1" hangingPunct="1"/>
            <a:r>
              <a:rPr lang="en-GB" sz="2000" smtClean="0">
                <a:solidFill>
                  <a:srgbClr val="FFFF00"/>
                </a:solidFill>
              </a:rPr>
              <a:t>One person in the cockpit to operate the brakes when required. </a:t>
            </a:r>
          </a:p>
          <a:p>
            <a:pPr lvl="1" eaLnBrk="1" hangingPunct="1"/>
            <a:r>
              <a:rPr lang="en-GB" sz="2000" smtClean="0">
                <a:solidFill>
                  <a:srgbClr val="FFFF00"/>
                </a:solidFill>
              </a:rPr>
              <a:t>One at each wing tip to ensure obstacle clearance. </a:t>
            </a:r>
          </a:p>
          <a:p>
            <a:pPr lvl="1" eaLnBrk="1" hangingPunct="1"/>
            <a:r>
              <a:rPr lang="en-GB" sz="2000" smtClean="0">
                <a:solidFill>
                  <a:srgbClr val="FFFF00"/>
                </a:solidFill>
              </a:rPr>
              <a:t>Either a driver for the towing vehicle, or a sufficient number of persons to manhandle the aircraft.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lide(fromBottom)">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lide(fromBottom)">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slide(fromBottom)">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slide(fromBottom)">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slide(fromBottom)">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slide(fromBottom)">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slide(fromBottom)">
                                      <p:cBhvr>
                                        <p:cTn id="37"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Univers 55"/>
        <a:ea typeface=""/>
        <a:cs typeface="Arial"/>
      </a:majorFont>
      <a:minorFont>
        <a:latin typeface="Univers 55"/>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9A3D4B9D56294D890EEF013B2E2895" ma:contentTypeVersion="4" ma:contentTypeDescription="Create a new document." ma:contentTypeScope="" ma:versionID="22cea228013254ede3d66a28b7e6d5d5">
  <xsd:schema xmlns:xsd="http://www.w3.org/2001/XMLSchema" xmlns:p="http://schemas.microsoft.com/office/2006/metadata/properties" xmlns:ns2="02ae23bf-0899-429f-b34c-20dc5d6b57b6" targetNamespace="http://schemas.microsoft.com/office/2006/metadata/properties" ma:root="true" ma:fieldsID="77fac42ed435215ae69af7a0f5925144" ns2:_="">
    <xsd:import namespace="02ae23bf-0899-429f-b34c-20dc5d6b57b6"/>
    <xsd:element name="properties">
      <xsd:complexType>
        <xsd:sequence>
          <xsd:element name="documentManagement">
            <xsd:complexType>
              <xsd:all>
                <xsd:element ref="ns2:Owner"/>
                <xsd:element ref="ns2:Rev"/>
                <xsd:element ref="ns2:Department"/>
                <xsd:element ref="ns2:Doc_x0020_Type"/>
              </xsd:all>
            </xsd:complexType>
          </xsd:element>
        </xsd:sequence>
      </xsd:complexType>
    </xsd:element>
  </xsd:schema>
  <xsd:schema xmlns:xsd="http://www.w3.org/2001/XMLSchema" xmlns:dms="http://schemas.microsoft.com/office/2006/documentManagement/types" targetNamespace="02ae23bf-0899-429f-b34c-20dc5d6b57b6" elementFormDefault="qualified">
    <xsd:import namespace="http://schemas.microsoft.com/office/2006/documentManagement/types"/>
    <xsd:element name="Owner" ma:index="8" ma:displayName="Owner" ma:default="" ma:internalName="Owner">
      <xsd:simpleType>
        <xsd:restriction base="dms:Text">
          <xsd:maxLength value="255"/>
        </xsd:restriction>
      </xsd:simpleType>
    </xsd:element>
    <xsd:element name="Rev" ma:index="9" ma:displayName="Rev" ma:decimals="2" ma:default="" ma:internalName="Rev" ma:percentage="FALSE">
      <xsd:simpleType>
        <xsd:restriction base="dms:Number">
          <xsd:minInclusive value="1"/>
        </xsd:restriction>
      </xsd:simpleType>
    </xsd:element>
    <xsd:element name="Department" ma:index="10" ma:displayName="Department" ma:default="" ma:internalName="Department">
      <xsd:simpleType>
        <xsd:restriction base="dms:Text">
          <xsd:maxLength value="255"/>
        </xsd:restriction>
      </xsd:simpleType>
    </xsd:element>
    <xsd:element name="Doc_x0020_Type" ma:index="11" ma:displayName="Doc Type" ma:default="" ma:internalName="Doc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v xmlns="02ae23bf-0899-429f-b34c-20dc5d6b57b6">1</Rev>
    <Department xmlns="02ae23bf-0899-429f-b34c-20dc5d6b57b6">TG</Department>
    <Owner xmlns="02ae23bf-0899-429f-b34c-20dc5d6b57b6">TG</Owner>
    <Doc_x0020_Type xmlns="02ae23bf-0899-429f-b34c-20dc5d6b57b6">PPT</Doc_x0020_Type>
  </documentManagement>
</p:properties>
</file>

<file path=customXml/itemProps1.xml><?xml version="1.0" encoding="utf-8"?>
<ds:datastoreItem xmlns:ds="http://schemas.openxmlformats.org/officeDocument/2006/customXml" ds:itemID="{FDFF9A5F-5E52-417F-991B-97E1B50D8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e23bf-0899-429f-b34c-20dc5d6b57b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13E2F0C-6C31-4748-A048-F17EA4A5223B}">
  <ds:schemaRefs>
    <ds:schemaRef ds:uri="http://schemas.microsoft.com/sharepoint/v3/contenttype/forms"/>
  </ds:schemaRefs>
</ds:datastoreItem>
</file>

<file path=customXml/itemProps3.xml><?xml version="1.0" encoding="utf-8"?>
<ds:datastoreItem xmlns:ds="http://schemas.openxmlformats.org/officeDocument/2006/customXml" ds:itemID="{F0908FCE-32C4-4D7C-9D52-17D78AF54971}">
  <ds:schemaRefs>
    <ds:schemaRef ds:uri="http://schemas.microsoft.com/office/2006/documentManagement/types"/>
    <ds:schemaRef ds:uri="http://www.w3.org/XML/1998/namespace"/>
    <ds:schemaRef ds:uri="02ae23bf-0899-429f-b34c-20dc5d6b57b6"/>
    <ds:schemaRef ds:uri="http://purl.org/dc/dcmitype/"/>
    <ds:schemaRef ds:uri="http://purl.org/dc/elements/1.1/"/>
    <ds:schemaRef ds:uri="http://schemas.openxmlformats.org/package/2006/metadata/core-properti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1935</TotalTime>
  <Words>1348</Words>
  <Application>Microsoft Office PowerPoint</Application>
  <PresentationFormat>On-screen Show (4:3)</PresentationFormat>
  <Paragraphs>148</Paragraphs>
  <Slides>18</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Times New Roman</vt:lpstr>
      <vt:lpstr>Univers 55</vt:lpstr>
      <vt:lpstr>1_Default Design</vt:lpstr>
      <vt:lpstr>2_Default Design</vt:lpstr>
      <vt:lpstr>Unit 2 Ground Handling</vt:lpstr>
      <vt:lpstr>Recap</vt:lpstr>
      <vt:lpstr>Seeing in &amp; Seeing off</vt:lpstr>
      <vt:lpstr>Marshalling</vt:lpstr>
      <vt:lpstr>Day Marshalling</vt:lpstr>
      <vt:lpstr>Night Marshalling</vt:lpstr>
      <vt:lpstr>Danger Zones</vt:lpstr>
      <vt:lpstr>Wheels, brakes &amp; fires</vt:lpstr>
      <vt:lpstr>Manhandling &amp; Towing</vt:lpstr>
      <vt:lpstr>Parking Process</vt:lpstr>
      <vt:lpstr>Fuel &amp; Refuelling</vt:lpstr>
      <vt:lpstr>Fuel &amp; Refuelling</vt:lpstr>
      <vt:lpstr>Refuelling – Local Orders</vt:lpstr>
      <vt:lpstr>Refuelling – Pressure Refuelling</vt:lpstr>
      <vt:lpstr>Loading</vt:lpstr>
      <vt:lpstr>Questions?</vt:lpstr>
      <vt:lpstr>Practice questions</vt:lpstr>
      <vt:lpstr>Practice Questions</vt:lpstr>
    </vt:vector>
  </TitlesOfParts>
  <Company>Caps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Ground Handling</dc:title>
  <dc:subject>ACP34 Vol 3 Aircraft Handling</dc:subject>
  <dc:creator>Alex Pye</dc:creator>
  <cp:lastModifiedBy>Jane</cp:lastModifiedBy>
  <cp:revision>38</cp:revision>
  <dcterms:created xsi:type="dcterms:W3CDTF">2006-11-13T15:35:31Z</dcterms:created>
  <dcterms:modified xsi:type="dcterms:W3CDTF">2020-01-20T18:35:16Z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0x010100EA9A3D4B9D56294D890EEF013B2E2895</vt:lpwstr>
  </property>
</Properties>
</file>