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2"/>
  </p:notesMasterIdLst>
  <p:handoutMasterIdLst>
    <p:handoutMasterId r:id="rId33"/>
  </p:handoutMasterIdLst>
  <p:sldIdLst>
    <p:sldId id="256" r:id="rId2"/>
    <p:sldId id="259" r:id="rId3"/>
    <p:sldId id="345" r:id="rId4"/>
    <p:sldId id="346" r:id="rId5"/>
    <p:sldId id="356" r:id="rId6"/>
    <p:sldId id="258" r:id="rId7"/>
    <p:sldId id="347" r:id="rId8"/>
    <p:sldId id="349" r:id="rId9"/>
    <p:sldId id="348" r:id="rId10"/>
    <p:sldId id="326" r:id="rId11"/>
    <p:sldId id="327" r:id="rId12"/>
    <p:sldId id="350" r:id="rId13"/>
    <p:sldId id="331" r:id="rId14"/>
    <p:sldId id="328" r:id="rId15"/>
    <p:sldId id="329" r:id="rId16"/>
    <p:sldId id="330" r:id="rId17"/>
    <p:sldId id="354" r:id="rId18"/>
    <p:sldId id="332" r:id="rId19"/>
    <p:sldId id="337" r:id="rId20"/>
    <p:sldId id="333" r:id="rId21"/>
    <p:sldId id="334" r:id="rId22"/>
    <p:sldId id="335" r:id="rId23"/>
    <p:sldId id="352" r:id="rId24"/>
    <p:sldId id="357" r:id="rId25"/>
    <p:sldId id="355" r:id="rId26"/>
    <p:sldId id="351" r:id="rId27"/>
    <p:sldId id="325" r:id="rId28"/>
    <p:sldId id="340" r:id="rId29"/>
    <p:sldId id="341" r:id="rId30"/>
    <p:sldId id="342" r:id="rId31"/>
  </p:sldIdLst>
  <p:sldSz cx="12192000" cy="6858000"/>
  <p:notesSz cx="6858000" cy="9874250"/>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Myriad Pro" panose="020B0503030403020204" charset="0"/>
      <p:regular r:id="rId40"/>
      <p:bold r:id="rId41"/>
      <p:italic r:id="rId42"/>
      <p:boldItalic r:id="rId43"/>
    </p:embeddedFont>
    <p:embeddedFont>
      <p:font typeface="Myriad Pro Light" panose="020B0603030403020204" charset="0"/>
      <p:bold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F836FA5-9A36-491B-BD69-43A0F86E886C}">
          <p14:sldIdLst>
            <p14:sldId id="256"/>
            <p14:sldId id="259"/>
            <p14:sldId id="345"/>
            <p14:sldId id="346"/>
            <p14:sldId id="356"/>
            <p14:sldId id="258"/>
            <p14:sldId id="347"/>
            <p14:sldId id="349"/>
            <p14:sldId id="348"/>
            <p14:sldId id="326"/>
            <p14:sldId id="327"/>
            <p14:sldId id="350"/>
            <p14:sldId id="331"/>
            <p14:sldId id="328"/>
            <p14:sldId id="329"/>
            <p14:sldId id="330"/>
            <p14:sldId id="354"/>
            <p14:sldId id="332"/>
            <p14:sldId id="337"/>
            <p14:sldId id="333"/>
            <p14:sldId id="334"/>
            <p14:sldId id="335"/>
            <p14:sldId id="352"/>
            <p14:sldId id="357"/>
            <p14:sldId id="355"/>
            <p14:sldId id="351"/>
            <p14:sldId id="325"/>
            <p14:sldId id="340"/>
            <p14:sldId id="341"/>
            <p14:sldId id="3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CF"/>
    <a:srgbClr val="193159"/>
    <a:srgbClr val="5E9CAE"/>
    <a:srgbClr val="729ABD"/>
    <a:srgbClr val="002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0" autoAdjust="0"/>
    <p:restoredTop sz="76553" autoAdjust="0"/>
  </p:normalViewPr>
  <p:slideViewPr>
    <p:cSldViewPr snapToGrid="0">
      <p:cViewPr varScale="1">
        <p:scale>
          <a:sx n="84" d="100"/>
          <a:sy n="84" d="100"/>
        </p:scale>
        <p:origin x="816" y="78"/>
      </p:cViewPr>
      <p:guideLst/>
    </p:cSldViewPr>
  </p:slideViewPr>
  <p:notesTextViewPr>
    <p:cViewPr>
      <p:scale>
        <a:sx n="1" d="1"/>
        <a:sy n="1" d="1"/>
      </p:scale>
      <p:origin x="0" y="0"/>
    </p:cViewPr>
  </p:notesTextViewPr>
  <p:notesViewPr>
    <p:cSldViewPr snapToGrid="0">
      <p:cViewPr>
        <p:scale>
          <a:sx n="82" d="100"/>
          <a:sy n="82" d="100"/>
        </p:scale>
        <p:origin x="990" y="1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2CFB40-8AC3-409D-8385-BFC98C4594B0}"/>
              </a:ext>
            </a:extLst>
          </p:cNvPr>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6E8860E-1C6F-4B33-8891-A1623A13F6D1}"/>
              </a:ext>
            </a:extLst>
          </p:cNvPr>
          <p:cNvSpPr>
            <a:spLocks noGrp="1"/>
          </p:cNvSpPr>
          <p:nvPr>
            <p:ph type="dt" sz="quarter" idx="1"/>
          </p:nvPr>
        </p:nvSpPr>
        <p:spPr>
          <a:xfrm>
            <a:off x="3884613" y="0"/>
            <a:ext cx="2971800" cy="495428"/>
          </a:xfrm>
          <a:prstGeom prst="rect">
            <a:avLst/>
          </a:prstGeom>
        </p:spPr>
        <p:txBody>
          <a:bodyPr vert="horz" lIns="91440" tIns="45720" rIns="91440" bIns="45720" rtlCol="0"/>
          <a:lstStyle>
            <a:lvl1pPr algn="r">
              <a:defRPr sz="1200"/>
            </a:lvl1pPr>
          </a:lstStyle>
          <a:p>
            <a:fld id="{973EF131-B304-4D89-829E-C990EDF5860E}" type="datetimeFigureOut">
              <a:rPr lang="en-GB" smtClean="0"/>
              <a:t>04/04/2020</a:t>
            </a:fld>
            <a:endParaRPr lang="en-GB"/>
          </a:p>
        </p:txBody>
      </p:sp>
      <p:sp>
        <p:nvSpPr>
          <p:cNvPr id="4" name="Footer Placeholder 3">
            <a:extLst>
              <a:ext uri="{FF2B5EF4-FFF2-40B4-BE49-F238E27FC236}">
                <a16:creationId xmlns:a16="http://schemas.microsoft.com/office/drawing/2014/main" id="{4270E970-23A9-4508-A675-A657AE5B3B1A}"/>
              </a:ext>
            </a:extLst>
          </p:cNvPr>
          <p:cNvSpPr>
            <a:spLocks noGrp="1"/>
          </p:cNvSpPr>
          <p:nvPr>
            <p:ph type="ftr" sz="quarter" idx="2"/>
          </p:nvPr>
        </p:nvSpPr>
        <p:spPr>
          <a:xfrm>
            <a:off x="0" y="9378825"/>
            <a:ext cx="2971800" cy="49542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E53954D-6FB1-4DE3-A24A-B47474A53B17}"/>
              </a:ext>
            </a:extLst>
          </p:cNvPr>
          <p:cNvSpPr>
            <a:spLocks noGrp="1"/>
          </p:cNvSpPr>
          <p:nvPr>
            <p:ph type="sldNum" sz="quarter" idx="3"/>
          </p:nvPr>
        </p:nvSpPr>
        <p:spPr>
          <a:xfrm>
            <a:off x="3884613" y="9378825"/>
            <a:ext cx="2971800" cy="495427"/>
          </a:xfrm>
          <a:prstGeom prst="rect">
            <a:avLst/>
          </a:prstGeom>
        </p:spPr>
        <p:txBody>
          <a:bodyPr vert="horz" lIns="91440" tIns="45720" rIns="91440" bIns="45720" rtlCol="0" anchor="b"/>
          <a:lstStyle>
            <a:lvl1pPr algn="r">
              <a:defRPr sz="1200"/>
            </a:lvl1pPr>
          </a:lstStyle>
          <a:p>
            <a:fld id="{4975AFB6-4D8E-4894-8B0A-6096D108AA8A}" type="slidenum">
              <a:rPr lang="en-GB" smtClean="0"/>
              <a:t>‹#›</a:t>
            </a:fld>
            <a:endParaRPr lang="en-GB"/>
          </a:p>
        </p:txBody>
      </p:sp>
    </p:spTree>
    <p:extLst>
      <p:ext uri="{BB962C8B-B14F-4D97-AF65-F5344CB8AC3E}">
        <p14:creationId xmlns:p14="http://schemas.microsoft.com/office/powerpoint/2010/main" val="2677596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7000" y="1046163"/>
            <a:ext cx="6604000" cy="3714750"/>
          </a:xfrm>
          <a:prstGeom prst="rect">
            <a:avLst/>
          </a:prstGeom>
          <a:noFill/>
          <a:ln w="12700">
            <a:solidFill>
              <a:srgbClr val="729ABD"/>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371474" y="5096619"/>
            <a:ext cx="6115050" cy="3730388"/>
          </a:xfrm>
          <a:prstGeom prst="rect">
            <a:avLst/>
          </a:prstGeom>
          <a:ln>
            <a:solidFill>
              <a:srgbClr val="729ABD"/>
            </a:solidFill>
          </a:ln>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Box 8">
            <a:extLst>
              <a:ext uri="{FF2B5EF4-FFF2-40B4-BE49-F238E27FC236}">
                <a16:creationId xmlns:a16="http://schemas.microsoft.com/office/drawing/2014/main" id="{22E09B5A-10A3-464B-8855-E20B9B3C9242}"/>
              </a:ext>
            </a:extLst>
          </p:cNvPr>
          <p:cNvSpPr txBox="1"/>
          <p:nvPr/>
        </p:nvSpPr>
        <p:spPr>
          <a:xfrm>
            <a:off x="371475" y="379929"/>
            <a:ext cx="1973141" cy="305566"/>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PRESENTATION NOTES</a:t>
            </a:r>
          </a:p>
        </p:txBody>
      </p:sp>
      <p:sp>
        <p:nvSpPr>
          <p:cNvPr id="11" name="TextBox 10">
            <a:extLst>
              <a:ext uri="{FF2B5EF4-FFF2-40B4-BE49-F238E27FC236}">
                <a16:creationId xmlns:a16="http://schemas.microsoft.com/office/drawing/2014/main" id="{0750822C-9B37-415A-9256-DC84547B662A}"/>
              </a:ext>
            </a:extLst>
          </p:cNvPr>
          <p:cNvSpPr txBox="1"/>
          <p:nvPr/>
        </p:nvSpPr>
        <p:spPr>
          <a:xfrm>
            <a:off x="2344616" y="379929"/>
            <a:ext cx="4141909" cy="305566"/>
          </a:xfrm>
          <a:prstGeom prst="rect">
            <a:avLst/>
          </a:prstGeom>
          <a:solidFill>
            <a:srgbClr val="0072CF"/>
          </a:solidFill>
        </p:spPr>
        <p:txBody>
          <a:bodyPr wrap="square" rtlCol="0">
            <a:spAutoFit/>
          </a:bodyPr>
          <a:lstStyle/>
          <a:p>
            <a:pPr algn="r"/>
            <a:r>
              <a:rPr lang="en-GB" sz="1400" b="1" dirty="0">
                <a:solidFill>
                  <a:schemeClr val="bg1"/>
                </a:solidFill>
                <a:latin typeface="Myriad Pro" panose="020B0503030403020204" pitchFamily="34" charset="0"/>
              </a:rPr>
              <a:t>THE ROYAL AIR FORCE</a:t>
            </a:r>
          </a:p>
        </p:txBody>
      </p:sp>
      <p:sp>
        <p:nvSpPr>
          <p:cNvPr id="16" name="TextBox 15">
            <a:extLst>
              <a:ext uri="{FF2B5EF4-FFF2-40B4-BE49-F238E27FC236}">
                <a16:creationId xmlns:a16="http://schemas.microsoft.com/office/drawing/2014/main" id="{A65A52ED-5813-45A7-9711-399706552E8C}"/>
              </a:ext>
            </a:extLst>
          </p:cNvPr>
          <p:cNvSpPr txBox="1"/>
          <p:nvPr/>
        </p:nvSpPr>
        <p:spPr>
          <a:xfrm>
            <a:off x="5615355" y="9145993"/>
            <a:ext cx="871171" cy="305566"/>
          </a:xfrm>
          <a:prstGeom prst="rect">
            <a:avLst/>
          </a:prstGeom>
          <a:solidFill>
            <a:srgbClr val="0072CF"/>
          </a:solidFill>
        </p:spPr>
        <p:txBody>
          <a:bodyPr wrap="square" rtlCol="0">
            <a:spAutoFit/>
          </a:bodyPr>
          <a:lstStyle/>
          <a:p>
            <a:pPr algn="r"/>
            <a:fld id="{BED1C4E3-AC42-4897-85E2-1C0F49AF255C}" type="slidenum">
              <a:rPr lang="en-GB" sz="1400" b="1" smtClean="0">
                <a:solidFill>
                  <a:schemeClr val="bg1"/>
                </a:solidFill>
                <a:latin typeface="Myriad Pro" panose="020B0503030403020204" pitchFamily="34" charset="0"/>
              </a:rPr>
              <a:t>‹#›</a:t>
            </a:fld>
            <a:endParaRPr lang="en-GB" sz="1400" b="1" dirty="0">
              <a:solidFill>
                <a:schemeClr val="bg1"/>
              </a:solidFill>
              <a:latin typeface="Myriad Pro" panose="020B0503030403020204" pitchFamily="34" charset="0"/>
            </a:endParaRPr>
          </a:p>
        </p:txBody>
      </p:sp>
      <p:sp>
        <p:nvSpPr>
          <p:cNvPr id="17" name="TextBox 16">
            <a:extLst>
              <a:ext uri="{FF2B5EF4-FFF2-40B4-BE49-F238E27FC236}">
                <a16:creationId xmlns:a16="http://schemas.microsoft.com/office/drawing/2014/main" id="{46C0BEC2-198E-4D86-BF84-55FBDD105ADB}"/>
              </a:ext>
            </a:extLst>
          </p:cNvPr>
          <p:cNvSpPr txBox="1"/>
          <p:nvPr/>
        </p:nvSpPr>
        <p:spPr>
          <a:xfrm>
            <a:off x="371473" y="9145992"/>
            <a:ext cx="5243880" cy="305566"/>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FIRST CLASS CADET</a:t>
            </a:r>
          </a:p>
        </p:txBody>
      </p:sp>
    </p:spTree>
    <p:extLst>
      <p:ext uri="{BB962C8B-B14F-4D97-AF65-F5344CB8AC3E}">
        <p14:creationId xmlns:p14="http://schemas.microsoft.com/office/powerpoint/2010/main" val="2551080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yriad Pro" panose="020B0503030403020204" pitchFamily="34" charset="0"/>
        <a:ea typeface="+mn-ea"/>
        <a:cs typeface="+mn-cs"/>
      </a:defRPr>
    </a:lvl1pPr>
    <a:lvl2pPr marL="457200" algn="l" defTabSz="914400" rtl="0" eaLnBrk="1" latinLnBrk="0" hangingPunct="1">
      <a:defRPr sz="1200" kern="1200">
        <a:solidFill>
          <a:schemeClr val="tx1"/>
        </a:solidFill>
        <a:latin typeface="Myriad Pro" panose="020B0503030403020204" pitchFamily="34" charset="0"/>
        <a:ea typeface="+mn-ea"/>
        <a:cs typeface="+mn-cs"/>
      </a:defRPr>
    </a:lvl2pPr>
    <a:lvl3pPr marL="914400" algn="l" defTabSz="914400" rtl="0" eaLnBrk="1" latinLnBrk="0" hangingPunct="1">
      <a:defRPr sz="1200" kern="1200">
        <a:solidFill>
          <a:schemeClr val="tx1"/>
        </a:solidFill>
        <a:latin typeface="Myriad Pro" panose="020B0503030403020204" pitchFamily="34" charset="0"/>
        <a:ea typeface="+mn-ea"/>
        <a:cs typeface="+mn-cs"/>
      </a:defRPr>
    </a:lvl3pPr>
    <a:lvl4pPr marL="1371600" algn="l" defTabSz="914400" rtl="0" eaLnBrk="1" latinLnBrk="0" hangingPunct="1">
      <a:defRPr sz="1200" kern="1200">
        <a:solidFill>
          <a:schemeClr val="tx1"/>
        </a:solidFill>
        <a:latin typeface="Myriad Pro" panose="020B0503030403020204" pitchFamily="34" charset="0"/>
        <a:ea typeface="+mn-ea"/>
        <a:cs typeface="+mn-cs"/>
      </a:defRPr>
    </a:lvl4pPr>
    <a:lvl5pPr marL="1828800" algn="l" defTabSz="914400" rtl="0" eaLnBrk="1" latinLnBrk="0" hangingPunct="1">
      <a:defRPr sz="1200" kern="1200">
        <a:solidFill>
          <a:schemeClr val="tx1"/>
        </a:solidFill>
        <a:latin typeface="Myriad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Part 2 of 3. This presentation covers the information required to complete PASS criteria of the LO2 Map Reading topic.</a:t>
            </a:r>
          </a:p>
          <a:p>
            <a:endParaRPr lang="en-GB" dirty="0"/>
          </a:p>
          <a:p>
            <a:r>
              <a:rPr lang="en-GB" dirty="0"/>
              <a:t>For best results, these instructor notes should be read in conjunction with this presentation and the lesson plan.</a:t>
            </a:r>
          </a:p>
          <a:p>
            <a:endParaRPr lang="en-GB" dirty="0"/>
          </a:p>
          <a:p>
            <a:r>
              <a:rPr lang="en-GB" dirty="0"/>
              <a:t>Handouts:</a:t>
            </a:r>
          </a:p>
          <a:p>
            <a:r>
              <a:rPr lang="en-GB" dirty="0"/>
              <a:t>6 Fig GR Ex 1</a:t>
            </a:r>
          </a:p>
          <a:p>
            <a:r>
              <a:rPr lang="en-GB" dirty="0"/>
              <a:t>National Grid aide memoire</a:t>
            </a:r>
          </a:p>
          <a:p>
            <a:r>
              <a:rPr lang="en-GB" dirty="0"/>
              <a:t>Task P3 Activity 2 Potters Bar</a:t>
            </a:r>
          </a:p>
          <a:p>
            <a:endParaRPr lang="en-GB" dirty="0"/>
          </a:p>
          <a:p>
            <a:r>
              <a:rPr lang="en-GB" dirty="0"/>
              <a:t>Aides:</a:t>
            </a:r>
          </a:p>
          <a:p>
            <a:r>
              <a:rPr lang="en-GB" dirty="0"/>
              <a:t>Hexham and </a:t>
            </a:r>
            <a:r>
              <a:rPr lang="en-GB" dirty="0" err="1"/>
              <a:t>Haltwhistle</a:t>
            </a:r>
            <a:r>
              <a:rPr lang="en-GB" dirty="0"/>
              <a:t> 1:50k map</a:t>
            </a:r>
          </a:p>
          <a:p>
            <a:r>
              <a:rPr lang="en-GB" dirty="0"/>
              <a:t>Halstead area laminated 1:25k maps</a:t>
            </a:r>
          </a:p>
          <a:p>
            <a:r>
              <a:rPr lang="en-GB" dirty="0"/>
              <a:t>Globe</a:t>
            </a:r>
          </a:p>
          <a:p>
            <a:r>
              <a:rPr lang="en-GB" dirty="0"/>
              <a:t>Exercise Ball</a:t>
            </a:r>
          </a:p>
          <a:p>
            <a:r>
              <a:rPr lang="en-GB" dirty="0"/>
              <a:t>OS Picture of UK</a:t>
            </a:r>
          </a:p>
          <a:p>
            <a:r>
              <a:rPr lang="en-GB" dirty="0"/>
              <a:t>Compass with </a:t>
            </a:r>
            <a:r>
              <a:rPr lang="en-GB" dirty="0" err="1"/>
              <a:t>romer</a:t>
            </a:r>
            <a:endParaRPr lang="en-GB" dirty="0"/>
          </a:p>
          <a:p>
            <a:r>
              <a:rPr lang="en-GB" dirty="0"/>
              <a:t>Romer</a:t>
            </a:r>
          </a:p>
        </p:txBody>
      </p:sp>
    </p:spTree>
    <p:extLst>
      <p:ext uri="{BB962C8B-B14F-4D97-AF65-F5344CB8AC3E}">
        <p14:creationId xmlns:p14="http://schemas.microsoft.com/office/powerpoint/2010/main" val="3708695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Every OS map is covered in blue lines which form grids over the map.</a:t>
            </a:r>
          </a:p>
        </p:txBody>
      </p:sp>
    </p:spTree>
    <p:extLst>
      <p:ext uri="{BB962C8B-B14F-4D97-AF65-F5344CB8AC3E}">
        <p14:creationId xmlns:p14="http://schemas.microsoft.com/office/powerpoint/2010/main" val="2387176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All OS maps have 1km grid squares which help measure distance easily. Each grid square has its own number, which comprises of two 2 digit numbers.</a:t>
            </a:r>
          </a:p>
          <a:p>
            <a:endParaRPr lang="en-GB" dirty="0"/>
          </a:p>
          <a:p>
            <a:r>
              <a:rPr lang="en-GB" dirty="0"/>
              <a:t>Each map contains vertical and horizontal lines. The horizontal lines are called Eastings and the vertical lines are called Northings. </a:t>
            </a:r>
          </a:p>
          <a:p>
            <a:endParaRPr lang="en-GB" dirty="0"/>
          </a:p>
          <a:p>
            <a:r>
              <a:rPr lang="en-GB" dirty="0"/>
              <a:t>The number printed against each vertical line indicates the number of kilometres that line is east of the starting point for the 100km square to which your map belongs. The number printed against the horizontal grid line indicates the number of kilometres the line is north of the same starting point.</a:t>
            </a:r>
          </a:p>
          <a:p>
            <a:endParaRPr lang="en-GB" dirty="0"/>
          </a:p>
        </p:txBody>
      </p:sp>
    </p:spTree>
    <p:extLst>
      <p:ext uri="{BB962C8B-B14F-4D97-AF65-F5344CB8AC3E}">
        <p14:creationId xmlns:p14="http://schemas.microsoft.com/office/powerpoint/2010/main" val="649179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Main grid is based on 500km squares: A-Z, no I.  UK is covered by H, N, S, T.  Channel Islands is X.</a:t>
            </a:r>
          </a:p>
          <a:p>
            <a:endParaRPr lang="en-GB" dirty="0"/>
          </a:p>
          <a:p>
            <a:r>
              <a:rPr lang="en-GB" dirty="0"/>
              <a:t>Diagram A = 100km squares</a:t>
            </a:r>
          </a:p>
          <a:p>
            <a:r>
              <a:rPr lang="en-GB" dirty="0"/>
              <a:t>Diagram B = 10km squares</a:t>
            </a:r>
          </a:p>
          <a:p>
            <a:r>
              <a:rPr lang="en-GB" dirty="0"/>
              <a:t>Diagram C – 1km squares</a:t>
            </a:r>
          </a:p>
          <a:p>
            <a:endParaRPr lang="en-GB" dirty="0"/>
          </a:p>
          <a:p>
            <a:r>
              <a:rPr lang="en-GB" dirty="0"/>
              <a:t>South-west corner of all maps show full 12 figure grid reference:  TL = 5 </a:t>
            </a:r>
            <a:r>
              <a:rPr lang="en-GB" sz="1800" dirty="0"/>
              <a:t>00 </a:t>
            </a:r>
            <a:r>
              <a:rPr lang="en-GB" dirty="0"/>
              <a:t>000m Eastings / 2 00 000m Northings</a:t>
            </a:r>
          </a:p>
          <a:p>
            <a:r>
              <a:rPr lang="en-GB" dirty="0"/>
              <a:t>5</a:t>
            </a:r>
            <a:r>
              <a:rPr lang="en-GB" baseline="30000" dirty="0"/>
              <a:t>th</a:t>
            </a:r>
            <a:r>
              <a:rPr lang="en-GB" dirty="0"/>
              <a:t> 100km square from false origin eastings / 2</a:t>
            </a:r>
            <a:r>
              <a:rPr lang="en-GB" baseline="30000" dirty="0"/>
              <a:t>nd</a:t>
            </a:r>
            <a:r>
              <a:rPr lang="en-GB" dirty="0"/>
              <a:t> 100km square from false origin northings.</a:t>
            </a:r>
          </a:p>
        </p:txBody>
      </p:sp>
    </p:spTree>
    <p:extLst>
      <p:ext uri="{BB962C8B-B14F-4D97-AF65-F5344CB8AC3E}">
        <p14:creationId xmlns:p14="http://schemas.microsoft.com/office/powerpoint/2010/main" val="1173865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ORDINANCE SURVEY: HOW TO TAKE A 4-FIGURE GRID REFERENCE</a:t>
            </a:r>
          </a:p>
          <a:p>
            <a:endParaRPr lang="en-GB" dirty="0"/>
          </a:p>
          <a:p>
            <a:r>
              <a:rPr lang="en-GB" dirty="0"/>
              <a:t>The video is 1 minute and 52 seconds long. </a:t>
            </a:r>
          </a:p>
          <a:p>
            <a:endParaRPr lang="en-GB" dirty="0"/>
          </a:p>
          <a:p>
            <a:r>
              <a:rPr lang="en-GB" dirty="0"/>
              <a:t>A video explaining how to take a 4 figure grid reference. </a:t>
            </a:r>
          </a:p>
          <a:p>
            <a:endParaRPr lang="en-GB" dirty="0"/>
          </a:p>
        </p:txBody>
      </p:sp>
    </p:spTree>
    <p:extLst>
      <p:ext uri="{BB962C8B-B14F-4D97-AF65-F5344CB8AC3E}">
        <p14:creationId xmlns:p14="http://schemas.microsoft.com/office/powerpoint/2010/main" val="2919472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It is fairly easy to locate an object within a 1km square as long as you know what square it is in. This can be done using Easting and Northing to indicate the south west (SW) corner of the square you wish to identify. By using the SW corner of the square, the grid reference is standardised so everyone knows what it means.</a:t>
            </a:r>
          </a:p>
        </p:txBody>
      </p:sp>
    </p:spTree>
    <p:extLst>
      <p:ext uri="{BB962C8B-B14F-4D97-AF65-F5344CB8AC3E}">
        <p14:creationId xmlns:p14="http://schemas.microsoft.com/office/powerpoint/2010/main" val="1471317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First find the number of the easting line (go along the corridor). Then find the number of the northing line (go up the stairs). This will give you the grid reference of the square.</a:t>
            </a:r>
          </a:p>
        </p:txBody>
      </p:sp>
    </p:spTree>
    <p:extLst>
      <p:ext uri="{BB962C8B-B14F-4D97-AF65-F5344CB8AC3E}">
        <p14:creationId xmlns:p14="http://schemas.microsoft.com/office/powerpoint/2010/main" val="1826317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First find the number of the easting line (go along the corridor). Then find the number of the northing line (go up the stairs). This will give you the grid reference of the square.</a:t>
            </a:r>
          </a:p>
        </p:txBody>
      </p:sp>
    </p:spTree>
    <p:extLst>
      <p:ext uri="{BB962C8B-B14F-4D97-AF65-F5344CB8AC3E}">
        <p14:creationId xmlns:p14="http://schemas.microsoft.com/office/powerpoint/2010/main" val="1458712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Using the Hexham and </a:t>
            </a:r>
            <a:r>
              <a:rPr lang="en-GB" dirty="0" err="1"/>
              <a:t>Haltwhistle</a:t>
            </a:r>
            <a:r>
              <a:rPr lang="en-GB" dirty="0"/>
              <a:t> </a:t>
            </a:r>
            <a:r>
              <a:rPr lang="en-GB" dirty="0" err="1"/>
              <a:t>Landranger</a:t>
            </a:r>
            <a:r>
              <a:rPr lang="en-GB" dirty="0"/>
              <a:t> Map 87 1:50k map.</a:t>
            </a:r>
          </a:p>
          <a:p>
            <a:r>
              <a:rPr lang="en-GB" dirty="0"/>
              <a:t>Practice symbols and 4-figure grid references.</a:t>
            </a:r>
          </a:p>
          <a:p>
            <a:endParaRPr lang="en-GB" dirty="0"/>
          </a:p>
          <a:p>
            <a:r>
              <a:rPr lang="en-GB" dirty="0"/>
              <a:t>Give a 4-figure grid reference of the following:</a:t>
            </a:r>
          </a:p>
          <a:p>
            <a:r>
              <a:rPr lang="en-GB" dirty="0"/>
              <a:t>NY 70 63</a:t>
            </a:r>
          </a:p>
          <a:p>
            <a:r>
              <a:rPr lang="en-GB" dirty="0"/>
              <a:t>NY 93 63</a:t>
            </a:r>
          </a:p>
          <a:p>
            <a:r>
              <a:rPr lang="en-GB" dirty="0"/>
              <a:t>NY 75 67</a:t>
            </a:r>
          </a:p>
          <a:p>
            <a:r>
              <a:rPr lang="en-GB" dirty="0"/>
              <a:t>NY 93 72</a:t>
            </a:r>
          </a:p>
          <a:p>
            <a:r>
              <a:rPr lang="en-GB" dirty="0"/>
              <a:t>NY 67 43</a:t>
            </a:r>
          </a:p>
          <a:p>
            <a:endParaRPr lang="en-GB" dirty="0"/>
          </a:p>
          <a:p>
            <a:r>
              <a:rPr lang="en-GB" dirty="0"/>
              <a:t>What is in GRID:</a:t>
            </a:r>
          </a:p>
          <a:p>
            <a:r>
              <a:rPr lang="en-GB" dirty="0"/>
              <a:t>NY 77 66 – Car Park, </a:t>
            </a:r>
            <a:r>
              <a:rPr lang="en-GB" dirty="0" err="1"/>
              <a:t>Vindolanda</a:t>
            </a:r>
            <a:r>
              <a:rPr lang="en-GB" dirty="0"/>
              <a:t> Roman site</a:t>
            </a:r>
          </a:p>
          <a:p>
            <a:r>
              <a:rPr lang="en-GB" dirty="0"/>
              <a:t>NY 82 61 – Gardens, Telephone box</a:t>
            </a:r>
          </a:p>
          <a:p>
            <a:r>
              <a:rPr lang="en-GB" dirty="0"/>
              <a:t>NZ 03 65 – Place of worship with tower, Mast</a:t>
            </a:r>
          </a:p>
          <a:p>
            <a:r>
              <a:rPr lang="en-GB" dirty="0"/>
              <a:t>NY 86 51 – Triangulation pillar</a:t>
            </a:r>
          </a:p>
          <a:p>
            <a:r>
              <a:rPr lang="en-GB" dirty="0"/>
              <a:t>NY 74 66 – Campsite, Public House</a:t>
            </a:r>
          </a:p>
        </p:txBody>
      </p:sp>
    </p:spTree>
    <p:extLst>
      <p:ext uri="{BB962C8B-B14F-4D97-AF65-F5344CB8AC3E}">
        <p14:creationId xmlns:p14="http://schemas.microsoft.com/office/powerpoint/2010/main" val="3763940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4-figure reference system is a good method of pinpointing objects on the ground like a church or a farm but if there are more than one of the same object in that particular square it may get confusing. To overcome this problem you need to increase your accuracy. There is a system of 6-figure referencing you can use.</a:t>
            </a:r>
          </a:p>
          <a:p>
            <a:endParaRPr lang="en-GB" dirty="0"/>
          </a:p>
        </p:txBody>
      </p:sp>
    </p:spTree>
    <p:extLst>
      <p:ext uri="{BB962C8B-B14F-4D97-AF65-F5344CB8AC3E}">
        <p14:creationId xmlns:p14="http://schemas.microsoft.com/office/powerpoint/2010/main" val="2868521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pPr marL="0" indent="0">
              <a:buNone/>
            </a:pPr>
            <a:r>
              <a:rPr lang="en-GB" dirty="0"/>
              <a:t>ORDINANCE SURVEY: HOW TO TAKE A 6-FIGURE GRID REFERENCE</a:t>
            </a:r>
          </a:p>
          <a:p>
            <a:pPr marL="0" indent="0">
              <a:buNone/>
            </a:pPr>
            <a:endParaRPr lang="en-GB" dirty="0"/>
          </a:p>
          <a:p>
            <a:pPr marL="0" indent="0">
              <a:buNone/>
            </a:pPr>
            <a:r>
              <a:rPr lang="en-GB" dirty="0"/>
              <a:t>The video is 2 minutes and 6 seconds long.</a:t>
            </a:r>
          </a:p>
          <a:p>
            <a:pPr marL="0" indent="0">
              <a:buNone/>
            </a:pPr>
            <a:endParaRPr lang="en-GB" dirty="0"/>
          </a:p>
          <a:p>
            <a:pPr marL="0" indent="0">
              <a:buNone/>
            </a:pPr>
            <a:r>
              <a:rPr lang="en-GB" dirty="0"/>
              <a:t>A video explaining how to take a 6 figure grid reference.</a:t>
            </a:r>
          </a:p>
          <a:p>
            <a:endParaRPr lang="en-GB" dirty="0"/>
          </a:p>
        </p:txBody>
      </p:sp>
    </p:spTree>
    <p:extLst>
      <p:ext uri="{BB962C8B-B14F-4D97-AF65-F5344CB8AC3E}">
        <p14:creationId xmlns:p14="http://schemas.microsoft.com/office/powerpoint/2010/main" val="3315229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LO2: Know scales and features of Ordnance Survey maps.</a:t>
            </a:r>
          </a:p>
          <a:p>
            <a:endParaRPr lang="en-GB" dirty="0"/>
          </a:p>
          <a:p>
            <a:r>
              <a:rPr lang="en-GB" dirty="0"/>
              <a:t>P3: Use grid referencing systems on Ordnance Survey maps to find locations.</a:t>
            </a:r>
          </a:p>
          <a:p>
            <a:endParaRPr lang="en-GB" dirty="0"/>
          </a:p>
        </p:txBody>
      </p:sp>
    </p:spTree>
    <p:extLst>
      <p:ext uri="{BB962C8B-B14F-4D97-AF65-F5344CB8AC3E}">
        <p14:creationId xmlns:p14="http://schemas.microsoft.com/office/powerpoint/2010/main" val="1595314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This 4-figure reference system is a good method of pinpointing objects on the ground like a church or a farm but if there are more than one of the same object in that particular square it may get confusing. To overcome this problem you need to increase your accuracy. There is a system of 6-figure referencing you can use.</a:t>
            </a:r>
          </a:p>
          <a:p>
            <a:endParaRPr lang="en-GB" dirty="0"/>
          </a:p>
          <a:p>
            <a:r>
              <a:rPr lang="en-GB" dirty="0"/>
              <a:t>First identify the four figure grid reference but leave a space after each grid square.</a:t>
            </a:r>
          </a:p>
          <a:p>
            <a:endParaRPr lang="en-GB" dirty="0"/>
          </a:p>
        </p:txBody>
      </p:sp>
    </p:spTree>
    <p:extLst>
      <p:ext uri="{BB962C8B-B14F-4D97-AF65-F5344CB8AC3E}">
        <p14:creationId xmlns:p14="http://schemas.microsoft.com/office/powerpoint/2010/main" val="2594644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pPr marL="0" indent="0">
              <a:buNone/>
            </a:pPr>
            <a:r>
              <a:rPr lang="en-GB" dirty="0"/>
              <a:t>1. Mentally divide the northings and eastings into ten parts. </a:t>
            </a:r>
          </a:p>
          <a:p>
            <a:pPr marL="0" indent="0">
              <a:buNone/>
            </a:pPr>
            <a:endParaRPr lang="en-GB" dirty="0"/>
          </a:p>
          <a:p>
            <a:r>
              <a:rPr lang="en-GB" dirty="0"/>
              <a:t>2. Estimate how many tenths the object is into the square. E.g. the object shown in the diagram above would be 3/10 of the easting and 4/10 of the northing. </a:t>
            </a:r>
          </a:p>
          <a:p>
            <a:endParaRPr lang="en-GB" dirty="0"/>
          </a:p>
          <a:p>
            <a:r>
              <a:rPr lang="en-GB" dirty="0"/>
              <a:t>3. Take the four figure grid reference of the square containing the feature, leaving a gap after each of the numbers, like this: 	18 	25</a:t>
            </a:r>
          </a:p>
          <a:p>
            <a:endParaRPr lang="en-GB" dirty="0"/>
          </a:p>
          <a:p>
            <a:r>
              <a:rPr lang="en-GB" dirty="0"/>
              <a:t>4. Insert the number of tenths the object is into the square after the relevant figure in the 4 – figure reference. Remember to insert the tenths of the easting after the first number.</a:t>
            </a:r>
          </a:p>
          <a:p>
            <a:endParaRPr lang="en-GB" dirty="0"/>
          </a:p>
          <a:p>
            <a:endParaRPr lang="en-GB" dirty="0"/>
          </a:p>
        </p:txBody>
      </p:sp>
    </p:spTree>
    <p:extLst>
      <p:ext uri="{BB962C8B-B14F-4D97-AF65-F5344CB8AC3E}">
        <p14:creationId xmlns:p14="http://schemas.microsoft.com/office/powerpoint/2010/main" val="737952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pPr marL="0" indent="0">
              <a:buNone/>
            </a:pPr>
            <a:r>
              <a:rPr lang="en-GB" dirty="0"/>
              <a:t>1. Mentally divide the northings and eastings into ten parts. </a:t>
            </a:r>
          </a:p>
          <a:p>
            <a:pPr marL="0" indent="0">
              <a:buNone/>
            </a:pPr>
            <a:endParaRPr lang="en-GB" dirty="0"/>
          </a:p>
          <a:p>
            <a:r>
              <a:rPr lang="en-GB" dirty="0"/>
              <a:t>2. Estimate how many tenths the object is into the square. E.g. the object shown in the diagram above would be 3/10 of the easting and 4/10 of the northing. </a:t>
            </a:r>
          </a:p>
          <a:p>
            <a:endParaRPr lang="en-GB" dirty="0"/>
          </a:p>
          <a:p>
            <a:r>
              <a:rPr lang="en-GB" dirty="0"/>
              <a:t>3. Take the four figure grid reference of the square containing the feature, leaving a gap after each of the numbers, like this: 	18 	25</a:t>
            </a:r>
          </a:p>
          <a:p>
            <a:endParaRPr lang="en-GB" dirty="0"/>
          </a:p>
          <a:p>
            <a:r>
              <a:rPr lang="en-GB" dirty="0"/>
              <a:t>4. Insert the number of tenths the object is into the square after the relevant figure in the 4 – figure reference. Remember to insert the tenths of the easting after the first number.</a:t>
            </a:r>
          </a:p>
          <a:p>
            <a:endParaRPr lang="en-GB" dirty="0"/>
          </a:p>
          <a:p>
            <a:endParaRPr lang="en-GB" dirty="0"/>
          </a:p>
        </p:txBody>
      </p:sp>
    </p:spTree>
    <p:extLst>
      <p:ext uri="{BB962C8B-B14F-4D97-AF65-F5344CB8AC3E}">
        <p14:creationId xmlns:p14="http://schemas.microsoft.com/office/powerpoint/2010/main" val="2883958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Do not use the nearest grid line – use the grid square it is in, starting from the South-west corner.</a:t>
            </a:r>
          </a:p>
          <a:p>
            <a:endParaRPr lang="en-GB" dirty="0"/>
          </a:p>
          <a:p>
            <a:r>
              <a:rPr lang="en-GB" dirty="0"/>
              <a:t>The building in 907 611, not 907 612.</a:t>
            </a:r>
          </a:p>
        </p:txBody>
      </p:sp>
    </p:spTree>
    <p:extLst>
      <p:ext uri="{BB962C8B-B14F-4D97-AF65-F5344CB8AC3E}">
        <p14:creationId xmlns:p14="http://schemas.microsoft.com/office/powerpoint/2010/main" val="1304489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Using 6 Fig GR Ex 1</a:t>
            </a:r>
          </a:p>
          <a:p>
            <a:endParaRPr lang="en-GB" dirty="0"/>
          </a:p>
          <a:p>
            <a:r>
              <a:rPr lang="en-GB" dirty="0"/>
              <a:t>Practice symbols and 6-figure grid references.</a:t>
            </a:r>
          </a:p>
          <a:p>
            <a:endParaRPr lang="en-GB" dirty="0"/>
          </a:p>
          <a:p>
            <a:r>
              <a:rPr lang="en-GB" dirty="0"/>
              <a:t>Picnic area: 165 343</a:t>
            </a:r>
          </a:p>
          <a:p>
            <a:r>
              <a:rPr lang="en-GB" dirty="0"/>
              <a:t>Parking: 161 345</a:t>
            </a:r>
          </a:p>
          <a:p>
            <a:r>
              <a:rPr lang="en-GB" dirty="0"/>
              <a:t>Place of worship with tower: 161 341</a:t>
            </a:r>
          </a:p>
          <a:p>
            <a:r>
              <a:rPr lang="en-GB" dirty="0"/>
              <a:t>Caravan site: 167 341</a:t>
            </a:r>
          </a:p>
          <a:p>
            <a:endParaRPr lang="en-GB" dirty="0"/>
          </a:p>
          <a:p>
            <a:r>
              <a:rPr lang="en-GB" dirty="0"/>
              <a:t>A: 135 345</a:t>
            </a:r>
          </a:p>
          <a:p>
            <a:r>
              <a:rPr lang="en-GB" dirty="0"/>
              <a:t>B: 143 310</a:t>
            </a:r>
          </a:p>
          <a:p>
            <a:r>
              <a:rPr lang="en-GB" dirty="0"/>
              <a:t>C: 176 322</a:t>
            </a:r>
          </a:p>
          <a:p>
            <a:r>
              <a:rPr lang="en-GB" dirty="0"/>
              <a:t>D: 172 316</a:t>
            </a:r>
          </a:p>
          <a:p>
            <a:r>
              <a:rPr lang="en-GB" dirty="0"/>
              <a:t>Youth hostel: 163 317</a:t>
            </a:r>
          </a:p>
          <a:p>
            <a:r>
              <a:rPr lang="en-GB" dirty="0"/>
              <a:t>Castle: 157 304</a:t>
            </a:r>
          </a:p>
          <a:p>
            <a:r>
              <a:rPr lang="en-GB" dirty="0"/>
              <a:t>Church: 163 304 or 132 330</a:t>
            </a:r>
          </a:p>
        </p:txBody>
      </p:sp>
    </p:spTree>
    <p:extLst>
      <p:ext uri="{BB962C8B-B14F-4D97-AF65-F5344CB8AC3E}">
        <p14:creationId xmlns:p14="http://schemas.microsoft.com/office/powerpoint/2010/main" val="687175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Using the Halstead area laminated 1:25k maps.</a:t>
            </a:r>
          </a:p>
          <a:p>
            <a:endParaRPr lang="en-GB" dirty="0"/>
          </a:p>
          <a:p>
            <a:r>
              <a:rPr lang="en-GB" dirty="0"/>
              <a:t>Practice symbols and 6-figure grid references.</a:t>
            </a:r>
          </a:p>
          <a:p>
            <a:endParaRPr lang="en-GB" dirty="0"/>
          </a:p>
          <a:p>
            <a:r>
              <a:rPr lang="en-GB" dirty="0"/>
              <a:t>TL 821 305</a:t>
            </a:r>
          </a:p>
          <a:p>
            <a:r>
              <a:rPr lang="en-GB" dirty="0"/>
              <a:t>TL 815 306</a:t>
            </a:r>
          </a:p>
          <a:p>
            <a:r>
              <a:rPr lang="en-GB" dirty="0"/>
              <a:t>TL 769 309</a:t>
            </a:r>
          </a:p>
          <a:p>
            <a:r>
              <a:rPr lang="en-GB" dirty="0"/>
              <a:t>TL 777 293</a:t>
            </a:r>
          </a:p>
          <a:p>
            <a:r>
              <a:rPr lang="en-GB" dirty="0"/>
              <a:t>TL 820 308</a:t>
            </a:r>
          </a:p>
          <a:p>
            <a:endParaRPr lang="en-GB" dirty="0"/>
          </a:p>
          <a:p>
            <a:r>
              <a:rPr lang="en-GB" dirty="0"/>
              <a:t>Solar panel farm</a:t>
            </a:r>
          </a:p>
          <a:p>
            <a:r>
              <a:rPr lang="en-GB" dirty="0"/>
              <a:t>Place of worship with a spire, minaret, or dome</a:t>
            </a:r>
          </a:p>
          <a:p>
            <a:r>
              <a:rPr lang="en-GB" dirty="0"/>
              <a:t>Camp site / caravan site</a:t>
            </a:r>
          </a:p>
          <a:p>
            <a:r>
              <a:rPr lang="en-GB" dirty="0"/>
              <a:t>Footbridge</a:t>
            </a:r>
          </a:p>
          <a:p>
            <a:r>
              <a:rPr lang="en-GB" dirty="0"/>
              <a:t>Footpath junction</a:t>
            </a:r>
          </a:p>
        </p:txBody>
      </p:sp>
    </p:spTree>
    <p:extLst>
      <p:ext uri="{BB962C8B-B14F-4D97-AF65-F5344CB8AC3E}">
        <p14:creationId xmlns:p14="http://schemas.microsoft.com/office/powerpoint/2010/main" val="1848461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Show </a:t>
            </a:r>
            <a:r>
              <a:rPr lang="en-GB" dirty="0" err="1"/>
              <a:t>romer</a:t>
            </a:r>
            <a:r>
              <a:rPr lang="en-GB" dirty="0"/>
              <a:t> on compass.</a:t>
            </a:r>
          </a:p>
          <a:p>
            <a:endParaRPr lang="en-GB" dirty="0"/>
          </a:p>
          <a:p>
            <a:r>
              <a:rPr lang="en-GB" dirty="0"/>
              <a:t>Show standalone </a:t>
            </a:r>
            <a:r>
              <a:rPr lang="en-GB" dirty="0" err="1"/>
              <a:t>romer</a:t>
            </a:r>
            <a:r>
              <a:rPr lang="en-GB" dirty="0"/>
              <a:t>.</a:t>
            </a:r>
          </a:p>
          <a:p>
            <a:endParaRPr lang="en-GB" dirty="0"/>
          </a:p>
          <a:p>
            <a:r>
              <a:rPr lang="en-GB" dirty="0"/>
              <a:t>Practice using compass </a:t>
            </a:r>
            <a:r>
              <a:rPr lang="en-GB" dirty="0" err="1"/>
              <a:t>romer</a:t>
            </a:r>
            <a:r>
              <a:rPr lang="en-GB" dirty="0"/>
              <a:t>.</a:t>
            </a:r>
          </a:p>
        </p:txBody>
      </p:sp>
    </p:spTree>
    <p:extLst>
      <p:ext uri="{BB962C8B-B14F-4D97-AF65-F5344CB8AC3E}">
        <p14:creationId xmlns:p14="http://schemas.microsoft.com/office/powerpoint/2010/main" val="1339603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A chance to ask or answer any final questions.</a:t>
            </a:r>
          </a:p>
        </p:txBody>
      </p:sp>
    </p:spTree>
    <p:extLst>
      <p:ext uri="{BB962C8B-B14F-4D97-AF65-F5344CB8AC3E}">
        <p14:creationId xmlns:p14="http://schemas.microsoft.com/office/powerpoint/2010/main" val="38530865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LO2: Know scales and features of Ordnance Survey maps.</a:t>
            </a:r>
          </a:p>
          <a:p>
            <a:endParaRPr lang="en-GB" dirty="0"/>
          </a:p>
          <a:p>
            <a:r>
              <a:rPr lang="en-GB" dirty="0"/>
              <a:t>P3: Use grid referencing systems on Ordnance Survey maps to find locations.</a:t>
            </a:r>
          </a:p>
          <a:p>
            <a:endParaRPr lang="en-GB" dirty="0"/>
          </a:p>
        </p:txBody>
      </p:sp>
    </p:spTree>
    <p:extLst>
      <p:ext uri="{BB962C8B-B14F-4D97-AF65-F5344CB8AC3E}">
        <p14:creationId xmlns:p14="http://schemas.microsoft.com/office/powerpoint/2010/main" val="1783271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b="0" dirty="0"/>
              <a:t>This task covers the mandatory requirement for objectives P3 for LO2.</a:t>
            </a:r>
          </a:p>
          <a:p>
            <a:endParaRPr lang="en-GB" b="0" dirty="0"/>
          </a:p>
          <a:p>
            <a:r>
              <a:rPr lang="en-GB" b="0" dirty="0"/>
              <a:t>Cadets must use an OS map to find some of the land features discussed.</a:t>
            </a:r>
          </a:p>
          <a:p>
            <a:endParaRPr lang="en-GB" b="1" dirty="0"/>
          </a:p>
          <a:p>
            <a:r>
              <a:rPr lang="en-GB" b="1" dirty="0"/>
              <a:t>Once satisfied that all cadets have an understanding of the topic, instructors must fill in:</a:t>
            </a:r>
          </a:p>
          <a:p>
            <a:pPr marL="171450" indent="-171450">
              <a:buFont typeface="Arial" panose="020B0604020202020204" pitchFamily="34" charset="0"/>
              <a:buChar char="•"/>
            </a:pPr>
            <a:r>
              <a:rPr lang="en-GB" b="1" dirty="0"/>
              <a:t>Page 23 of the cadet’s first class log book.</a:t>
            </a:r>
          </a:p>
          <a:p>
            <a:pPr marL="171450" indent="-171450">
              <a:buFont typeface="Arial" panose="020B0604020202020204" pitchFamily="34" charset="0"/>
              <a:buChar char="•"/>
            </a:pPr>
            <a:r>
              <a:rPr lang="en-GB" b="1" dirty="0"/>
              <a:t>Task P3 Activity 1 log sheet. This can be found on Ultilearn.</a:t>
            </a:r>
          </a:p>
        </p:txBody>
      </p:sp>
    </p:spTree>
    <p:extLst>
      <p:ext uri="{BB962C8B-B14F-4D97-AF65-F5344CB8AC3E}">
        <p14:creationId xmlns:p14="http://schemas.microsoft.com/office/powerpoint/2010/main" val="88860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There are two primary methods of locating your precise position:</a:t>
            </a:r>
          </a:p>
          <a:p>
            <a:pPr marL="171450" indent="-171450">
              <a:buFont typeface="Arial" panose="020B0604020202020204" pitchFamily="34" charset="0"/>
              <a:buChar char="•"/>
            </a:pPr>
            <a:r>
              <a:rPr lang="en-GB" dirty="0"/>
              <a:t>Latitude and Longitude – used by anything relying on GPS and other countries</a:t>
            </a:r>
          </a:p>
          <a:p>
            <a:pPr marL="171450" indent="-171450">
              <a:buFont typeface="Arial" panose="020B0604020202020204" pitchFamily="34" charset="0"/>
              <a:buChar char="•"/>
            </a:pPr>
            <a:r>
              <a:rPr lang="en-GB" dirty="0"/>
              <a:t>Ordnance Survey Grid References – used in UK</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Think back to radios: GRID</a:t>
            </a:r>
          </a:p>
        </p:txBody>
      </p:sp>
    </p:spTree>
    <p:extLst>
      <p:ext uri="{BB962C8B-B14F-4D97-AF65-F5344CB8AC3E}">
        <p14:creationId xmlns:p14="http://schemas.microsoft.com/office/powerpoint/2010/main" val="2983707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b="1" dirty="0"/>
              <a:t>Task P3 Activity 2 Potters Bar</a:t>
            </a:r>
          </a:p>
          <a:p>
            <a:endParaRPr lang="en-GB" dirty="0"/>
          </a:p>
          <a:p>
            <a:r>
              <a:rPr lang="en-GB" dirty="0"/>
              <a:t>This task covers the mandatory requirement for objectives P3 for LO2.</a:t>
            </a:r>
          </a:p>
          <a:p>
            <a:endParaRPr lang="en-GB" dirty="0"/>
          </a:p>
          <a:p>
            <a:r>
              <a:rPr lang="en-GB" dirty="0"/>
              <a:t>Cadets must used to provided map to give some 6-figure grid references. </a:t>
            </a:r>
          </a:p>
          <a:p>
            <a:r>
              <a:rPr lang="en-GB" dirty="0"/>
              <a:t>The Potters Bar map can be found in the back of the First Class Log Book. A clearer version can be found in the First Class Cadet Instructor Handbook.</a:t>
            </a:r>
          </a:p>
          <a:p>
            <a:endParaRPr lang="en-GB" dirty="0"/>
          </a:p>
          <a:p>
            <a:r>
              <a:rPr lang="en-GB" b="1" dirty="0"/>
              <a:t>Once satisfied that all cadets have an understanding of the topic, instructors must check and sign:</a:t>
            </a:r>
          </a:p>
          <a:p>
            <a:r>
              <a:rPr lang="en-GB" b="1" dirty="0"/>
              <a:t>Page 23 of the cadet’s first class log book.</a:t>
            </a:r>
          </a:p>
        </p:txBody>
      </p:sp>
    </p:spTree>
    <p:extLst>
      <p:ext uri="{BB962C8B-B14F-4D97-AF65-F5344CB8AC3E}">
        <p14:creationId xmlns:p14="http://schemas.microsoft.com/office/powerpoint/2010/main" val="743112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b="1" dirty="0"/>
              <a:t>Show on Globe</a:t>
            </a:r>
          </a:p>
          <a:p>
            <a:endParaRPr lang="en-GB" dirty="0"/>
          </a:p>
          <a:p>
            <a:r>
              <a:rPr lang="en-GB" dirty="0"/>
              <a:t>Latitude is a measurement north or south of the Equator.  It is given in degrees, minutes and seconds.</a:t>
            </a:r>
          </a:p>
          <a:p>
            <a:r>
              <a:rPr lang="en-GB" dirty="0"/>
              <a:t>There are 90 degrees from the Equator to the North Pole</a:t>
            </a:r>
          </a:p>
          <a:p>
            <a:r>
              <a:rPr lang="en-GB" dirty="0"/>
              <a:t>Each degree is split into 60 minutes</a:t>
            </a:r>
          </a:p>
          <a:p>
            <a:r>
              <a:rPr lang="en-GB" dirty="0"/>
              <a:t>Each minute is split into seconds</a:t>
            </a:r>
          </a:p>
          <a:p>
            <a:endParaRPr lang="en-GB" dirty="0"/>
          </a:p>
          <a:p>
            <a:r>
              <a:rPr lang="en-GB" dirty="0"/>
              <a:t>Longitude is a measurement east or west of the prime meridian at Greenwich. It is given in degrees, minutes and seconds.</a:t>
            </a:r>
          </a:p>
          <a:p>
            <a:r>
              <a:rPr lang="en-GB" dirty="0"/>
              <a:t>There are 180 degrees east or west of the prime meridian</a:t>
            </a:r>
          </a:p>
          <a:p>
            <a:r>
              <a:rPr lang="en-GB" dirty="0"/>
              <a:t>Each degree is split into 60 minutes</a:t>
            </a:r>
          </a:p>
          <a:p>
            <a:r>
              <a:rPr lang="en-GB" dirty="0"/>
              <a:t>Each minute is split into seconds</a:t>
            </a:r>
          </a:p>
          <a:p>
            <a:endParaRPr lang="en-GB" dirty="0"/>
          </a:p>
          <a:p>
            <a:r>
              <a:rPr lang="en-GB" dirty="0"/>
              <a:t>Front door of the Squadron is 51 degrees, 56 minutes, 33.1 seconds / 0 degrees, 39 minutes, 01.9 seconds East.</a:t>
            </a:r>
          </a:p>
          <a:p>
            <a:r>
              <a:rPr lang="en-GB" dirty="0"/>
              <a:t>Expressed as a numeric value for GPS this is 51.942525 North, 0.650517 East.</a:t>
            </a:r>
          </a:p>
          <a:p>
            <a:endParaRPr lang="en-GB" dirty="0"/>
          </a:p>
        </p:txBody>
      </p:sp>
    </p:spTree>
    <p:extLst>
      <p:ext uri="{BB962C8B-B14F-4D97-AF65-F5344CB8AC3E}">
        <p14:creationId xmlns:p14="http://schemas.microsoft.com/office/powerpoint/2010/main" val="2148582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This video is 4 mins, 10 seconds long.</a:t>
            </a:r>
          </a:p>
        </p:txBody>
      </p:sp>
    </p:spTree>
    <p:extLst>
      <p:ext uri="{BB962C8B-B14F-4D97-AF65-F5344CB8AC3E}">
        <p14:creationId xmlns:p14="http://schemas.microsoft.com/office/powerpoint/2010/main" val="2930189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pPr marL="0" marR="0" lvl="0" indent="0" algn="l" defTabSz="96596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The Ordnance Survey National Grid reference system is a system of geographic grid references used in Great Britain, different from using Latitude and Longitude. It is often called British National Grid.</a:t>
            </a:r>
          </a:p>
          <a:p>
            <a:pPr marL="0" marR="0" lvl="0" indent="0" algn="l" defTabSz="965962"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6596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Each OS map has it’s own 2-letter designation.  There is no I to prevent confusion with “one” (see SH &gt; SJ).</a:t>
            </a:r>
          </a:p>
          <a:p>
            <a:pPr marL="0" marR="0" lvl="0" indent="0" algn="l" defTabSz="965962"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6596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All references start at the South-west corner.  This is known as the false origin as the true origin is V.  Look at your map – you will see there are two 6 figure numbers.  The first number indicates which 100km square you are in.</a:t>
            </a:r>
          </a:p>
          <a:p>
            <a:pPr marL="0" marR="0" lvl="0" indent="0" algn="l" defTabSz="965962"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65962"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Disadvantages</a:t>
            </a:r>
          </a:p>
          <a:p>
            <a:pPr marL="0" marR="0" lvl="0" indent="0" algn="l" defTabSz="96596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Think back to the definition of a map – a two-dimensional representation of a three-dimensional object.</a:t>
            </a:r>
          </a:p>
          <a:p>
            <a:pPr marL="0" marR="0" lvl="0" indent="0" algn="l" defTabSz="96596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The earth is not flat.</a:t>
            </a:r>
          </a:p>
        </p:txBody>
      </p:sp>
    </p:spTree>
    <p:extLst>
      <p:ext uri="{BB962C8B-B14F-4D97-AF65-F5344CB8AC3E}">
        <p14:creationId xmlns:p14="http://schemas.microsoft.com/office/powerpoint/2010/main" val="2879778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[Put picture of the UK on an exercise 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[Use globe]</a:t>
            </a:r>
          </a:p>
          <a:p>
            <a:endParaRPr lang="en-GB" dirty="0"/>
          </a:p>
          <a:p>
            <a:r>
              <a:rPr lang="en-GB" dirty="0"/>
              <a:t>In order to maintain perfect squares, the ground at the North needs to be stretched out, therefore the actual distance is different – difference is minimal though</a:t>
            </a:r>
          </a:p>
          <a:p>
            <a:endParaRPr lang="en-GB" dirty="0"/>
          </a:p>
          <a:p>
            <a:r>
              <a:rPr lang="en-GB" dirty="0"/>
              <a:t>The red line at the top is the same width as the line at the bottom.</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Latitude and Longitude gives you your exact location.  OS Grid References are nearby – 4-figure is within 1km square, 6-figure is within 100m square.</a:t>
            </a:r>
          </a:p>
          <a:p>
            <a:endParaRPr lang="en-GB" dirty="0"/>
          </a:p>
        </p:txBody>
      </p:sp>
    </p:spTree>
    <p:extLst>
      <p:ext uri="{BB962C8B-B14F-4D97-AF65-F5344CB8AC3E}">
        <p14:creationId xmlns:p14="http://schemas.microsoft.com/office/powerpoint/2010/main" val="3284125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True North – the northerly point on which the Earth rotates.</a:t>
            </a:r>
          </a:p>
          <a:p>
            <a:r>
              <a:rPr lang="en-GB" dirty="0"/>
              <a:t>Grid North – where the centreline of the Northings points to.  This is known as the central meridian and is 2 degrees West of the Prime Meridian.</a:t>
            </a:r>
          </a:p>
          <a:p>
            <a:r>
              <a:rPr lang="en-GB" dirty="0"/>
              <a:t>Magnetic North – where the red end of the needle on a compass points to.</a:t>
            </a:r>
          </a:p>
          <a:p>
            <a:endParaRPr lang="en-GB" dirty="0"/>
          </a:p>
          <a:p>
            <a:r>
              <a:rPr lang="en-GB" dirty="0"/>
              <a:t>Magnetic North moves.  It is currently moving East.  Grid North and Magnetic North are the same on a line through Cardiff.  It will be zero in London in May 2028.  You will learn about this in Leading.</a:t>
            </a:r>
          </a:p>
        </p:txBody>
      </p:sp>
    </p:spTree>
    <p:extLst>
      <p:ext uri="{BB962C8B-B14F-4D97-AF65-F5344CB8AC3E}">
        <p14:creationId xmlns:p14="http://schemas.microsoft.com/office/powerpoint/2010/main" val="3491216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The origins of the Ordnance Survey lie in the aftermath of the Jacobite rising of 1745 which was finally defeated by forces loyal to the government at the Battle of Culloden in 1746. Prince William, Duke of Cumberland realised that the British Army did not have a good map of the Scottish Highlands to locate Jacobite dissenters.  In 1747, Lieutenant-Colonel David Watson proposed the compilation of a map of the Highlands to help to subjugate the clans.  In response, King George II charged Watson with making a military survey of the Highlands under the command of the Duke of Cumberland.</a:t>
            </a:r>
          </a:p>
          <a:p>
            <a:endParaRPr lang="en-GB" dirty="0"/>
          </a:p>
          <a:p>
            <a:r>
              <a:rPr lang="en-GB" dirty="0"/>
              <a:t>There was also a more general and nationwide need in light of the potential threat of invasion during the Napoleonic Wars.</a:t>
            </a:r>
          </a:p>
          <a:p>
            <a:endParaRPr lang="en-GB" dirty="0"/>
          </a:p>
          <a:p>
            <a:r>
              <a:rPr lang="en-GB" dirty="0"/>
              <a:t>The Ordnance Survey's original maps were made by triangulation. For the second survey, in 1934, this process was used again and resulted in the building of many triangulation pillars (trig points): short (c. 4 feet/1.2 m high), usually square, concrete or stone pillars at prominent locations such as hill tops. Their precise locations were determined by triangulation, and the details in between were then filled in with less precise methods.</a:t>
            </a:r>
          </a:p>
          <a:p>
            <a:endParaRPr lang="en-GB" dirty="0"/>
          </a:p>
          <a:p>
            <a:r>
              <a:rPr lang="en-GB" dirty="0"/>
              <a:t>Ordnance Survey still maintains a set of master geodetic reference points to tie the Ordnance Survey geographic datum points to modern measurement systems such as GPS. Ordnance Survey maps of Great Britain use the Ordnance Survey National Grid rather than latitude and longitude to indicate position. </a:t>
            </a:r>
          </a:p>
        </p:txBody>
      </p:sp>
    </p:spTree>
    <p:extLst>
      <p:ext uri="{BB962C8B-B14F-4D97-AF65-F5344CB8AC3E}">
        <p14:creationId xmlns:p14="http://schemas.microsoft.com/office/powerpoint/2010/main" val="5946208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D6A59C-F33A-424F-B96E-25C8A098B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23344FD-11AB-4828-B6E0-A9CB45E6BF14}"/>
              </a:ext>
            </a:extLst>
          </p:cNvPr>
          <p:cNvSpPr txBox="1"/>
          <p:nvPr userDrawn="1"/>
        </p:nvSpPr>
        <p:spPr>
          <a:xfrm>
            <a:off x="632549" y="4039669"/>
            <a:ext cx="2247543" cy="569387"/>
          </a:xfrm>
          <a:prstGeom prst="rect">
            <a:avLst/>
          </a:prstGeom>
          <a:noFill/>
        </p:spPr>
        <p:txBody>
          <a:bodyPr wrap="square" rtlCol="0">
            <a:spAutoFit/>
          </a:bodyPr>
          <a:lstStyle/>
          <a:p>
            <a:r>
              <a:rPr lang="en-GB" sz="3100" b="1" dirty="0">
                <a:solidFill>
                  <a:srgbClr val="0072CF"/>
                </a:solidFill>
                <a:latin typeface="Myriad Pro" panose="020B0503030403020204" pitchFamily="34" charset="0"/>
                <a:cs typeface="Myanmar Text" panose="020B0502040204020203" pitchFamily="34" charset="0"/>
              </a:rPr>
              <a:t>PART 2</a:t>
            </a:r>
          </a:p>
        </p:txBody>
      </p:sp>
    </p:spTree>
    <p:extLst>
      <p:ext uri="{BB962C8B-B14F-4D97-AF65-F5344CB8AC3E}">
        <p14:creationId xmlns:p14="http://schemas.microsoft.com/office/powerpoint/2010/main" val="2689444921"/>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8A12-1936-4FF9-8E82-D962CB5682FE}"/>
              </a:ext>
            </a:extLst>
          </p:cNvPr>
          <p:cNvSpPr>
            <a:spLocks noGrp="1"/>
          </p:cNvSpPr>
          <p:nvPr>
            <p:ph type="title"/>
          </p:nvPr>
        </p:nvSpPr>
        <p:spPr>
          <a:xfrm>
            <a:off x="673248" y="271587"/>
            <a:ext cx="7666884" cy="60947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Rectangle 19">
            <a:extLst>
              <a:ext uri="{FF2B5EF4-FFF2-40B4-BE49-F238E27FC236}">
                <a16:creationId xmlns:a16="http://schemas.microsoft.com/office/drawing/2014/main" id="{E93D9D74-62DF-47F7-8627-3EDF485EBFEC}"/>
              </a:ext>
            </a:extLst>
          </p:cNvPr>
          <p:cNvSpPr/>
          <p:nvPr userDrawn="1"/>
        </p:nvSpPr>
        <p:spPr>
          <a:xfrm>
            <a:off x="-1981" y="0"/>
            <a:ext cx="361951" cy="6858000"/>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1" name="Picture 10">
            <a:extLst>
              <a:ext uri="{FF2B5EF4-FFF2-40B4-BE49-F238E27FC236}">
                <a16:creationId xmlns:a16="http://schemas.microsoft.com/office/drawing/2014/main" id="{B5773850-69D5-4C8D-BE2B-4EDE23336C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6114" y="2250570"/>
            <a:ext cx="6857999" cy="2353771"/>
          </a:xfrm>
          <a:prstGeom prst="rect">
            <a:avLst/>
          </a:prstGeom>
        </p:spPr>
      </p:pic>
      <p:pic>
        <p:nvPicPr>
          <p:cNvPr id="12" name="Picture 11">
            <a:extLst>
              <a:ext uri="{FF2B5EF4-FFF2-40B4-BE49-F238E27FC236}">
                <a16:creationId xmlns:a16="http://schemas.microsoft.com/office/drawing/2014/main" id="{791900B3-B49C-4C97-98D3-7E4EEC595C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3" name="Picture 12">
            <a:extLst>
              <a:ext uri="{FF2B5EF4-FFF2-40B4-BE49-F238E27FC236}">
                <a16:creationId xmlns:a16="http://schemas.microsoft.com/office/drawing/2014/main" id="{349C338D-2F13-4717-A4D7-97C012E508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2869392150"/>
      </p:ext>
    </p:extLst>
  </p:cSld>
  <p:clrMapOvr>
    <a:masterClrMapping/>
  </p:clrMapOvr>
  <p:transition spd="slow">
    <p:cover/>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70A53BE-1675-439D-99AF-3E782B998DF2}"/>
              </a:ext>
            </a:extLst>
          </p:cNvPr>
          <p:cNvSpPr/>
          <p:nvPr userDrawn="1"/>
        </p:nvSpPr>
        <p:spPr>
          <a:xfrm>
            <a:off x="-1981" y="0"/>
            <a:ext cx="361951" cy="6858000"/>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1" name="Picture 10">
            <a:extLst>
              <a:ext uri="{FF2B5EF4-FFF2-40B4-BE49-F238E27FC236}">
                <a16:creationId xmlns:a16="http://schemas.microsoft.com/office/drawing/2014/main" id="{A669EBC1-2B6C-4A93-A85F-E09F25FD86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8189" y="2252644"/>
            <a:ext cx="6854910" cy="2352711"/>
          </a:xfrm>
          <a:prstGeom prst="rect">
            <a:avLst/>
          </a:prstGeom>
        </p:spPr>
      </p:pic>
      <p:pic>
        <p:nvPicPr>
          <p:cNvPr id="12" name="Picture 11">
            <a:extLst>
              <a:ext uri="{FF2B5EF4-FFF2-40B4-BE49-F238E27FC236}">
                <a16:creationId xmlns:a16="http://schemas.microsoft.com/office/drawing/2014/main" id="{54440B0F-5B6F-4659-8196-A45C255C9F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3" name="Picture 12">
            <a:extLst>
              <a:ext uri="{FF2B5EF4-FFF2-40B4-BE49-F238E27FC236}">
                <a16:creationId xmlns:a16="http://schemas.microsoft.com/office/drawing/2014/main" id="{AFC5D2B2-820F-40CA-B47A-6A7E62F9AD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
        <p:nvSpPr>
          <p:cNvPr id="22" name="Title 1">
            <a:extLst>
              <a:ext uri="{FF2B5EF4-FFF2-40B4-BE49-F238E27FC236}">
                <a16:creationId xmlns:a16="http://schemas.microsoft.com/office/drawing/2014/main" id="{06D94CF9-033A-4930-B65D-412F28886FD3}"/>
              </a:ext>
            </a:extLst>
          </p:cNvPr>
          <p:cNvSpPr>
            <a:spLocks noGrp="1"/>
          </p:cNvSpPr>
          <p:nvPr>
            <p:ph type="title"/>
          </p:nvPr>
        </p:nvSpPr>
        <p:spPr>
          <a:xfrm>
            <a:off x="673248" y="271587"/>
            <a:ext cx="9204176" cy="60947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81892087"/>
      </p:ext>
    </p:extLst>
  </p:cSld>
  <p:clrMapOvr>
    <a:masterClrMapping/>
  </p:clrMapOvr>
  <p:transition spd="slow">
    <p:cover/>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844646-51DE-4695-AA98-5C31E1907D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C2B532D1-4E9D-4768-BB7B-5EE41C33536F}"/>
              </a:ext>
            </a:extLst>
          </p:cNvPr>
          <p:cNvSpPr/>
          <p:nvPr userDrawn="1"/>
        </p:nvSpPr>
        <p:spPr>
          <a:xfrm>
            <a:off x="-1981" y="0"/>
            <a:ext cx="361951" cy="6858000"/>
          </a:xfrm>
          <a:prstGeom prst="rect">
            <a:avLst/>
          </a:prstGeom>
          <a:solidFill>
            <a:srgbClr val="0072C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a:solidFill>
            <a:schemeClr val="bg1">
              <a:alpha val="90000"/>
            </a:schemeClr>
          </a:solidFill>
        </p:spPr>
        <p:txBody>
          <a:bodyPr lIns="180000" tIns="180000" rIns="180000" bIns="180000">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sp>
        <p:nvSpPr>
          <p:cNvPr id="15" name="Title 1">
            <a:extLst>
              <a:ext uri="{FF2B5EF4-FFF2-40B4-BE49-F238E27FC236}">
                <a16:creationId xmlns:a16="http://schemas.microsoft.com/office/drawing/2014/main" id="{BF8F222D-94B9-439D-9146-8D045A2E079E}"/>
              </a:ext>
            </a:extLst>
          </p:cNvPr>
          <p:cNvSpPr>
            <a:spLocks noGrp="1"/>
          </p:cNvSpPr>
          <p:nvPr>
            <p:ph type="title"/>
          </p:nvPr>
        </p:nvSpPr>
        <p:spPr>
          <a:xfrm>
            <a:off x="673247" y="271586"/>
            <a:ext cx="9204177" cy="64508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pic>
        <p:nvPicPr>
          <p:cNvPr id="6" name="Picture 5">
            <a:extLst>
              <a:ext uri="{FF2B5EF4-FFF2-40B4-BE49-F238E27FC236}">
                <a16:creationId xmlns:a16="http://schemas.microsoft.com/office/drawing/2014/main" id="{0A05F25D-2B80-4954-8F22-1CAAFF2AF3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H="1">
            <a:off x="7588189" y="2252644"/>
            <a:ext cx="6854910" cy="2352711"/>
          </a:xfrm>
          <a:prstGeom prst="rect">
            <a:avLst/>
          </a:prstGeom>
        </p:spPr>
      </p:pic>
      <p:pic>
        <p:nvPicPr>
          <p:cNvPr id="18" name="Picture 17">
            <a:extLst>
              <a:ext uri="{FF2B5EF4-FFF2-40B4-BE49-F238E27FC236}">
                <a16:creationId xmlns:a16="http://schemas.microsoft.com/office/drawing/2014/main" id="{BF3E8FA3-A810-45CA-BB16-0AC1D5A45E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9" name="Picture 18">
            <a:extLst>
              <a:ext uri="{FF2B5EF4-FFF2-40B4-BE49-F238E27FC236}">
                <a16:creationId xmlns:a16="http://schemas.microsoft.com/office/drawing/2014/main" id="{31F37E55-88C3-4BD8-A04F-751CE94409A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1865027670"/>
      </p:ext>
    </p:extLst>
  </p:cSld>
  <p:clrMapOvr>
    <a:masterClrMapping/>
  </p:clrMapOvr>
  <p:transition spd="slow">
    <p:cover/>
  </p:transition>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CCE044-6719-4EEF-A6E7-2D9657DA7F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3010FB-387B-4001-8995-3919F01C81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E0972A-F89A-4CE9-9C93-C483D43297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CD4E38-C322-4E3F-859D-6383D4F03D6E}" type="datetimeFigureOut">
              <a:rPr lang="en-GB" smtClean="0"/>
              <a:t>04/04/2020</a:t>
            </a:fld>
            <a:endParaRPr lang="en-GB"/>
          </a:p>
        </p:txBody>
      </p:sp>
      <p:sp>
        <p:nvSpPr>
          <p:cNvPr id="5" name="Footer Placeholder 4">
            <a:extLst>
              <a:ext uri="{FF2B5EF4-FFF2-40B4-BE49-F238E27FC236}">
                <a16:creationId xmlns:a16="http://schemas.microsoft.com/office/drawing/2014/main" id="{F786C8FD-2944-421A-9919-9E1B77EAE9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DEA8D94-24F4-4E4D-A098-7B0F9587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CEB75E-B922-4533-A540-3426F7C5E744}" type="slidenum">
              <a:rPr lang="en-GB" smtClean="0"/>
              <a:t>‹#›</a:t>
            </a:fld>
            <a:endParaRPr lang="en-GB"/>
          </a:p>
        </p:txBody>
      </p:sp>
    </p:spTree>
    <p:extLst>
      <p:ext uri="{BB962C8B-B14F-4D97-AF65-F5344CB8AC3E}">
        <p14:creationId xmlns:p14="http://schemas.microsoft.com/office/powerpoint/2010/main" val="2444319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574935"/>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155D6-B1B3-4EB0-B18E-06390106A527}"/>
              </a:ext>
            </a:extLst>
          </p:cNvPr>
          <p:cNvSpPr>
            <a:spLocks noGrp="1"/>
          </p:cNvSpPr>
          <p:nvPr>
            <p:ph type="title"/>
          </p:nvPr>
        </p:nvSpPr>
        <p:spPr>
          <a:xfrm>
            <a:off x="673248" y="271587"/>
            <a:ext cx="2914014" cy="609473"/>
          </a:xfrm>
        </p:spPr>
        <p:txBody>
          <a:bodyPr/>
          <a:lstStyle/>
          <a:p>
            <a:r>
              <a:rPr lang="en-GB" dirty="0"/>
              <a:t>GRID SQUARES</a:t>
            </a:r>
          </a:p>
        </p:txBody>
      </p:sp>
      <p:sp>
        <p:nvSpPr>
          <p:cNvPr id="3" name="Content Placeholder 2">
            <a:extLst>
              <a:ext uri="{FF2B5EF4-FFF2-40B4-BE49-F238E27FC236}">
                <a16:creationId xmlns:a16="http://schemas.microsoft.com/office/drawing/2014/main" id="{08E23686-73BB-4EAC-9484-2E438D783359}"/>
              </a:ext>
            </a:extLst>
          </p:cNvPr>
          <p:cNvSpPr>
            <a:spLocks noGrp="1"/>
          </p:cNvSpPr>
          <p:nvPr>
            <p:ph idx="1"/>
          </p:nvPr>
        </p:nvSpPr>
        <p:spPr>
          <a:xfrm>
            <a:off x="673248" y="1184490"/>
            <a:ext cx="9204177" cy="1840064"/>
          </a:xfrm>
        </p:spPr>
        <p:txBody>
          <a:bodyPr/>
          <a:lstStyle/>
          <a:p>
            <a:r>
              <a:rPr lang="en-GB"/>
              <a:t>Every Ordnance Survey map is covered in a series of grids.</a:t>
            </a:r>
          </a:p>
          <a:p>
            <a:endParaRPr lang="en-GB"/>
          </a:p>
          <a:p>
            <a:r>
              <a:rPr lang="en-GB"/>
              <a:t>By learning to use these grids we are able to locate a particular point on a map.</a:t>
            </a:r>
          </a:p>
          <a:p>
            <a:endParaRPr lang="en-GB" dirty="0"/>
          </a:p>
        </p:txBody>
      </p:sp>
      <p:grpSp>
        <p:nvGrpSpPr>
          <p:cNvPr id="6" name="Group 5">
            <a:extLst>
              <a:ext uri="{FF2B5EF4-FFF2-40B4-BE49-F238E27FC236}">
                <a16:creationId xmlns:a16="http://schemas.microsoft.com/office/drawing/2014/main" id="{D00598F0-F2E2-4374-B28E-160B1803B0FF}"/>
              </a:ext>
            </a:extLst>
          </p:cNvPr>
          <p:cNvGrpSpPr/>
          <p:nvPr/>
        </p:nvGrpSpPr>
        <p:grpSpPr>
          <a:xfrm>
            <a:off x="673248" y="3327984"/>
            <a:ext cx="9204177" cy="3090743"/>
            <a:chOff x="673248" y="4031901"/>
            <a:chExt cx="7043057" cy="2386826"/>
          </a:xfrm>
        </p:grpSpPr>
        <p:pic>
          <p:nvPicPr>
            <p:cNvPr id="4" name="Picture 3">
              <a:extLst>
                <a:ext uri="{FF2B5EF4-FFF2-40B4-BE49-F238E27FC236}">
                  <a16:creationId xmlns:a16="http://schemas.microsoft.com/office/drawing/2014/main" id="{63874B1E-C929-4F2C-8810-E9AFD033FDC5}"/>
                </a:ext>
              </a:extLst>
            </p:cNvPr>
            <p:cNvPicPr>
              <a:picLocks noChangeAspect="1"/>
            </p:cNvPicPr>
            <p:nvPr/>
          </p:nvPicPr>
          <p:blipFill>
            <a:blip r:embed="rId3"/>
            <a:stretch>
              <a:fillRect/>
            </a:stretch>
          </p:blipFill>
          <p:spPr>
            <a:xfrm>
              <a:off x="673248" y="4031901"/>
              <a:ext cx="2383971" cy="2383971"/>
            </a:xfrm>
            <a:prstGeom prst="rect">
              <a:avLst/>
            </a:prstGeom>
          </p:spPr>
        </p:pic>
        <p:pic>
          <p:nvPicPr>
            <p:cNvPr id="5" name="Picture 4">
              <a:extLst>
                <a:ext uri="{FF2B5EF4-FFF2-40B4-BE49-F238E27FC236}">
                  <a16:creationId xmlns:a16="http://schemas.microsoft.com/office/drawing/2014/main" id="{3E2AD20D-90A4-4847-9F3A-B8C576A2F387}"/>
                </a:ext>
              </a:extLst>
            </p:cNvPr>
            <p:cNvPicPr>
              <a:picLocks noChangeAspect="1"/>
            </p:cNvPicPr>
            <p:nvPr/>
          </p:nvPicPr>
          <p:blipFill>
            <a:blip r:embed="rId4"/>
            <a:stretch>
              <a:fillRect/>
            </a:stretch>
          </p:blipFill>
          <p:spPr>
            <a:xfrm>
              <a:off x="3348413" y="4031901"/>
              <a:ext cx="4367892" cy="2386826"/>
            </a:xfrm>
            <a:prstGeom prst="rect">
              <a:avLst/>
            </a:prstGeom>
          </p:spPr>
        </p:pic>
      </p:grpSp>
      <p:graphicFrame>
        <p:nvGraphicFramePr>
          <p:cNvPr id="8" name="Table 7">
            <a:extLst>
              <a:ext uri="{FF2B5EF4-FFF2-40B4-BE49-F238E27FC236}">
                <a16:creationId xmlns:a16="http://schemas.microsoft.com/office/drawing/2014/main" id="{950D306B-6541-4D55-9292-2468E37C8332}"/>
              </a:ext>
            </a:extLst>
          </p:cNvPr>
          <p:cNvGraphicFramePr>
            <a:graphicFrameLocks noGrp="1"/>
          </p:cNvGraphicFramePr>
          <p:nvPr>
            <p:extLst>
              <p:ext uri="{D42A27DB-BD31-4B8C-83A1-F6EECF244321}">
                <p14:modId xmlns:p14="http://schemas.microsoft.com/office/powerpoint/2010/main" val="2913434107"/>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72</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1368520911"/>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4D938-F8A7-4A47-9973-680DF0426116}"/>
              </a:ext>
            </a:extLst>
          </p:cNvPr>
          <p:cNvSpPr>
            <a:spLocks noGrp="1"/>
          </p:cNvSpPr>
          <p:nvPr>
            <p:ph type="title"/>
          </p:nvPr>
        </p:nvSpPr>
        <p:spPr>
          <a:xfrm>
            <a:off x="673248" y="271587"/>
            <a:ext cx="2914014" cy="609473"/>
          </a:xfrm>
        </p:spPr>
        <p:txBody>
          <a:bodyPr/>
          <a:lstStyle/>
          <a:p>
            <a:r>
              <a:rPr lang="en-GB" dirty="0"/>
              <a:t>GRID SQUARES</a:t>
            </a:r>
          </a:p>
        </p:txBody>
      </p:sp>
      <p:sp>
        <p:nvSpPr>
          <p:cNvPr id="3" name="Content Placeholder 2">
            <a:extLst>
              <a:ext uri="{FF2B5EF4-FFF2-40B4-BE49-F238E27FC236}">
                <a16:creationId xmlns:a16="http://schemas.microsoft.com/office/drawing/2014/main" id="{BEA0C18F-23DC-4CB8-98B0-7843E1A6E910}"/>
              </a:ext>
            </a:extLst>
          </p:cNvPr>
          <p:cNvSpPr>
            <a:spLocks noGrp="1"/>
          </p:cNvSpPr>
          <p:nvPr>
            <p:ph idx="1"/>
          </p:nvPr>
        </p:nvSpPr>
        <p:spPr>
          <a:xfrm>
            <a:off x="673249" y="1184490"/>
            <a:ext cx="5824640" cy="5402050"/>
          </a:xfrm>
        </p:spPr>
        <p:txBody>
          <a:bodyPr>
            <a:normAutofit/>
          </a:bodyPr>
          <a:lstStyle/>
          <a:p>
            <a:r>
              <a:rPr lang="en-GB" dirty="0"/>
              <a:t>Grid lines on an OS map are spaced 1km apart no matter what the scale. This makes it easy to judge the rough distance between counting squares.</a:t>
            </a:r>
          </a:p>
          <a:p>
            <a:endParaRPr lang="en-GB" dirty="0"/>
          </a:p>
          <a:p>
            <a:r>
              <a:rPr lang="en-GB" dirty="0"/>
              <a:t>Horizontal lines are called </a:t>
            </a:r>
            <a:r>
              <a:rPr lang="en-GB" b="1" dirty="0"/>
              <a:t>Eastings</a:t>
            </a:r>
            <a:r>
              <a:rPr lang="en-GB" dirty="0"/>
              <a:t>.</a:t>
            </a:r>
          </a:p>
          <a:p>
            <a:endParaRPr lang="en-GB" dirty="0"/>
          </a:p>
          <a:p>
            <a:r>
              <a:rPr lang="en-GB" dirty="0"/>
              <a:t>Vertical lines are called </a:t>
            </a:r>
            <a:r>
              <a:rPr lang="en-GB" b="1" dirty="0"/>
              <a:t>Northings</a:t>
            </a:r>
            <a:r>
              <a:rPr lang="en-GB" dirty="0"/>
              <a:t>.</a:t>
            </a:r>
          </a:p>
          <a:p>
            <a:endParaRPr lang="en-GB" dirty="0"/>
          </a:p>
          <a:p>
            <a:r>
              <a:rPr lang="en-GB" dirty="0"/>
              <a:t>Each line has a number, based on the 100km square it belongs in.</a:t>
            </a:r>
          </a:p>
        </p:txBody>
      </p:sp>
      <p:pic>
        <p:nvPicPr>
          <p:cNvPr id="7" name="Picture 6">
            <a:extLst>
              <a:ext uri="{FF2B5EF4-FFF2-40B4-BE49-F238E27FC236}">
                <a16:creationId xmlns:a16="http://schemas.microsoft.com/office/drawing/2014/main" id="{EA6C46DE-F763-4A22-B458-BCAB0DE10CC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7421634" y="4322702"/>
            <a:ext cx="2263838" cy="2263838"/>
          </a:xfrm>
          <a:prstGeom prst="rect">
            <a:avLst/>
          </a:prstGeom>
        </p:spPr>
      </p:pic>
      <p:grpSp>
        <p:nvGrpSpPr>
          <p:cNvPr id="8" name="Group 7">
            <a:extLst>
              <a:ext uri="{FF2B5EF4-FFF2-40B4-BE49-F238E27FC236}">
                <a16:creationId xmlns:a16="http://schemas.microsoft.com/office/drawing/2014/main" id="{DFE04587-97B8-4163-B1DB-7BC99330690D}"/>
              </a:ext>
            </a:extLst>
          </p:cNvPr>
          <p:cNvGrpSpPr/>
          <p:nvPr/>
        </p:nvGrpSpPr>
        <p:grpSpPr>
          <a:xfrm>
            <a:off x="6729619" y="1184490"/>
            <a:ext cx="3141105" cy="3065995"/>
            <a:chOff x="6868694" y="3444365"/>
            <a:chExt cx="3141105" cy="3065995"/>
          </a:xfrm>
        </p:grpSpPr>
        <p:pic>
          <p:nvPicPr>
            <p:cNvPr id="9" name="Picture 8">
              <a:extLst>
                <a:ext uri="{FF2B5EF4-FFF2-40B4-BE49-F238E27FC236}">
                  <a16:creationId xmlns:a16="http://schemas.microsoft.com/office/drawing/2014/main" id="{88AFC63C-1191-4073-B3E2-99A83D6E5378}"/>
                </a:ext>
              </a:extLst>
            </p:cNvPr>
            <p:cNvPicPr>
              <a:picLocks noChangeAspect="1"/>
            </p:cNvPicPr>
            <p:nvPr/>
          </p:nvPicPr>
          <p:blipFill>
            <a:blip r:embed="rId5"/>
            <a:stretch>
              <a:fillRect/>
            </a:stretch>
          </p:blipFill>
          <p:spPr>
            <a:xfrm>
              <a:off x="7436678" y="3444365"/>
              <a:ext cx="2534636" cy="2534636"/>
            </a:xfrm>
            <a:prstGeom prst="rect">
              <a:avLst/>
            </a:prstGeom>
          </p:spPr>
        </p:pic>
        <p:sp>
          <p:nvSpPr>
            <p:cNvPr id="10" name="TextBox 9">
              <a:extLst>
                <a:ext uri="{FF2B5EF4-FFF2-40B4-BE49-F238E27FC236}">
                  <a16:creationId xmlns:a16="http://schemas.microsoft.com/office/drawing/2014/main" id="{529FE0F7-F707-4746-8A77-01D8AEEB4AEE}"/>
                </a:ext>
              </a:extLst>
            </p:cNvPr>
            <p:cNvSpPr txBox="1"/>
            <p:nvPr/>
          </p:nvSpPr>
          <p:spPr>
            <a:xfrm>
              <a:off x="7995942" y="5987140"/>
              <a:ext cx="2013857" cy="523220"/>
            </a:xfrm>
            <a:prstGeom prst="rect">
              <a:avLst/>
            </a:prstGeom>
            <a:noFill/>
          </p:spPr>
          <p:txBody>
            <a:bodyPr wrap="square" rtlCol="0">
              <a:spAutoFit/>
            </a:bodyPr>
            <a:lstStyle/>
            <a:p>
              <a:r>
                <a:rPr lang="en-GB" sz="2800" dirty="0">
                  <a:latin typeface="Myriad Pro" panose="020B0503030403020204" pitchFamily="34" charset="0"/>
                </a:rPr>
                <a:t>Eastings</a:t>
              </a:r>
            </a:p>
          </p:txBody>
        </p:sp>
        <p:sp>
          <p:nvSpPr>
            <p:cNvPr id="11" name="TextBox 10">
              <a:extLst>
                <a:ext uri="{FF2B5EF4-FFF2-40B4-BE49-F238E27FC236}">
                  <a16:creationId xmlns:a16="http://schemas.microsoft.com/office/drawing/2014/main" id="{B103C7AC-D24F-462B-817F-5002C2CD9A89}"/>
                </a:ext>
              </a:extLst>
            </p:cNvPr>
            <p:cNvSpPr txBox="1"/>
            <p:nvPr/>
          </p:nvSpPr>
          <p:spPr>
            <a:xfrm rot="5400000">
              <a:off x="6123375" y="4710463"/>
              <a:ext cx="2013857" cy="523220"/>
            </a:xfrm>
            <a:prstGeom prst="rect">
              <a:avLst/>
            </a:prstGeom>
            <a:noFill/>
          </p:spPr>
          <p:txBody>
            <a:bodyPr wrap="square" rtlCol="0">
              <a:spAutoFit/>
            </a:bodyPr>
            <a:lstStyle/>
            <a:p>
              <a:r>
                <a:rPr lang="en-GB" sz="2800" dirty="0">
                  <a:latin typeface="Myriad Pro" panose="020B0503030403020204" pitchFamily="34" charset="0"/>
                </a:rPr>
                <a:t>Northings</a:t>
              </a:r>
            </a:p>
          </p:txBody>
        </p:sp>
        <p:cxnSp>
          <p:nvCxnSpPr>
            <p:cNvPr id="12" name="Straight Arrow Connector 11">
              <a:extLst>
                <a:ext uri="{FF2B5EF4-FFF2-40B4-BE49-F238E27FC236}">
                  <a16:creationId xmlns:a16="http://schemas.microsoft.com/office/drawing/2014/main" id="{CBA7795B-68BA-4D13-984F-EB03A594F5BF}"/>
                </a:ext>
              </a:extLst>
            </p:cNvPr>
            <p:cNvCxnSpPr>
              <a:cxnSpLocks/>
            </p:cNvCxnSpPr>
            <p:nvPr/>
          </p:nvCxnSpPr>
          <p:spPr>
            <a:xfrm>
              <a:off x="9459685" y="6284858"/>
              <a:ext cx="4789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F967FCB-E0DF-4FC6-AAF3-5870D5EACE13}"/>
                </a:ext>
              </a:extLst>
            </p:cNvPr>
            <p:cNvCxnSpPr>
              <a:cxnSpLocks/>
            </p:cNvCxnSpPr>
            <p:nvPr/>
          </p:nvCxnSpPr>
          <p:spPr>
            <a:xfrm flipV="1">
              <a:off x="7108531" y="3540248"/>
              <a:ext cx="0" cy="4575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A66D40C-D16B-4967-874F-85CD4DFE191A}"/>
                </a:ext>
              </a:extLst>
            </p:cNvPr>
            <p:cNvCxnSpPr/>
            <p:nvPr/>
          </p:nvCxnSpPr>
          <p:spPr>
            <a:xfrm flipH="1" flipV="1">
              <a:off x="7772400" y="5979001"/>
              <a:ext cx="185057" cy="106113"/>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43F19ED-9472-4C82-8E27-EDF52D2DD151}"/>
                </a:ext>
              </a:extLst>
            </p:cNvPr>
            <p:cNvCxnSpPr>
              <a:cxnSpLocks/>
            </p:cNvCxnSpPr>
            <p:nvPr/>
          </p:nvCxnSpPr>
          <p:spPr>
            <a:xfrm flipV="1">
              <a:off x="8692628" y="5925946"/>
              <a:ext cx="0" cy="159168"/>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E4EB3A5-35D9-4CBC-9BF3-485DCC35BC10}"/>
                </a:ext>
              </a:extLst>
            </p:cNvPr>
            <p:cNvCxnSpPr>
              <a:cxnSpLocks/>
            </p:cNvCxnSpPr>
            <p:nvPr/>
          </p:nvCxnSpPr>
          <p:spPr>
            <a:xfrm flipV="1">
              <a:off x="9492343" y="5925946"/>
              <a:ext cx="190884" cy="235368"/>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E0D9470-E565-4A13-875F-41889EEF643A}"/>
                </a:ext>
              </a:extLst>
            </p:cNvPr>
            <p:cNvCxnSpPr/>
            <p:nvPr/>
          </p:nvCxnSpPr>
          <p:spPr>
            <a:xfrm flipH="1" flipV="1">
              <a:off x="7251621" y="5554458"/>
              <a:ext cx="185057" cy="106113"/>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6B0AEA1-0513-43CF-9871-42251280675C}"/>
                </a:ext>
              </a:extLst>
            </p:cNvPr>
            <p:cNvCxnSpPr>
              <a:cxnSpLocks/>
            </p:cNvCxnSpPr>
            <p:nvPr/>
          </p:nvCxnSpPr>
          <p:spPr>
            <a:xfrm flipH="1">
              <a:off x="7251621" y="3823817"/>
              <a:ext cx="192236" cy="251744"/>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9DA2BA-B525-471B-89D0-751AE8145C8C}"/>
                </a:ext>
              </a:extLst>
            </p:cNvPr>
            <p:cNvCxnSpPr>
              <a:cxnSpLocks/>
            </p:cNvCxnSpPr>
            <p:nvPr/>
          </p:nvCxnSpPr>
          <p:spPr>
            <a:xfrm flipH="1">
              <a:off x="7248032" y="4689137"/>
              <a:ext cx="130092" cy="22546"/>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graphicFrame>
        <p:nvGraphicFramePr>
          <p:cNvPr id="20" name="Table 19">
            <a:extLst>
              <a:ext uri="{FF2B5EF4-FFF2-40B4-BE49-F238E27FC236}">
                <a16:creationId xmlns:a16="http://schemas.microsoft.com/office/drawing/2014/main" id="{CB5578E4-9DE9-44BC-B112-1256F598B9B3}"/>
              </a:ext>
            </a:extLst>
          </p:cNvPr>
          <p:cNvGraphicFramePr>
            <a:graphicFrameLocks noGrp="1"/>
          </p:cNvGraphicFramePr>
          <p:nvPr>
            <p:extLst>
              <p:ext uri="{D42A27DB-BD31-4B8C-83A1-F6EECF244321}">
                <p14:modId xmlns:p14="http://schemas.microsoft.com/office/powerpoint/2010/main" val="3890065802"/>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72</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2210355978"/>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14A9C-B323-4C4F-A2FB-FAEEDF72A80A}"/>
              </a:ext>
            </a:extLst>
          </p:cNvPr>
          <p:cNvSpPr>
            <a:spLocks noGrp="1"/>
          </p:cNvSpPr>
          <p:nvPr>
            <p:ph type="title"/>
          </p:nvPr>
        </p:nvSpPr>
        <p:spPr/>
        <p:txBody>
          <a:bodyPr/>
          <a:lstStyle/>
          <a:p>
            <a:r>
              <a:rPr lang="en-GB" dirty="0"/>
              <a:t>GRID SQUARES</a:t>
            </a:r>
          </a:p>
        </p:txBody>
      </p:sp>
      <p:sp>
        <p:nvSpPr>
          <p:cNvPr id="3" name="Content Placeholder 2">
            <a:extLst>
              <a:ext uri="{FF2B5EF4-FFF2-40B4-BE49-F238E27FC236}">
                <a16:creationId xmlns:a16="http://schemas.microsoft.com/office/drawing/2014/main" id="{4805F659-D0ED-4BA9-87D6-D018937D03A9}"/>
              </a:ext>
            </a:extLst>
          </p:cNvPr>
          <p:cNvSpPr>
            <a:spLocks noGrp="1"/>
          </p:cNvSpPr>
          <p:nvPr>
            <p:ph idx="1"/>
          </p:nvPr>
        </p:nvSpPr>
        <p:spPr>
          <a:xfrm>
            <a:off x="673248" y="1184490"/>
            <a:ext cx="5422751" cy="872910"/>
          </a:xfrm>
        </p:spPr>
        <p:txBody>
          <a:bodyPr/>
          <a:lstStyle/>
          <a:p>
            <a:r>
              <a:rPr lang="en-GB" dirty="0"/>
              <a:t>Decreasing scale of squares</a:t>
            </a:r>
          </a:p>
        </p:txBody>
      </p:sp>
      <p:pic>
        <p:nvPicPr>
          <p:cNvPr id="3074" name="Picture 2" descr="Image result for a beginners guide to grid references">
            <a:extLst>
              <a:ext uri="{FF2B5EF4-FFF2-40B4-BE49-F238E27FC236}">
                <a16:creationId xmlns:a16="http://schemas.microsoft.com/office/drawing/2014/main" id="{4C5E226C-FF0C-43DF-A08C-ADF4E9ECD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54" y="1943099"/>
            <a:ext cx="2265045" cy="43623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a beginners guide to grid references">
            <a:extLst>
              <a:ext uri="{FF2B5EF4-FFF2-40B4-BE49-F238E27FC236}">
                <a16:creationId xmlns:a16="http://schemas.microsoft.com/office/drawing/2014/main" id="{0A47AC95-F145-4787-B1C9-AE28B15FC4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7611" y="2421182"/>
            <a:ext cx="3406141" cy="340614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a beginners guide to grid references">
            <a:extLst>
              <a:ext uri="{FF2B5EF4-FFF2-40B4-BE49-F238E27FC236}">
                <a16:creationId xmlns:a16="http://schemas.microsoft.com/office/drawing/2014/main" id="{D6507E06-73E9-4E41-8C99-F6B1F0236E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6592" y="2172579"/>
            <a:ext cx="2143125" cy="214312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62BDCC60-3F66-44AE-AF04-A765DC6D56C8}"/>
              </a:ext>
            </a:extLst>
          </p:cNvPr>
          <p:cNvCxnSpPr>
            <a:cxnSpLocks/>
          </p:cNvCxnSpPr>
          <p:nvPr/>
        </p:nvCxnSpPr>
        <p:spPr>
          <a:xfrm flipV="1">
            <a:off x="2444590" y="5006340"/>
            <a:ext cx="1875950" cy="6400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BFAAFF6-43CB-424B-9BD8-430FAC834A8A}"/>
              </a:ext>
            </a:extLst>
          </p:cNvPr>
          <p:cNvCxnSpPr>
            <a:cxnSpLocks/>
          </p:cNvCxnSpPr>
          <p:nvPr/>
        </p:nvCxnSpPr>
        <p:spPr>
          <a:xfrm flipV="1">
            <a:off x="5623560" y="3840480"/>
            <a:ext cx="1718787" cy="5486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1327477"/>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DC53C-6349-4540-A362-B44D0BAD0D1D}"/>
              </a:ext>
            </a:extLst>
          </p:cNvPr>
          <p:cNvSpPr>
            <a:spLocks noGrp="1"/>
          </p:cNvSpPr>
          <p:nvPr>
            <p:ph type="title"/>
          </p:nvPr>
        </p:nvSpPr>
        <p:spPr>
          <a:xfrm>
            <a:off x="673248" y="271587"/>
            <a:ext cx="5290582" cy="609473"/>
          </a:xfrm>
        </p:spPr>
        <p:txBody>
          <a:bodyPr>
            <a:normAutofit/>
          </a:bodyPr>
          <a:lstStyle/>
          <a:p>
            <a:r>
              <a:rPr lang="en-GB" dirty="0"/>
              <a:t>4-FIGURE GRID REFERENCES</a:t>
            </a:r>
          </a:p>
        </p:txBody>
      </p:sp>
      <p:pic>
        <p:nvPicPr>
          <p:cNvPr id="5" name="How to take a 4-figure grid reference">
            <a:hlinkClick r:id="" action="ppaction://media"/>
            <a:extLst>
              <a:ext uri="{FF2B5EF4-FFF2-40B4-BE49-F238E27FC236}">
                <a16:creationId xmlns:a16="http://schemas.microsoft.com/office/drawing/2014/main" id="{CF0748D1-8800-4B8C-A8E2-FB99BB1779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3249" y="1156064"/>
            <a:ext cx="9204176" cy="5177349"/>
          </a:xfrm>
          <a:prstGeom prst="rect">
            <a:avLst/>
          </a:prstGeom>
        </p:spPr>
      </p:pic>
      <p:graphicFrame>
        <p:nvGraphicFramePr>
          <p:cNvPr id="6" name="Table 5">
            <a:extLst>
              <a:ext uri="{FF2B5EF4-FFF2-40B4-BE49-F238E27FC236}">
                <a16:creationId xmlns:a16="http://schemas.microsoft.com/office/drawing/2014/main" id="{C3D2AE46-7FC7-435B-B02F-7D5F1D16EBC1}"/>
              </a:ext>
            </a:extLst>
          </p:cNvPr>
          <p:cNvGraphicFramePr>
            <a:graphicFrameLocks noGrp="1"/>
          </p:cNvGraphicFramePr>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72</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3428982010"/>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93E35-7B5E-45CE-8A7F-CAF47DAC1405}"/>
              </a:ext>
            </a:extLst>
          </p:cNvPr>
          <p:cNvSpPr>
            <a:spLocks noGrp="1"/>
          </p:cNvSpPr>
          <p:nvPr>
            <p:ph type="title"/>
          </p:nvPr>
        </p:nvSpPr>
        <p:spPr>
          <a:xfrm>
            <a:off x="673248" y="271587"/>
            <a:ext cx="5290582" cy="609473"/>
          </a:xfrm>
        </p:spPr>
        <p:txBody>
          <a:bodyPr>
            <a:normAutofit/>
          </a:bodyPr>
          <a:lstStyle/>
          <a:p>
            <a:r>
              <a:rPr lang="en-GB" dirty="0"/>
              <a:t>4-FIGURE GRID REFERENCES</a:t>
            </a:r>
          </a:p>
        </p:txBody>
      </p:sp>
      <p:sp>
        <p:nvSpPr>
          <p:cNvPr id="3" name="Content Placeholder 2">
            <a:extLst>
              <a:ext uri="{FF2B5EF4-FFF2-40B4-BE49-F238E27FC236}">
                <a16:creationId xmlns:a16="http://schemas.microsoft.com/office/drawing/2014/main" id="{4D453CF7-5F0E-4805-8E8E-3FF020ED327E}"/>
              </a:ext>
            </a:extLst>
          </p:cNvPr>
          <p:cNvSpPr>
            <a:spLocks noGrp="1"/>
          </p:cNvSpPr>
          <p:nvPr>
            <p:ph idx="1"/>
          </p:nvPr>
        </p:nvSpPr>
        <p:spPr>
          <a:xfrm>
            <a:off x="673249" y="1184490"/>
            <a:ext cx="5422752" cy="5402050"/>
          </a:xfrm>
        </p:spPr>
        <p:txBody>
          <a:bodyPr/>
          <a:lstStyle/>
          <a:p>
            <a:r>
              <a:rPr lang="en-GB" dirty="0"/>
              <a:t>Each 1km square has it’s own 4 figure ‘grid reference’.</a:t>
            </a:r>
          </a:p>
          <a:p>
            <a:endParaRPr lang="en-GB" dirty="0"/>
          </a:p>
          <a:p>
            <a:r>
              <a:rPr lang="en-GB" dirty="0"/>
              <a:t>You can use the numbers from the eastings and northings to find it.</a:t>
            </a:r>
          </a:p>
          <a:p>
            <a:endParaRPr lang="en-GB" dirty="0"/>
          </a:p>
          <a:p>
            <a:r>
              <a:rPr lang="en-GB" dirty="0"/>
              <a:t>Find the eastings first :  ‘along the corridor’.</a:t>
            </a:r>
          </a:p>
          <a:p>
            <a:endParaRPr lang="en-GB" dirty="0"/>
          </a:p>
          <a:p>
            <a:r>
              <a:rPr lang="en-GB" dirty="0"/>
              <a:t>Then the northings:  ‘up the stairs’ .</a:t>
            </a:r>
          </a:p>
        </p:txBody>
      </p:sp>
      <p:grpSp>
        <p:nvGrpSpPr>
          <p:cNvPr id="4" name="Group 3">
            <a:extLst>
              <a:ext uri="{FF2B5EF4-FFF2-40B4-BE49-F238E27FC236}">
                <a16:creationId xmlns:a16="http://schemas.microsoft.com/office/drawing/2014/main" id="{76BAB5BE-D781-4704-844E-E15B4E086678}"/>
              </a:ext>
            </a:extLst>
          </p:cNvPr>
          <p:cNvGrpSpPr/>
          <p:nvPr/>
        </p:nvGrpSpPr>
        <p:grpSpPr>
          <a:xfrm>
            <a:off x="6369039" y="1896002"/>
            <a:ext cx="3141105" cy="3065995"/>
            <a:chOff x="6868694" y="3444365"/>
            <a:chExt cx="3141105" cy="3065995"/>
          </a:xfrm>
        </p:grpSpPr>
        <p:pic>
          <p:nvPicPr>
            <p:cNvPr id="5" name="Picture 4">
              <a:extLst>
                <a:ext uri="{FF2B5EF4-FFF2-40B4-BE49-F238E27FC236}">
                  <a16:creationId xmlns:a16="http://schemas.microsoft.com/office/drawing/2014/main" id="{BD0449A8-72EE-4BB3-A37E-16A5719B0384}"/>
                </a:ext>
              </a:extLst>
            </p:cNvPr>
            <p:cNvPicPr>
              <a:picLocks noChangeAspect="1"/>
            </p:cNvPicPr>
            <p:nvPr/>
          </p:nvPicPr>
          <p:blipFill>
            <a:blip r:embed="rId3"/>
            <a:stretch>
              <a:fillRect/>
            </a:stretch>
          </p:blipFill>
          <p:spPr>
            <a:xfrm>
              <a:off x="7436678" y="3444365"/>
              <a:ext cx="2534636" cy="2534636"/>
            </a:xfrm>
            <a:prstGeom prst="rect">
              <a:avLst/>
            </a:prstGeom>
          </p:spPr>
        </p:pic>
        <p:sp>
          <p:nvSpPr>
            <p:cNvPr id="6" name="TextBox 5">
              <a:extLst>
                <a:ext uri="{FF2B5EF4-FFF2-40B4-BE49-F238E27FC236}">
                  <a16:creationId xmlns:a16="http://schemas.microsoft.com/office/drawing/2014/main" id="{BE94DEAB-29C7-4CDF-9FB3-0C280FDBE324}"/>
                </a:ext>
              </a:extLst>
            </p:cNvPr>
            <p:cNvSpPr txBox="1"/>
            <p:nvPr/>
          </p:nvSpPr>
          <p:spPr>
            <a:xfrm>
              <a:off x="7995942" y="5987140"/>
              <a:ext cx="2013857" cy="523220"/>
            </a:xfrm>
            <a:prstGeom prst="rect">
              <a:avLst/>
            </a:prstGeom>
            <a:noFill/>
          </p:spPr>
          <p:txBody>
            <a:bodyPr wrap="square" rtlCol="0">
              <a:spAutoFit/>
            </a:bodyPr>
            <a:lstStyle/>
            <a:p>
              <a:r>
                <a:rPr lang="en-GB" sz="2800" dirty="0">
                  <a:latin typeface="Myriad Pro Light" panose="020B0603030403020204" pitchFamily="34" charset="0"/>
                </a:rPr>
                <a:t>Eastings</a:t>
              </a:r>
            </a:p>
          </p:txBody>
        </p:sp>
        <p:sp>
          <p:nvSpPr>
            <p:cNvPr id="7" name="TextBox 6">
              <a:extLst>
                <a:ext uri="{FF2B5EF4-FFF2-40B4-BE49-F238E27FC236}">
                  <a16:creationId xmlns:a16="http://schemas.microsoft.com/office/drawing/2014/main" id="{7ACCA2E2-E7F2-4701-818C-0691F94F6F7B}"/>
                </a:ext>
              </a:extLst>
            </p:cNvPr>
            <p:cNvSpPr txBox="1"/>
            <p:nvPr/>
          </p:nvSpPr>
          <p:spPr>
            <a:xfrm rot="5400000">
              <a:off x="6123375" y="4710463"/>
              <a:ext cx="2013857" cy="523220"/>
            </a:xfrm>
            <a:prstGeom prst="rect">
              <a:avLst/>
            </a:prstGeom>
            <a:noFill/>
          </p:spPr>
          <p:txBody>
            <a:bodyPr wrap="square" rtlCol="0">
              <a:spAutoFit/>
            </a:bodyPr>
            <a:lstStyle/>
            <a:p>
              <a:r>
                <a:rPr lang="en-GB" sz="2800" dirty="0">
                  <a:latin typeface="Myriad Pro Light" panose="020B0603030403020204" pitchFamily="34" charset="0"/>
                </a:rPr>
                <a:t>Northings</a:t>
              </a:r>
            </a:p>
          </p:txBody>
        </p:sp>
        <p:cxnSp>
          <p:nvCxnSpPr>
            <p:cNvPr id="8" name="Straight Arrow Connector 7">
              <a:extLst>
                <a:ext uri="{FF2B5EF4-FFF2-40B4-BE49-F238E27FC236}">
                  <a16:creationId xmlns:a16="http://schemas.microsoft.com/office/drawing/2014/main" id="{5C21E724-1EBC-46A6-B22A-0B6D02CBE7E5}"/>
                </a:ext>
              </a:extLst>
            </p:cNvPr>
            <p:cNvCxnSpPr>
              <a:cxnSpLocks/>
            </p:cNvCxnSpPr>
            <p:nvPr/>
          </p:nvCxnSpPr>
          <p:spPr>
            <a:xfrm>
              <a:off x="9459685" y="6284858"/>
              <a:ext cx="4789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7B42395-01D8-4328-AE78-C224A65F706A}"/>
                </a:ext>
              </a:extLst>
            </p:cNvPr>
            <p:cNvCxnSpPr>
              <a:cxnSpLocks/>
            </p:cNvCxnSpPr>
            <p:nvPr/>
          </p:nvCxnSpPr>
          <p:spPr>
            <a:xfrm flipV="1">
              <a:off x="7108531" y="3540248"/>
              <a:ext cx="0" cy="4575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933CDF-7842-48BE-9937-386C980A1230}"/>
                </a:ext>
              </a:extLst>
            </p:cNvPr>
            <p:cNvCxnSpPr/>
            <p:nvPr/>
          </p:nvCxnSpPr>
          <p:spPr>
            <a:xfrm flipH="1" flipV="1">
              <a:off x="7772400" y="5979001"/>
              <a:ext cx="185057" cy="106113"/>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7A26091-A537-439F-ACAE-486608980CE0}"/>
                </a:ext>
              </a:extLst>
            </p:cNvPr>
            <p:cNvCxnSpPr>
              <a:cxnSpLocks/>
            </p:cNvCxnSpPr>
            <p:nvPr/>
          </p:nvCxnSpPr>
          <p:spPr>
            <a:xfrm flipV="1">
              <a:off x="8692628" y="5925946"/>
              <a:ext cx="0" cy="159168"/>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E02CFB5-D665-498B-BE6E-9AA0A15B2EB4}"/>
                </a:ext>
              </a:extLst>
            </p:cNvPr>
            <p:cNvCxnSpPr>
              <a:cxnSpLocks/>
            </p:cNvCxnSpPr>
            <p:nvPr/>
          </p:nvCxnSpPr>
          <p:spPr>
            <a:xfrm flipV="1">
              <a:off x="9492343" y="5925946"/>
              <a:ext cx="190884" cy="235368"/>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D512BE-3370-47D5-8ABB-4DD34D599646}"/>
                </a:ext>
              </a:extLst>
            </p:cNvPr>
            <p:cNvCxnSpPr/>
            <p:nvPr/>
          </p:nvCxnSpPr>
          <p:spPr>
            <a:xfrm flipH="1" flipV="1">
              <a:off x="7251621" y="5554458"/>
              <a:ext cx="185057" cy="106113"/>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06E97C-E241-4058-B312-1695DC20E4B1}"/>
                </a:ext>
              </a:extLst>
            </p:cNvPr>
            <p:cNvCxnSpPr>
              <a:cxnSpLocks/>
            </p:cNvCxnSpPr>
            <p:nvPr/>
          </p:nvCxnSpPr>
          <p:spPr>
            <a:xfrm flipH="1">
              <a:off x="7251621" y="3823817"/>
              <a:ext cx="192236" cy="251744"/>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A1FD1E8-3A78-40D9-B0A9-7BABD4FB238D}"/>
                </a:ext>
              </a:extLst>
            </p:cNvPr>
            <p:cNvCxnSpPr>
              <a:cxnSpLocks/>
            </p:cNvCxnSpPr>
            <p:nvPr/>
          </p:nvCxnSpPr>
          <p:spPr>
            <a:xfrm flipH="1">
              <a:off x="7248032" y="4689137"/>
              <a:ext cx="130092" cy="22546"/>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graphicFrame>
        <p:nvGraphicFramePr>
          <p:cNvPr id="16" name="Table 15">
            <a:extLst>
              <a:ext uri="{FF2B5EF4-FFF2-40B4-BE49-F238E27FC236}">
                <a16:creationId xmlns:a16="http://schemas.microsoft.com/office/drawing/2014/main" id="{6317F3BD-2C47-4FC8-A3BC-3B4DF1641F67}"/>
              </a:ext>
            </a:extLst>
          </p:cNvPr>
          <p:cNvGraphicFramePr>
            <a:graphicFrameLocks noGrp="1"/>
          </p:cNvGraphicFramePr>
          <p:nvPr>
            <p:extLst>
              <p:ext uri="{D42A27DB-BD31-4B8C-83A1-F6EECF244321}">
                <p14:modId xmlns:p14="http://schemas.microsoft.com/office/powerpoint/2010/main" val="3890065802"/>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72</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603338192"/>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C098E-F9F6-444B-9C4F-3AB1077223DD}"/>
              </a:ext>
            </a:extLst>
          </p:cNvPr>
          <p:cNvSpPr>
            <a:spLocks noGrp="1"/>
          </p:cNvSpPr>
          <p:nvPr>
            <p:ph type="title"/>
          </p:nvPr>
        </p:nvSpPr>
        <p:spPr>
          <a:xfrm>
            <a:off x="673248" y="271587"/>
            <a:ext cx="5290582" cy="609473"/>
          </a:xfrm>
        </p:spPr>
        <p:txBody>
          <a:bodyPr>
            <a:normAutofit/>
          </a:bodyPr>
          <a:lstStyle/>
          <a:p>
            <a:r>
              <a:rPr lang="en-GB" dirty="0"/>
              <a:t>4-FIGURE GRID REFERENCES</a:t>
            </a:r>
          </a:p>
        </p:txBody>
      </p:sp>
      <p:sp>
        <p:nvSpPr>
          <p:cNvPr id="3" name="Content Placeholder 2">
            <a:extLst>
              <a:ext uri="{FF2B5EF4-FFF2-40B4-BE49-F238E27FC236}">
                <a16:creationId xmlns:a16="http://schemas.microsoft.com/office/drawing/2014/main" id="{2935698C-CD1C-4B73-95DA-2610ACAFF9E9}"/>
              </a:ext>
            </a:extLst>
          </p:cNvPr>
          <p:cNvSpPr>
            <a:spLocks noGrp="1"/>
          </p:cNvSpPr>
          <p:nvPr>
            <p:ph idx="1"/>
          </p:nvPr>
        </p:nvSpPr>
        <p:spPr>
          <a:xfrm>
            <a:off x="673248" y="1184490"/>
            <a:ext cx="9204177" cy="983891"/>
          </a:xfrm>
        </p:spPr>
        <p:txBody>
          <a:bodyPr/>
          <a:lstStyle/>
          <a:p>
            <a:r>
              <a:rPr lang="en-GB" dirty="0"/>
              <a:t>When giving a grid reference, you always find what the  easting is first, then the northing.</a:t>
            </a:r>
          </a:p>
          <a:p>
            <a:endParaRPr lang="en-GB" dirty="0"/>
          </a:p>
        </p:txBody>
      </p:sp>
      <p:pic>
        <p:nvPicPr>
          <p:cNvPr id="5" name="Picture 4">
            <a:extLst>
              <a:ext uri="{FF2B5EF4-FFF2-40B4-BE49-F238E27FC236}">
                <a16:creationId xmlns:a16="http://schemas.microsoft.com/office/drawing/2014/main" id="{E5830026-EA37-4E66-A51F-F06DAFDC1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120" y="2168381"/>
            <a:ext cx="3943826" cy="4007209"/>
          </a:xfrm>
          <a:prstGeom prst="rect">
            <a:avLst/>
          </a:prstGeom>
        </p:spPr>
      </p:pic>
      <p:sp>
        <p:nvSpPr>
          <p:cNvPr id="6" name="Content Placeholder 2">
            <a:extLst>
              <a:ext uri="{FF2B5EF4-FFF2-40B4-BE49-F238E27FC236}">
                <a16:creationId xmlns:a16="http://schemas.microsoft.com/office/drawing/2014/main" id="{FE18C4FB-40A4-4E11-BBEE-1ADAA81C9469}"/>
              </a:ext>
            </a:extLst>
          </p:cNvPr>
          <p:cNvSpPr txBox="1">
            <a:spLocks/>
          </p:cNvSpPr>
          <p:nvPr/>
        </p:nvSpPr>
        <p:spPr>
          <a:xfrm>
            <a:off x="673248" y="2358920"/>
            <a:ext cx="4457394" cy="40072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 the grid reference of the blue shaded square marked by the arrow would  be:</a:t>
            </a:r>
          </a:p>
        </p:txBody>
      </p:sp>
      <p:graphicFrame>
        <p:nvGraphicFramePr>
          <p:cNvPr id="7" name="Table 6">
            <a:extLst>
              <a:ext uri="{FF2B5EF4-FFF2-40B4-BE49-F238E27FC236}">
                <a16:creationId xmlns:a16="http://schemas.microsoft.com/office/drawing/2014/main" id="{DD6A5A3F-457C-41E8-BFA4-8F3EBC6CE499}"/>
              </a:ext>
            </a:extLst>
          </p:cNvPr>
          <p:cNvGraphicFramePr>
            <a:graphicFrameLocks noGrp="1"/>
          </p:cNvGraphicFramePr>
          <p:nvPr>
            <p:extLst>
              <p:ext uri="{D42A27DB-BD31-4B8C-83A1-F6EECF244321}">
                <p14:modId xmlns:p14="http://schemas.microsoft.com/office/powerpoint/2010/main" val="1952340766"/>
              </p:ext>
            </p:extLst>
          </p:nvPr>
        </p:nvGraphicFramePr>
        <p:xfrm>
          <a:off x="1400839" y="3727207"/>
          <a:ext cx="3002212" cy="1126279"/>
        </p:xfrm>
        <a:graphic>
          <a:graphicData uri="http://schemas.openxmlformats.org/drawingml/2006/table">
            <a:tbl>
              <a:tblPr/>
              <a:tblGrid>
                <a:gridCol w="1501106">
                  <a:extLst>
                    <a:ext uri="{9D8B030D-6E8A-4147-A177-3AD203B41FA5}">
                      <a16:colId xmlns:a16="http://schemas.microsoft.com/office/drawing/2014/main" val="3219176965"/>
                    </a:ext>
                  </a:extLst>
                </a:gridCol>
                <a:gridCol w="1501106">
                  <a:extLst>
                    <a:ext uri="{9D8B030D-6E8A-4147-A177-3AD203B41FA5}">
                      <a16:colId xmlns:a16="http://schemas.microsoft.com/office/drawing/2014/main" val="304699710"/>
                    </a:ext>
                  </a:extLst>
                </a:gridCol>
              </a:tblGrid>
              <a:tr h="423905">
                <a:tc>
                  <a:txBody>
                    <a:bodyPr/>
                    <a:lstStyle/>
                    <a:p>
                      <a:pPr marR="0" indent="0" algn="ctr" rtl="0">
                        <a:lnSpc>
                          <a:spcPct val="119000"/>
                        </a:lnSpc>
                        <a:spcBef>
                          <a:spcPts val="0"/>
                        </a:spcBef>
                        <a:spcAft>
                          <a:spcPts val="600"/>
                        </a:spcAft>
                      </a:pPr>
                      <a:r>
                        <a:rPr lang="en-GB" sz="2400" b="1" kern="1400" dirty="0">
                          <a:ln>
                            <a:noFill/>
                          </a:ln>
                          <a:solidFill>
                            <a:srgbClr val="FFFFFF"/>
                          </a:solidFill>
                          <a:effectLst/>
                          <a:latin typeface="Myriad Pro" panose="020B0503030403020204" pitchFamily="34" charset="0"/>
                        </a:rPr>
                        <a:t>Easting</a:t>
                      </a:r>
                      <a:endParaRPr lang="en-GB" sz="1600" kern="1400" dirty="0">
                        <a:ln>
                          <a:noFill/>
                        </a:ln>
                        <a:solidFill>
                          <a:srgbClr val="DFD4D7"/>
                        </a:solidFill>
                        <a:effectLst/>
                        <a:latin typeface="Calibri" panose="020F0502020204030204" pitchFamily="34" charset="0"/>
                      </a:endParaRPr>
                    </a:p>
                  </a:txBody>
                  <a:tcPr marL="42672" marR="42672" marT="42672" marB="42672">
                    <a:lnL w="12700" cap="flat" cmpd="sng" algn="ctr">
                      <a:solidFill>
                        <a:srgbClr val="002F5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rgbClr val="002F5F"/>
                    </a:solidFill>
                  </a:tcPr>
                </a:tc>
                <a:tc>
                  <a:txBody>
                    <a:bodyPr/>
                    <a:lstStyle/>
                    <a:p>
                      <a:pPr marR="0" indent="0" algn="ctr" rtl="0">
                        <a:lnSpc>
                          <a:spcPct val="119000"/>
                        </a:lnSpc>
                        <a:spcBef>
                          <a:spcPts val="0"/>
                        </a:spcBef>
                        <a:spcAft>
                          <a:spcPts val="600"/>
                        </a:spcAft>
                      </a:pPr>
                      <a:r>
                        <a:rPr lang="en-GB" sz="2400" b="1" kern="1400" dirty="0">
                          <a:ln>
                            <a:noFill/>
                          </a:ln>
                          <a:solidFill>
                            <a:srgbClr val="FFFFFF"/>
                          </a:solidFill>
                          <a:effectLst/>
                          <a:latin typeface="Myriad Pro" panose="020B0503030403020204" pitchFamily="34" charset="0"/>
                        </a:rPr>
                        <a:t>Northing</a:t>
                      </a:r>
                      <a:endParaRPr lang="en-GB" sz="1600" kern="1400" dirty="0">
                        <a:ln>
                          <a:noFill/>
                        </a:ln>
                        <a:solidFill>
                          <a:srgbClr val="DFD4D7"/>
                        </a:solidFill>
                        <a:effectLst/>
                        <a:latin typeface="Calibri" panose="020F0502020204030204" pitchFamily="34" charset="0"/>
                      </a:endParaRPr>
                    </a:p>
                  </a:txBody>
                  <a:tcPr marL="42672" marR="42672" marT="42672" marB="42672">
                    <a:lnL w="12700" cap="flat" cmpd="sng" algn="ctr">
                      <a:solidFill>
                        <a:schemeClr val="bg1"/>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rgbClr val="002F5F"/>
                    </a:solidFill>
                  </a:tcPr>
                </a:tc>
                <a:extLst>
                  <a:ext uri="{0D108BD9-81ED-4DB2-BD59-A6C34878D82A}">
                    <a16:rowId xmlns:a16="http://schemas.microsoft.com/office/drawing/2014/main" val="2315027430"/>
                  </a:ext>
                </a:extLst>
              </a:tr>
              <a:tr h="635487">
                <a:tc>
                  <a:txBody>
                    <a:bodyPr/>
                    <a:lstStyle/>
                    <a:p>
                      <a:pPr marR="0" indent="0" algn="ctr" rtl="0">
                        <a:lnSpc>
                          <a:spcPct val="119000"/>
                        </a:lnSpc>
                        <a:spcBef>
                          <a:spcPts val="0"/>
                        </a:spcBef>
                        <a:spcAft>
                          <a:spcPts val="600"/>
                        </a:spcAft>
                      </a:pPr>
                      <a:r>
                        <a:rPr lang="en-GB" sz="3200" b="1" kern="1400" dirty="0">
                          <a:ln>
                            <a:noFill/>
                          </a:ln>
                          <a:solidFill>
                            <a:srgbClr val="000000"/>
                          </a:solidFill>
                          <a:effectLst/>
                          <a:latin typeface="Myriad Pro" panose="020B0503030403020204" pitchFamily="34" charset="0"/>
                        </a:rPr>
                        <a:t>18</a:t>
                      </a:r>
                      <a:endParaRPr lang="en-GB" sz="1400" kern="1400" dirty="0">
                        <a:ln>
                          <a:noFill/>
                        </a:ln>
                        <a:solidFill>
                          <a:srgbClr val="DFD4D7"/>
                        </a:solidFill>
                        <a:effectLst/>
                        <a:latin typeface="Calibri" panose="020F0502020204030204" pitchFamily="34" charset="0"/>
                      </a:endParaRPr>
                    </a:p>
                  </a:txBody>
                  <a:tcPr marL="42672" marR="42672" marT="42672" marB="42672">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chemeClr val="bg1"/>
                    </a:solidFill>
                  </a:tcPr>
                </a:tc>
                <a:tc>
                  <a:txBody>
                    <a:bodyPr/>
                    <a:lstStyle/>
                    <a:p>
                      <a:pPr marR="0" indent="0" algn="ctr" rtl="0">
                        <a:lnSpc>
                          <a:spcPct val="119000"/>
                        </a:lnSpc>
                        <a:spcBef>
                          <a:spcPts val="0"/>
                        </a:spcBef>
                        <a:spcAft>
                          <a:spcPts val="600"/>
                        </a:spcAft>
                      </a:pPr>
                      <a:r>
                        <a:rPr lang="en-GB" sz="3200" b="1" kern="1400" dirty="0">
                          <a:ln>
                            <a:noFill/>
                          </a:ln>
                          <a:solidFill>
                            <a:srgbClr val="000000"/>
                          </a:solidFill>
                          <a:effectLst/>
                          <a:latin typeface="Myriad Pro" panose="020B0503030403020204" pitchFamily="34" charset="0"/>
                        </a:rPr>
                        <a:t>25</a:t>
                      </a:r>
                      <a:endParaRPr lang="en-GB" sz="1400" kern="1400" dirty="0">
                        <a:ln>
                          <a:noFill/>
                        </a:ln>
                        <a:solidFill>
                          <a:srgbClr val="DFD4D7"/>
                        </a:solidFill>
                        <a:effectLst/>
                        <a:latin typeface="Calibri" panose="020F0502020204030204" pitchFamily="34" charset="0"/>
                      </a:endParaRPr>
                    </a:p>
                  </a:txBody>
                  <a:tcPr marL="42672" marR="42672" marT="42672" marB="42672">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chemeClr val="bg1"/>
                    </a:solidFill>
                  </a:tcPr>
                </a:tc>
                <a:extLst>
                  <a:ext uri="{0D108BD9-81ED-4DB2-BD59-A6C34878D82A}">
                    <a16:rowId xmlns:a16="http://schemas.microsoft.com/office/drawing/2014/main" val="580567632"/>
                  </a:ext>
                </a:extLst>
              </a:tr>
            </a:tbl>
          </a:graphicData>
        </a:graphic>
      </p:graphicFrame>
      <p:graphicFrame>
        <p:nvGraphicFramePr>
          <p:cNvPr id="8" name="Table 7">
            <a:extLst>
              <a:ext uri="{FF2B5EF4-FFF2-40B4-BE49-F238E27FC236}">
                <a16:creationId xmlns:a16="http://schemas.microsoft.com/office/drawing/2014/main" id="{13C731CA-D359-42DD-9F27-5C4DCE9AEECE}"/>
              </a:ext>
            </a:extLst>
          </p:cNvPr>
          <p:cNvGraphicFramePr>
            <a:graphicFrameLocks noGrp="1"/>
          </p:cNvGraphicFramePr>
          <p:nvPr>
            <p:extLst>
              <p:ext uri="{D42A27DB-BD31-4B8C-83A1-F6EECF244321}">
                <p14:modId xmlns:p14="http://schemas.microsoft.com/office/powerpoint/2010/main" val="2959651911"/>
              </p:ext>
            </p:extLst>
          </p:nvPr>
        </p:nvGraphicFramePr>
        <p:xfrm>
          <a:off x="1709959" y="5098509"/>
          <a:ext cx="2383972" cy="1214744"/>
        </p:xfrm>
        <a:graphic>
          <a:graphicData uri="http://schemas.openxmlformats.org/drawingml/2006/table">
            <a:tbl>
              <a:tblPr/>
              <a:tblGrid>
                <a:gridCol w="2383972">
                  <a:extLst>
                    <a:ext uri="{9D8B030D-6E8A-4147-A177-3AD203B41FA5}">
                      <a16:colId xmlns:a16="http://schemas.microsoft.com/office/drawing/2014/main" val="1197219168"/>
                    </a:ext>
                  </a:extLst>
                </a:gridCol>
              </a:tblGrid>
              <a:tr h="475929">
                <a:tc>
                  <a:txBody>
                    <a:bodyPr/>
                    <a:lstStyle/>
                    <a:p>
                      <a:pPr marR="0" indent="0" algn="ctr" rtl="0">
                        <a:lnSpc>
                          <a:spcPct val="119000"/>
                        </a:lnSpc>
                        <a:spcBef>
                          <a:spcPts val="0"/>
                        </a:spcBef>
                        <a:spcAft>
                          <a:spcPts val="600"/>
                        </a:spcAft>
                      </a:pPr>
                      <a:r>
                        <a:rPr lang="en-GB" sz="2400" b="1" kern="1400" dirty="0">
                          <a:ln>
                            <a:noFill/>
                          </a:ln>
                          <a:solidFill>
                            <a:srgbClr val="FFFFFF"/>
                          </a:solidFill>
                          <a:effectLst/>
                          <a:latin typeface="Myriad Pro" panose="020B0503030403020204" pitchFamily="34" charset="0"/>
                        </a:rPr>
                        <a:t>Grid Reference</a:t>
                      </a:r>
                      <a:endParaRPr lang="en-GB" sz="1400" kern="1400" dirty="0">
                        <a:ln>
                          <a:noFill/>
                        </a:ln>
                        <a:solidFill>
                          <a:srgbClr val="DFD4D7"/>
                        </a:solidFill>
                        <a:effectLst/>
                        <a:latin typeface="Calibri" panose="020F0502020204030204" pitchFamily="34" charset="0"/>
                      </a:endParaRPr>
                    </a:p>
                  </a:txBody>
                  <a:tcPr marL="47909" marR="47909" marT="47909" marB="47909">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rgbClr val="002F5F"/>
                    </a:solidFill>
                  </a:tcPr>
                </a:tc>
                <a:extLst>
                  <a:ext uri="{0D108BD9-81ED-4DB2-BD59-A6C34878D82A}">
                    <a16:rowId xmlns:a16="http://schemas.microsoft.com/office/drawing/2014/main" val="4012075825"/>
                  </a:ext>
                </a:extLst>
              </a:tr>
              <a:tr h="713478">
                <a:tc>
                  <a:txBody>
                    <a:bodyPr/>
                    <a:lstStyle/>
                    <a:p>
                      <a:pPr marR="0" indent="0" algn="ctr" rtl="0">
                        <a:lnSpc>
                          <a:spcPct val="119000"/>
                        </a:lnSpc>
                        <a:spcBef>
                          <a:spcPts val="0"/>
                        </a:spcBef>
                        <a:spcAft>
                          <a:spcPts val="600"/>
                        </a:spcAft>
                      </a:pPr>
                      <a:r>
                        <a:rPr lang="en-GB" sz="3600" b="1" kern="1400" dirty="0">
                          <a:ln>
                            <a:noFill/>
                          </a:ln>
                          <a:solidFill>
                            <a:srgbClr val="000000"/>
                          </a:solidFill>
                          <a:effectLst/>
                          <a:latin typeface="Myriad Pro" panose="020B0503030403020204" pitchFamily="34" charset="0"/>
                        </a:rPr>
                        <a:t>1825</a:t>
                      </a:r>
                      <a:endParaRPr lang="en-GB" sz="1400" kern="1400" dirty="0">
                        <a:ln>
                          <a:noFill/>
                        </a:ln>
                        <a:solidFill>
                          <a:srgbClr val="DFD4D7"/>
                        </a:solidFill>
                        <a:effectLst/>
                        <a:latin typeface="Calibri" panose="020F0502020204030204" pitchFamily="34" charset="0"/>
                      </a:endParaRPr>
                    </a:p>
                  </a:txBody>
                  <a:tcPr marL="47909" marR="47909" marT="47909" marB="47909">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chemeClr val="bg1"/>
                    </a:solidFill>
                  </a:tcPr>
                </a:tc>
                <a:extLst>
                  <a:ext uri="{0D108BD9-81ED-4DB2-BD59-A6C34878D82A}">
                    <a16:rowId xmlns:a16="http://schemas.microsoft.com/office/drawing/2014/main" val="1899588194"/>
                  </a:ext>
                </a:extLst>
              </a:tr>
            </a:tbl>
          </a:graphicData>
        </a:graphic>
      </p:graphicFrame>
      <p:graphicFrame>
        <p:nvGraphicFramePr>
          <p:cNvPr id="9" name="Table 8">
            <a:extLst>
              <a:ext uri="{FF2B5EF4-FFF2-40B4-BE49-F238E27FC236}">
                <a16:creationId xmlns:a16="http://schemas.microsoft.com/office/drawing/2014/main" id="{E20E2BFD-DA33-4A25-8A17-F2CA001A0768}"/>
              </a:ext>
            </a:extLst>
          </p:cNvPr>
          <p:cNvGraphicFramePr>
            <a:graphicFrameLocks noGrp="1"/>
          </p:cNvGraphicFramePr>
          <p:nvPr>
            <p:extLst>
              <p:ext uri="{D42A27DB-BD31-4B8C-83A1-F6EECF244321}">
                <p14:modId xmlns:p14="http://schemas.microsoft.com/office/powerpoint/2010/main" val="3890065802"/>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72</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6715139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C098E-F9F6-444B-9C4F-3AB1077223DD}"/>
              </a:ext>
            </a:extLst>
          </p:cNvPr>
          <p:cNvSpPr>
            <a:spLocks noGrp="1"/>
          </p:cNvSpPr>
          <p:nvPr>
            <p:ph type="title"/>
          </p:nvPr>
        </p:nvSpPr>
        <p:spPr>
          <a:xfrm>
            <a:off x="673248" y="271587"/>
            <a:ext cx="5290582" cy="609473"/>
          </a:xfrm>
        </p:spPr>
        <p:txBody>
          <a:bodyPr>
            <a:normAutofit/>
          </a:bodyPr>
          <a:lstStyle/>
          <a:p>
            <a:r>
              <a:rPr lang="en-GB" dirty="0"/>
              <a:t>4-FIGURE GRID REFERENCES</a:t>
            </a:r>
          </a:p>
        </p:txBody>
      </p:sp>
      <p:sp>
        <p:nvSpPr>
          <p:cNvPr id="3" name="Content Placeholder 2">
            <a:extLst>
              <a:ext uri="{FF2B5EF4-FFF2-40B4-BE49-F238E27FC236}">
                <a16:creationId xmlns:a16="http://schemas.microsoft.com/office/drawing/2014/main" id="{2935698C-CD1C-4B73-95DA-2610ACAFF9E9}"/>
              </a:ext>
            </a:extLst>
          </p:cNvPr>
          <p:cNvSpPr>
            <a:spLocks noGrp="1"/>
          </p:cNvSpPr>
          <p:nvPr>
            <p:ph idx="1"/>
          </p:nvPr>
        </p:nvSpPr>
        <p:spPr>
          <a:xfrm>
            <a:off x="673248" y="1184490"/>
            <a:ext cx="9204177" cy="983891"/>
          </a:xfrm>
        </p:spPr>
        <p:txBody>
          <a:bodyPr/>
          <a:lstStyle/>
          <a:p>
            <a:r>
              <a:rPr lang="en-GB" dirty="0"/>
              <a:t>What is the grid reference of square ‘A’?</a:t>
            </a:r>
          </a:p>
        </p:txBody>
      </p:sp>
      <p:pic>
        <p:nvPicPr>
          <p:cNvPr id="5" name="Picture 4">
            <a:extLst>
              <a:ext uri="{FF2B5EF4-FFF2-40B4-BE49-F238E27FC236}">
                <a16:creationId xmlns:a16="http://schemas.microsoft.com/office/drawing/2014/main" id="{E5830026-EA37-4E66-A51F-F06DAFDC1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120" y="2168381"/>
            <a:ext cx="3943826" cy="4007209"/>
          </a:xfrm>
          <a:prstGeom prst="rect">
            <a:avLst/>
          </a:prstGeom>
        </p:spPr>
      </p:pic>
      <p:graphicFrame>
        <p:nvGraphicFramePr>
          <p:cNvPr id="7" name="Table 6">
            <a:extLst>
              <a:ext uri="{FF2B5EF4-FFF2-40B4-BE49-F238E27FC236}">
                <a16:creationId xmlns:a16="http://schemas.microsoft.com/office/drawing/2014/main" id="{DD6A5A3F-457C-41E8-BFA4-8F3EBC6CE499}"/>
              </a:ext>
            </a:extLst>
          </p:cNvPr>
          <p:cNvGraphicFramePr>
            <a:graphicFrameLocks noGrp="1"/>
          </p:cNvGraphicFramePr>
          <p:nvPr>
            <p:extLst>
              <p:ext uri="{D42A27DB-BD31-4B8C-83A1-F6EECF244321}">
                <p14:modId xmlns:p14="http://schemas.microsoft.com/office/powerpoint/2010/main" val="2104877988"/>
              </p:ext>
            </p:extLst>
          </p:nvPr>
        </p:nvGraphicFramePr>
        <p:xfrm>
          <a:off x="1601578" y="2168381"/>
          <a:ext cx="3002212" cy="1126279"/>
        </p:xfrm>
        <a:graphic>
          <a:graphicData uri="http://schemas.openxmlformats.org/drawingml/2006/table">
            <a:tbl>
              <a:tblPr/>
              <a:tblGrid>
                <a:gridCol w="1501106">
                  <a:extLst>
                    <a:ext uri="{9D8B030D-6E8A-4147-A177-3AD203B41FA5}">
                      <a16:colId xmlns:a16="http://schemas.microsoft.com/office/drawing/2014/main" val="3219176965"/>
                    </a:ext>
                  </a:extLst>
                </a:gridCol>
                <a:gridCol w="1501106">
                  <a:extLst>
                    <a:ext uri="{9D8B030D-6E8A-4147-A177-3AD203B41FA5}">
                      <a16:colId xmlns:a16="http://schemas.microsoft.com/office/drawing/2014/main" val="304699710"/>
                    </a:ext>
                  </a:extLst>
                </a:gridCol>
              </a:tblGrid>
              <a:tr h="423905">
                <a:tc>
                  <a:txBody>
                    <a:bodyPr/>
                    <a:lstStyle/>
                    <a:p>
                      <a:pPr marR="0" indent="0" algn="ctr" rtl="0">
                        <a:lnSpc>
                          <a:spcPct val="119000"/>
                        </a:lnSpc>
                        <a:spcBef>
                          <a:spcPts val="0"/>
                        </a:spcBef>
                        <a:spcAft>
                          <a:spcPts val="600"/>
                        </a:spcAft>
                      </a:pPr>
                      <a:r>
                        <a:rPr lang="en-GB" sz="2400" b="1" kern="1400" dirty="0">
                          <a:ln>
                            <a:noFill/>
                          </a:ln>
                          <a:solidFill>
                            <a:srgbClr val="FFFFFF"/>
                          </a:solidFill>
                          <a:effectLst/>
                          <a:latin typeface="Myriad Pro" panose="020B0503030403020204" pitchFamily="34" charset="0"/>
                        </a:rPr>
                        <a:t>Easting</a:t>
                      </a:r>
                      <a:endParaRPr lang="en-GB" sz="1600" kern="1400" dirty="0">
                        <a:ln>
                          <a:noFill/>
                        </a:ln>
                        <a:solidFill>
                          <a:srgbClr val="DFD4D7"/>
                        </a:solidFill>
                        <a:effectLst/>
                        <a:latin typeface="Calibri" panose="020F0502020204030204" pitchFamily="34" charset="0"/>
                      </a:endParaRPr>
                    </a:p>
                  </a:txBody>
                  <a:tcPr marL="42672" marR="42672" marT="42672" marB="42672">
                    <a:lnL w="12700" cap="flat" cmpd="sng" algn="ctr">
                      <a:solidFill>
                        <a:srgbClr val="002F5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rgbClr val="002F5F"/>
                    </a:solidFill>
                  </a:tcPr>
                </a:tc>
                <a:tc>
                  <a:txBody>
                    <a:bodyPr/>
                    <a:lstStyle/>
                    <a:p>
                      <a:pPr marR="0" indent="0" algn="ctr" rtl="0">
                        <a:lnSpc>
                          <a:spcPct val="119000"/>
                        </a:lnSpc>
                        <a:spcBef>
                          <a:spcPts val="0"/>
                        </a:spcBef>
                        <a:spcAft>
                          <a:spcPts val="600"/>
                        </a:spcAft>
                      </a:pPr>
                      <a:r>
                        <a:rPr lang="en-GB" sz="2400" b="1" kern="1400" dirty="0">
                          <a:ln>
                            <a:noFill/>
                          </a:ln>
                          <a:solidFill>
                            <a:srgbClr val="FFFFFF"/>
                          </a:solidFill>
                          <a:effectLst/>
                          <a:latin typeface="Myriad Pro" panose="020B0503030403020204" pitchFamily="34" charset="0"/>
                        </a:rPr>
                        <a:t>Northing</a:t>
                      </a:r>
                      <a:endParaRPr lang="en-GB" sz="1600" kern="1400" dirty="0">
                        <a:ln>
                          <a:noFill/>
                        </a:ln>
                        <a:solidFill>
                          <a:srgbClr val="DFD4D7"/>
                        </a:solidFill>
                        <a:effectLst/>
                        <a:latin typeface="Calibri" panose="020F0502020204030204" pitchFamily="34" charset="0"/>
                      </a:endParaRPr>
                    </a:p>
                  </a:txBody>
                  <a:tcPr marL="42672" marR="42672" marT="42672" marB="42672">
                    <a:lnL w="12700" cap="flat" cmpd="sng" algn="ctr">
                      <a:solidFill>
                        <a:schemeClr val="bg1"/>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rgbClr val="002F5F"/>
                    </a:solidFill>
                  </a:tcPr>
                </a:tc>
                <a:extLst>
                  <a:ext uri="{0D108BD9-81ED-4DB2-BD59-A6C34878D82A}">
                    <a16:rowId xmlns:a16="http://schemas.microsoft.com/office/drawing/2014/main" val="2315027430"/>
                  </a:ext>
                </a:extLst>
              </a:tr>
              <a:tr h="635487">
                <a:tc>
                  <a:txBody>
                    <a:bodyPr/>
                    <a:lstStyle/>
                    <a:p>
                      <a:pPr marR="0" indent="0" algn="ctr" rtl="0">
                        <a:lnSpc>
                          <a:spcPct val="119000"/>
                        </a:lnSpc>
                        <a:spcBef>
                          <a:spcPts val="0"/>
                        </a:spcBef>
                        <a:spcAft>
                          <a:spcPts val="600"/>
                        </a:spcAft>
                      </a:pPr>
                      <a:r>
                        <a:rPr lang="en-GB" sz="3200" b="1" kern="1400" dirty="0">
                          <a:ln>
                            <a:noFill/>
                          </a:ln>
                          <a:solidFill>
                            <a:srgbClr val="000000"/>
                          </a:solidFill>
                          <a:effectLst/>
                          <a:latin typeface="Myriad Pro" panose="020B0503030403020204" pitchFamily="34" charset="0"/>
                        </a:rPr>
                        <a:t>15</a:t>
                      </a:r>
                      <a:endParaRPr lang="en-GB" sz="1400" kern="1400" dirty="0">
                        <a:ln>
                          <a:noFill/>
                        </a:ln>
                        <a:solidFill>
                          <a:srgbClr val="DFD4D7"/>
                        </a:solidFill>
                        <a:effectLst/>
                        <a:latin typeface="Calibri" panose="020F0502020204030204" pitchFamily="34" charset="0"/>
                      </a:endParaRPr>
                    </a:p>
                  </a:txBody>
                  <a:tcPr marL="42672" marR="42672" marT="42672" marB="42672">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chemeClr val="bg1"/>
                    </a:solidFill>
                  </a:tcPr>
                </a:tc>
                <a:tc>
                  <a:txBody>
                    <a:bodyPr/>
                    <a:lstStyle/>
                    <a:p>
                      <a:pPr marR="0" indent="0" algn="ctr" rtl="0">
                        <a:lnSpc>
                          <a:spcPct val="119000"/>
                        </a:lnSpc>
                        <a:spcBef>
                          <a:spcPts val="0"/>
                        </a:spcBef>
                        <a:spcAft>
                          <a:spcPts val="600"/>
                        </a:spcAft>
                      </a:pPr>
                      <a:r>
                        <a:rPr lang="en-GB" sz="3200" b="1" kern="1400" dirty="0">
                          <a:ln>
                            <a:noFill/>
                          </a:ln>
                          <a:solidFill>
                            <a:srgbClr val="000000"/>
                          </a:solidFill>
                          <a:effectLst/>
                          <a:latin typeface="Myriad Pro" panose="020B0503030403020204" pitchFamily="34" charset="0"/>
                        </a:rPr>
                        <a:t>22</a:t>
                      </a:r>
                      <a:endParaRPr lang="en-GB" sz="1400" kern="1400" dirty="0">
                        <a:ln>
                          <a:noFill/>
                        </a:ln>
                        <a:solidFill>
                          <a:srgbClr val="DFD4D7"/>
                        </a:solidFill>
                        <a:effectLst/>
                        <a:latin typeface="Calibri" panose="020F0502020204030204" pitchFamily="34" charset="0"/>
                      </a:endParaRPr>
                    </a:p>
                  </a:txBody>
                  <a:tcPr marL="42672" marR="42672" marT="42672" marB="42672">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chemeClr val="bg1"/>
                    </a:solidFill>
                  </a:tcPr>
                </a:tc>
                <a:extLst>
                  <a:ext uri="{0D108BD9-81ED-4DB2-BD59-A6C34878D82A}">
                    <a16:rowId xmlns:a16="http://schemas.microsoft.com/office/drawing/2014/main" val="580567632"/>
                  </a:ext>
                </a:extLst>
              </a:tr>
            </a:tbl>
          </a:graphicData>
        </a:graphic>
      </p:graphicFrame>
      <p:graphicFrame>
        <p:nvGraphicFramePr>
          <p:cNvPr id="8" name="Table 7">
            <a:extLst>
              <a:ext uri="{FF2B5EF4-FFF2-40B4-BE49-F238E27FC236}">
                <a16:creationId xmlns:a16="http://schemas.microsoft.com/office/drawing/2014/main" id="{13C731CA-D359-42DD-9F27-5C4DCE9AEECE}"/>
              </a:ext>
            </a:extLst>
          </p:cNvPr>
          <p:cNvGraphicFramePr>
            <a:graphicFrameLocks noGrp="1"/>
          </p:cNvGraphicFramePr>
          <p:nvPr>
            <p:extLst>
              <p:ext uri="{D42A27DB-BD31-4B8C-83A1-F6EECF244321}">
                <p14:modId xmlns:p14="http://schemas.microsoft.com/office/powerpoint/2010/main" val="2391379297"/>
              </p:ext>
            </p:extLst>
          </p:nvPr>
        </p:nvGraphicFramePr>
        <p:xfrm>
          <a:off x="1910698" y="3539683"/>
          <a:ext cx="2383972" cy="1214744"/>
        </p:xfrm>
        <a:graphic>
          <a:graphicData uri="http://schemas.openxmlformats.org/drawingml/2006/table">
            <a:tbl>
              <a:tblPr/>
              <a:tblGrid>
                <a:gridCol w="2383972">
                  <a:extLst>
                    <a:ext uri="{9D8B030D-6E8A-4147-A177-3AD203B41FA5}">
                      <a16:colId xmlns:a16="http://schemas.microsoft.com/office/drawing/2014/main" val="1197219168"/>
                    </a:ext>
                  </a:extLst>
                </a:gridCol>
              </a:tblGrid>
              <a:tr h="475929">
                <a:tc>
                  <a:txBody>
                    <a:bodyPr/>
                    <a:lstStyle/>
                    <a:p>
                      <a:pPr marR="0" indent="0" algn="ctr" rtl="0">
                        <a:lnSpc>
                          <a:spcPct val="119000"/>
                        </a:lnSpc>
                        <a:spcBef>
                          <a:spcPts val="0"/>
                        </a:spcBef>
                        <a:spcAft>
                          <a:spcPts val="600"/>
                        </a:spcAft>
                      </a:pPr>
                      <a:r>
                        <a:rPr lang="en-GB" sz="2400" b="1" kern="1400">
                          <a:ln>
                            <a:noFill/>
                          </a:ln>
                          <a:solidFill>
                            <a:srgbClr val="FFFFFF"/>
                          </a:solidFill>
                          <a:effectLst/>
                          <a:latin typeface="Myriad Pro" panose="020B0503030403020204" pitchFamily="34" charset="0"/>
                        </a:rPr>
                        <a:t>Grid Reference</a:t>
                      </a:r>
                      <a:endParaRPr lang="en-GB" sz="1400" kern="1400" dirty="0">
                        <a:ln>
                          <a:noFill/>
                        </a:ln>
                        <a:solidFill>
                          <a:srgbClr val="DFD4D7"/>
                        </a:solidFill>
                        <a:effectLst/>
                        <a:latin typeface="Calibri" panose="020F0502020204030204" pitchFamily="34" charset="0"/>
                      </a:endParaRPr>
                    </a:p>
                  </a:txBody>
                  <a:tcPr marL="47909" marR="47909" marT="47909" marB="47909">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rgbClr val="002F5F"/>
                    </a:solidFill>
                  </a:tcPr>
                </a:tc>
                <a:extLst>
                  <a:ext uri="{0D108BD9-81ED-4DB2-BD59-A6C34878D82A}">
                    <a16:rowId xmlns:a16="http://schemas.microsoft.com/office/drawing/2014/main" val="4012075825"/>
                  </a:ext>
                </a:extLst>
              </a:tr>
              <a:tr h="713478">
                <a:tc>
                  <a:txBody>
                    <a:bodyPr/>
                    <a:lstStyle/>
                    <a:p>
                      <a:pPr marR="0" indent="0" algn="ctr" rtl="0">
                        <a:lnSpc>
                          <a:spcPct val="119000"/>
                        </a:lnSpc>
                        <a:spcBef>
                          <a:spcPts val="0"/>
                        </a:spcBef>
                        <a:spcAft>
                          <a:spcPts val="600"/>
                        </a:spcAft>
                      </a:pPr>
                      <a:r>
                        <a:rPr lang="en-GB" sz="3600" b="1" kern="1400" dirty="0">
                          <a:ln>
                            <a:noFill/>
                          </a:ln>
                          <a:solidFill>
                            <a:srgbClr val="000000"/>
                          </a:solidFill>
                          <a:effectLst/>
                          <a:latin typeface="Myriad Pro" panose="020B0503030403020204" pitchFamily="34" charset="0"/>
                        </a:rPr>
                        <a:t>1522</a:t>
                      </a:r>
                      <a:endParaRPr lang="en-GB" sz="1400" kern="1400" dirty="0">
                        <a:ln>
                          <a:noFill/>
                        </a:ln>
                        <a:solidFill>
                          <a:srgbClr val="DFD4D7"/>
                        </a:solidFill>
                        <a:effectLst/>
                        <a:latin typeface="Calibri" panose="020F0502020204030204" pitchFamily="34" charset="0"/>
                      </a:endParaRPr>
                    </a:p>
                  </a:txBody>
                  <a:tcPr marL="47909" marR="47909" marT="47909" marB="47909">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chemeClr val="bg1"/>
                    </a:solidFill>
                  </a:tcPr>
                </a:tc>
                <a:extLst>
                  <a:ext uri="{0D108BD9-81ED-4DB2-BD59-A6C34878D82A}">
                    <a16:rowId xmlns:a16="http://schemas.microsoft.com/office/drawing/2014/main" val="1899588194"/>
                  </a:ext>
                </a:extLst>
              </a:tr>
            </a:tbl>
          </a:graphicData>
        </a:graphic>
      </p:graphicFrame>
      <p:graphicFrame>
        <p:nvGraphicFramePr>
          <p:cNvPr id="9" name="Table 8">
            <a:extLst>
              <a:ext uri="{FF2B5EF4-FFF2-40B4-BE49-F238E27FC236}">
                <a16:creationId xmlns:a16="http://schemas.microsoft.com/office/drawing/2014/main" id="{E20E2BFD-DA33-4A25-8A17-F2CA001A0768}"/>
              </a:ext>
            </a:extLst>
          </p:cNvPr>
          <p:cNvGraphicFramePr>
            <a:graphicFrameLocks noGrp="1"/>
          </p:cNvGraphicFramePr>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72</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25785304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9C4FB-E1F7-48FF-AB70-A6B32B2464E3}"/>
              </a:ext>
            </a:extLst>
          </p:cNvPr>
          <p:cNvSpPr>
            <a:spLocks noGrp="1"/>
          </p:cNvSpPr>
          <p:nvPr>
            <p:ph type="title"/>
          </p:nvPr>
        </p:nvSpPr>
        <p:spPr/>
        <p:txBody>
          <a:bodyPr/>
          <a:lstStyle/>
          <a:p>
            <a:r>
              <a:rPr lang="en-GB" dirty="0"/>
              <a:t>4-FIGURE GRID REFERENCES</a:t>
            </a:r>
          </a:p>
        </p:txBody>
      </p:sp>
      <p:sp>
        <p:nvSpPr>
          <p:cNvPr id="3" name="Content Placeholder 2">
            <a:extLst>
              <a:ext uri="{FF2B5EF4-FFF2-40B4-BE49-F238E27FC236}">
                <a16:creationId xmlns:a16="http://schemas.microsoft.com/office/drawing/2014/main" id="{9C1C3AA6-52BF-42AD-AF0B-5A2036217424}"/>
              </a:ext>
            </a:extLst>
          </p:cNvPr>
          <p:cNvSpPr>
            <a:spLocks noGrp="1"/>
          </p:cNvSpPr>
          <p:nvPr>
            <p:ph idx="1"/>
          </p:nvPr>
        </p:nvSpPr>
        <p:spPr/>
        <p:txBody>
          <a:bodyPr>
            <a:normAutofit/>
          </a:bodyPr>
          <a:lstStyle/>
          <a:p>
            <a:r>
              <a:rPr lang="en-GB" dirty="0"/>
              <a:t>Give a 4-figure grid reference of the following:</a:t>
            </a:r>
          </a:p>
          <a:p>
            <a:pPr lvl="1"/>
            <a:r>
              <a:rPr lang="en-GB" dirty="0"/>
              <a:t>Railway Station in </a:t>
            </a:r>
            <a:r>
              <a:rPr lang="en-GB" dirty="0" err="1"/>
              <a:t>Haltwhistle</a:t>
            </a:r>
            <a:endParaRPr lang="en-GB" dirty="0"/>
          </a:p>
          <a:p>
            <a:pPr lvl="1"/>
            <a:r>
              <a:rPr lang="en-GB" dirty="0"/>
              <a:t>Bus Station in Hexham</a:t>
            </a:r>
          </a:p>
          <a:p>
            <a:pPr lvl="1"/>
            <a:r>
              <a:rPr lang="en-GB" dirty="0"/>
              <a:t>Viewpoint on Hadrian’s Wall, approx. 5km NE of </a:t>
            </a:r>
            <a:r>
              <a:rPr lang="en-GB" dirty="0" err="1"/>
              <a:t>Haltwhistle</a:t>
            </a:r>
            <a:endParaRPr lang="en-GB" dirty="0"/>
          </a:p>
          <a:p>
            <a:pPr lvl="1"/>
            <a:r>
              <a:rPr lang="en-GB" dirty="0"/>
              <a:t>Windmill at </a:t>
            </a:r>
            <a:r>
              <a:rPr lang="en-GB" dirty="0" err="1"/>
              <a:t>Cholllerton</a:t>
            </a:r>
            <a:r>
              <a:rPr lang="en-GB" dirty="0"/>
              <a:t>, approx. 8km N of Hexham</a:t>
            </a:r>
          </a:p>
          <a:p>
            <a:pPr lvl="1"/>
            <a:r>
              <a:rPr lang="en-GB" dirty="0"/>
              <a:t>Spot Height of 598 on </a:t>
            </a:r>
            <a:r>
              <a:rPr lang="en-GB" dirty="0" err="1"/>
              <a:t>Scarberry</a:t>
            </a:r>
            <a:r>
              <a:rPr lang="en-GB" dirty="0"/>
              <a:t> Hill, approx. 4km SW of Alston</a:t>
            </a:r>
          </a:p>
          <a:p>
            <a:pPr lvl="1"/>
            <a:endParaRPr lang="en-GB" dirty="0"/>
          </a:p>
          <a:p>
            <a:r>
              <a:rPr lang="en-GB" dirty="0"/>
              <a:t>What is in GRID</a:t>
            </a:r>
          </a:p>
          <a:p>
            <a:pPr lvl="1"/>
            <a:r>
              <a:rPr lang="en-GB" dirty="0"/>
              <a:t>NY 77 66</a:t>
            </a:r>
          </a:p>
          <a:p>
            <a:pPr lvl="1"/>
            <a:r>
              <a:rPr lang="en-GB" dirty="0"/>
              <a:t>NY 82 61</a:t>
            </a:r>
          </a:p>
          <a:p>
            <a:pPr lvl="1"/>
            <a:r>
              <a:rPr lang="en-GB" dirty="0"/>
              <a:t>NZ 03 65</a:t>
            </a:r>
          </a:p>
          <a:p>
            <a:pPr lvl="1"/>
            <a:r>
              <a:rPr lang="en-GB" dirty="0"/>
              <a:t>NY 86 51</a:t>
            </a:r>
          </a:p>
          <a:p>
            <a:pPr lvl="1"/>
            <a:r>
              <a:rPr lang="en-GB" dirty="0"/>
              <a:t>NY 74 66</a:t>
            </a:r>
          </a:p>
          <a:p>
            <a:pPr lvl="1"/>
            <a:endParaRPr lang="en-GB" dirty="0"/>
          </a:p>
        </p:txBody>
      </p:sp>
    </p:spTree>
    <p:extLst>
      <p:ext uri="{BB962C8B-B14F-4D97-AF65-F5344CB8AC3E}">
        <p14:creationId xmlns:p14="http://schemas.microsoft.com/office/powerpoint/2010/main" val="627812047"/>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47F8A-7BF8-48EE-B833-A433C921F288}"/>
              </a:ext>
            </a:extLst>
          </p:cNvPr>
          <p:cNvSpPr>
            <a:spLocks noGrp="1"/>
          </p:cNvSpPr>
          <p:nvPr>
            <p:ph type="title"/>
          </p:nvPr>
        </p:nvSpPr>
        <p:spPr>
          <a:xfrm>
            <a:off x="673248" y="271587"/>
            <a:ext cx="5283415" cy="609473"/>
          </a:xfrm>
        </p:spPr>
        <p:txBody>
          <a:bodyPr/>
          <a:lstStyle/>
          <a:p>
            <a:r>
              <a:rPr lang="en-GB" dirty="0"/>
              <a:t>6-FIGURE GRID REFERENCES</a:t>
            </a:r>
          </a:p>
        </p:txBody>
      </p:sp>
      <p:sp>
        <p:nvSpPr>
          <p:cNvPr id="3" name="Content Placeholder 2">
            <a:extLst>
              <a:ext uri="{FF2B5EF4-FFF2-40B4-BE49-F238E27FC236}">
                <a16:creationId xmlns:a16="http://schemas.microsoft.com/office/drawing/2014/main" id="{D5033AB3-154B-4544-8C83-474031DB08CD}"/>
              </a:ext>
            </a:extLst>
          </p:cNvPr>
          <p:cNvSpPr>
            <a:spLocks noGrp="1"/>
          </p:cNvSpPr>
          <p:nvPr>
            <p:ph idx="1"/>
          </p:nvPr>
        </p:nvSpPr>
        <p:spPr>
          <a:xfrm>
            <a:off x="673248" y="1184490"/>
            <a:ext cx="3738331" cy="5402050"/>
          </a:xfrm>
        </p:spPr>
        <p:txBody>
          <a:bodyPr/>
          <a:lstStyle/>
          <a:p>
            <a:r>
              <a:rPr lang="en-GB" dirty="0"/>
              <a:t>1km squares are quite large areas! </a:t>
            </a:r>
          </a:p>
          <a:p>
            <a:endParaRPr lang="en-GB" dirty="0"/>
          </a:p>
          <a:p>
            <a:r>
              <a:rPr lang="en-GB" dirty="0"/>
              <a:t>To find a 100m square area, you can use a 6 figure grid reference by dividing your maps grid square into smaller squares.</a:t>
            </a:r>
          </a:p>
          <a:p>
            <a:pPr marL="0" indent="0">
              <a:buNone/>
            </a:pPr>
            <a:endParaRPr lang="en-GB" dirty="0"/>
          </a:p>
        </p:txBody>
      </p:sp>
      <p:graphicFrame>
        <p:nvGraphicFramePr>
          <p:cNvPr id="4" name="Table 3">
            <a:extLst>
              <a:ext uri="{FF2B5EF4-FFF2-40B4-BE49-F238E27FC236}">
                <a16:creationId xmlns:a16="http://schemas.microsoft.com/office/drawing/2014/main" id="{3F4FD04A-804F-4DC9-94E3-48F8324651B8}"/>
              </a:ext>
            </a:extLst>
          </p:cNvPr>
          <p:cNvGraphicFramePr>
            <a:graphicFrameLocks noGrp="1"/>
          </p:cNvGraphicFramePr>
          <p:nvPr>
            <p:extLst>
              <p:ext uri="{D42A27DB-BD31-4B8C-83A1-F6EECF244321}">
                <p14:modId xmlns:p14="http://schemas.microsoft.com/office/powerpoint/2010/main" val="3177582311"/>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73</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 name="Picture 4">
            <a:extLst>
              <a:ext uri="{FF2B5EF4-FFF2-40B4-BE49-F238E27FC236}">
                <a16:creationId xmlns:a16="http://schemas.microsoft.com/office/drawing/2014/main" id="{ECE13A47-D763-45E3-8486-B72330524729}"/>
              </a:ext>
            </a:extLst>
          </p:cNvPr>
          <p:cNvPicPr>
            <a:picLocks noChangeAspect="1"/>
          </p:cNvPicPr>
          <p:nvPr/>
        </p:nvPicPr>
        <p:blipFill rotWithShape="1">
          <a:blip r:embed="rId3"/>
          <a:srcRect l="33036" r="13928"/>
          <a:stretch/>
        </p:blipFill>
        <p:spPr>
          <a:xfrm>
            <a:off x="4876800" y="1184363"/>
            <a:ext cx="5000625" cy="5303693"/>
          </a:xfrm>
          <a:prstGeom prst="rect">
            <a:avLst/>
          </a:prstGeom>
        </p:spPr>
      </p:pic>
    </p:spTree>
    <p:extLst>
      <p:ext uri="{BB962C8B-B14F-4D97-AF65-F5344CB8AC3E}">
        <p14:creationId xmlns:p14="http://schemas.microsoft.com/office/powerpoint/2010/main" val="596725993"/>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47F8A-7BF8-48EE-B833-A433C921F288}"/>
              </a:ext>
            </a:extLst>
          </p:cNvPr>
          <p:cNvSpPr>
            <a:spLocks noGrp="1"/>
          </p:cNvSpPr>
          <p:nvPr>
            <p:ph type="title"/>
          </p:nvPr>
        </p:nvSpPr>
        <p:spPr>
          <a:xfrm>
            <a:off x="673248" y="271587"/>
            <a:ext cx="5283415" cy="609473"/>
          </a:xfrm>
        </p:spPr>
        <p:txBody>
          <a:bodyPr/>
          <a:lstStyle/>
          <a:p>
            <a:r>
              <a:rPr lang="en-GB" dirty="0"/>
              <a:t>6-FIGURE GRID REFERENCES</a:t>
            </a:r>
          </a:p>
        </p:txBody>
      </p:sp>
      <p:graphicFrame>
        <p:nvGraphicFramePr>
          <p:cNvPr id="4" name="Table 3">
            <a:extLst>
              <a:ext uri="{FF2B5EF4-FFF2-40B4-BE49-F238E27FC236}">
                <a16:creationId xmlns:a16="http://schemas.microsoft.com/office/drawing/2014/main" id="{3F4FD04A-804F-4DC9-94E3-48F8324651B8}"/>
              </a:ext>
            </a:extLst>
          </p:cNvPr>
          <p:cNvGraphicFramePr>
            <a:graphicFrameLocks noGrp="1"/>
          </p:cNvGraphicFramePr>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73</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10" name="How to take a 6-figure grid reference">
            <a:hlinkClick r:id="" action="ppaction://media"/>
            <a:extLst>
              <a:ext uri="{FF2B5EF4-FFF2-40B4-BE49-F238E27FC236}">
                <a16:creationId xmlns:a16="http://schemas.microsoft.com/office/drawing/2014/main" id="{BE852E57-B5DF-4D74-BFBA-E5E54C70E8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3248" y="1173367"/>
            <a:ext cx="9204177" cy="5177350"/>
          </a:xfrm>
          <a:prstGeom prst="rect">
            <a:avLst/>
          </a:prstGeom>
        </p:spPr>
      </p:pic>
    </p:spTree>
    <p:extLst>
      <p:ext uri="{BB962C8B-B14F-4D97-AF65-F5344CB8AC3E}">
        <p14:creationId xmlns:p14="http://schemas.microsoft.com/office/powerpoint/2010/main" val="2323421398"/>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sp>
        <p:nvSpPr>
          <p:cNvPr id="4" name="Content Placeholder 1">
            <a:extLst>
              <a:ext uri="{FF2B5EF4-FFF2-40B4-BE49-F238E27FC236}">
                <a16:creationId xmlns:a16="http://schemas.microsoft.com/office/drawing/2014/main" id="{53D9C459-6FD3-4A4B-97A1-75F0474D7209}"/>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LO2: </a:t>
            </a:r>
            <a:r>
              <a:rPr lang="en-GB" dirty="0">
                <a:solidFill>
                  <a:srgbClr val="0072CF"/>
                </a:solidFill>
              </a:rPr>
              <a:t>Know the scales and features of Ordnance Survey maps.</a:t>
            </a:r>
          </a:p>
          <a:p>
            <a:pPr marL="0" indent="0">
              <a:buNone/>
            </a:pPr>
            <a:endParaRPr lang="en-GB" dirty="0">
              <a:solidFill>
                <a:srgbClr val="0072CF"/>
              </a:solidFill>
            </a:endParaRPr>
          </a:p>
          <a:p>
            <a:r>
              <a:rPr lang="en-GB" dirty="0"/>
              <a:t>Use grid referencing systems on Ordnance Survey maps to find locations.</a:t>
            </a:r>
          </a:p>
          <a:p>
            <a:pPr marL="0" indent="0">
              <a:buNone/>
            </a:pPr>
            <a:endParaRPr lang="en-GB" dirty="0">
              <a:solidFill>
                <a:srgbClr val="0072CF"/>
              </a:solidFill>
            </a:endParaRPr>
          </a:p>
          <a:p>
            <a:pPr marL="0" indent="0">
              <a:buNone/>
            </a:pPr>
            <a:endParaRPr lang="en-GB" sz="2000" dirty="0"/>
          </a:p>
          <a:p>
            <a:pPr marL="0" indent="0">
              <a:buNone/>
            </a:pPr>
            <a:endParaRPr lang="en-GB" b="1" dirty="0">
              <a:solidFill>
                <a:srgbClr val="0072CF"/>
              </a:solidFill>
            </a:endParaRPr>
          </a:p>
        </p:txBody>
      </p:sp>
      <p:cxnSp>
        <p:nvCxnSpPr>
          <p:cNvPr id="5" name="Straight Connector 4">
            <a:extLst>
              <a:ext uri="{FF2B5EF4-FFF2-40B4-BE49-F238E27FC236}">
                <a16:creationId xmlns:a16="http://schemas.microsoft.com/office/drawing/2014/main" id="{57175CBC-DAF7-44E3-938A-79D1F88672BF}"/>
              </a:ext>
            </a:extLst>
          </p:cNvPr>
          <p:cNvCxnSpPr>
            <a:cxnSpLocks/>
          </p:cNvCxnSpPr>
          <p:nvPr/>
        </p:nvCxnSpPr>
        <p:spPr>
          <a:xfrm>
            <a:off x="862641" y="1982158"/>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356829"/>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47F8A-7BF8-48EE-B833-A433C921F288}"/>
              </a:ext>
            </a:extLst>
          </p:cNvPr>
          <p:cNvSpPr>
            <a:spLocks noGrp="1"/>
          </p:cNvSpPr>
          <p:nvPr>
            <p:ph type="title"/>
          </p:nvPr>
        </p:nvSpPr>
        <p:spPr>
          <a:xfrm>
            <a:off x="673248" y="271587"/>
            <a:ext cx="5283415" cy="609473"/>
          </a:xfrm>
        </p:spPr>
        <p:txBody>
          <a:bodyPr/>
          <a:lstStyle/>
          <a:p>
            <a:r>
              <a:rPr lang="en-GB" dirty="0"/>
              <a:t>6-FIGURE GRID REFERENCES</a:t>
            </a:r>
          </a:p>
        </p:txBody>
      </p:sp>
      <p:sp>
        <p:nvSpPr>
          <p:cNvPr id="3" name="Content Placeholder 2">
            <a:extLst>
              <a:ext uri="{FF2B5EF4-FFF2-40B4-BE49-F238E27FC236}">
                <a16:creationId xmlns:a16="http://schemas.microsoft.com/office/drawing/2014/main" id="{D5033AB3-154B-4544-8C83-474031DB08CD}"/>
              </a:ext>
            </a:extLst>
          </p:cNvPr>
          <p:cNvSpPr>
            <a:spLocks noGrp="1"/>
          </p:cNvSpPr>
          <p:nvPr>
            <p:ph idx="1"/>
          </p:nvPr>
        </p:nvSpPr>
        <p:spPr>
          <a:xfrm>
            <a:off x="673248" y="1184490"/>
            <a:ext cx="4861278" cy="5402050"/>
          </a:xfrm>
        </p:spPr>
        <p:txBody>
          <a:bodyPr/>
          <a:lstStyle/>
          <a:p>
            <a:r>
              <a:rPr lang="en-GB" dirty="0"/>
              <a:t>First find the 4 figure grid reference</a:t>
            </a:r>
          </a:p>
          <a:p>
            <a:endParaRPr lang="en-GB" dirty="0"/>
          </a:p>
          <a:p>
            <a:r>
              <a:rPr lang="en-GB" dirty="0"/>
              <a:t>Leave a space after each number.</a:t>
            </a:r>
          </a:p>
          <a:p>
            <a:endParaRPr lang="en-GB" dirty="0"/>
          </a:p>
          <a:p>
            <a:endParaRPr lang="en-GB" dirty="0"/>
          </a:p>
          <a:p>
            <a:r>
              <a:rPr lang="en-GB" dirty="0"/>
              <a:t>Like this: </a:t>
            </a:r>
          </a:p>
          <a:p>
            <a:pPr marL="0" indent="0">
              <a:buNone/>
            </a:pPr>
            <a:endParaRPr lang="en-GB" dirty="0"/>
          </a:p>
        </p:txBody>
      </p:sp>
      <p:graphicFrame>
        <p:nvGraphicFramePr>
          <p:cNvPr id="4" name="Table 3">
            <a:extLst>
              <a:ext uri="{FF2B5EF4-FFF2-40B4-BE49-F238E27FC236}">
                <a16:creationId xmlns:a16="http://schemas.microsoft.com/office/drawing/2014/main" id="{3F4FD04A-804F-4DC9-94E3-48F8324651B8}"/>
              </a:ext>
            </a:extLst>
          </p:cNvPr>
          <p:cNvGraphicFramePr>
            <a:graphicFrameLocks noGrp="1"/>
          </p:cNvGraphicFramePr>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73</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graphicFrame>
        <p:nvGraphicFramePr>
          <p:cNvPr id="6" name="Table 5">
            <a:extLst>
              <a:ext uri="{FF2B5EF4-FFF2-40B4-BE49-F238E27FC236}">
                <a16:creationId xmlns:a16="http://schemas.microsoft.com/office/drawing/2014/main" id="{5F33CBC0-3632-4A41-BEE9-2D24F35352D9}"/>
              </a:ext>
            </a:extLst>
          </p:cNvPr>
          <p:cNvGraphicFramePr>
            <a:graphicFrameLocks noGrp="1"/>
          </p:cNvGraphicFramePr>
          <p:nvPr>
            <p:extLst>
              <p:ext uri="{D42A27DB-BD31-4B8C-83A1-F6EECF244321}">
                <p14:modId xmlns:p14="http://schemas.microsoft.com/office/powerpoint/2010/main" val="269210818"/>
              </p:ext>
            </p:extLst>
          </p:nvPr>
        </p:nvGraphicFramePr>
        <p:xfrm>
          <a:off x="2438112" y="3278143"/>
          <a:ext cx="2383972" cy="1214744"/>
        </p:xfrm>
        <a:graphic>
          <a:graphicData uri="http://schemas.openxmlformats.org/drawingml/2006/table">
            <a:tbl>
              <a:tblPr/>
              <a:tblGrid>
                <a:gridCol w="2383972">
                  <a:extLst>
                    <a:ext uri="{9D8B030D-6E8A-4147-A177-3AD203B41FA5}">
                      <a16:colId xmlns:a16="http://schemas.microsoft.com/office/drawing/2014/main" val="1197219168"/>
                    </a:ext>
                  </a:extLst>
                </a:gridCol>
              </a:tblGrid>
              <a:tr h="475929">
                <a:tc>
                  <a:txBody>
                    <a:bodyPr/>
                    <a:lstStyle/>
                    <a:p>
                      <a:pPr marR="0" indent="0" algn="ctr" rtl="0">
                        <a:lnSpc>
                          <a:spcPct val="119000"/>
                        </a:lnSpc>
                        <a:spcBef>
                          <a:spcPts val="0"/>
                        </a:spcBef>
                        <a:spcAft>
                          <a:spcPts val="600"/>
                        </a:spcAft>
                      </a:pPr>
                      <a:r>
                        <a:rPr lang="en-GB" sz="2400" b="1" kern="1400" dirty="0">
                          <a:ln>
                            <a:noFill/>
                          </a:ln>
                          <a:solidFill>
                            <a:srgbClr val="FFFFFF"/>
                          </a:solidFill>
                          <a:effectLst/>
                          <a:latin typeface="Myriad Pro" panose="020B0503030403020204" pitchFamily="34" charset="0"/>
                        </a:rPr>
                        <a:t>Grid Reference</a:t>
                      </a:r>
                      <a:endParaRPr lang="en-GB" sz="1400" kern="1400" dirty="0">
                        <a:ln>
                          <a:noFill/>
                        </a:ln>
                        <a:solidFill>
                          <a:srgbClr val="DFD4D7"/>
                        </a:solidFill>
                        <a:effectLst/>
                        <a:latin typeface="Calibri" panose="020F0502020204030204" pitchFamily="34" charset="0"/>
                      </a:endParaRPr>
                    </a:p>
                  </a:txBody>
                  <a:tcPr marL="47909" marR="47909" marT="47909" marB="47909">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rgbClr val="002F5F"/>
                    </a:solidFill>
                  </a:tcPr>
                </a:tc>
                <a:extLst>
                  <a:ext uri="{0D108BD9-81ED-4DB2-BD59-A6C34878D82A}">
                    <a16:rowId xmlns:a16="http://schemas.microsoft.com/office/drawing/2014/main" val="4012075825"/>
                  </a:ext>
                </a:extLst>
              </a:tr>
              <a:tr h="713478">
                <a:tc>
                  <a:txBody>
                    <a:bodyPr/>
                    <a:lstStyle/>
                    <a:p>
                      <a:pPr marR="0" indent="0" algn="ctr" rtl="0">
                        <a:lnSpc>
                          <a:spcPct val="119000"/>
                        </a:lnSpc>
                        <a:spcBef>
                          <a:spcPts val="0"/>
                        </a:spcBef>
                        <a:spcAft>
                          <a:spcPts val="600"/>
                        </a:spcAft>
                      </a:pPr>
                      <a:r>
                        <a:rPr lang="en-GB" sz="3400" b="1" kern="1400" dirty="0">
                          <a:ln>
                            <a:noFill/>
                          </a:ln>
                          <a:solidFill>
                            <a:srgbClr val="000000"/>
                          </a:solidFill>
                          <a:effectLst/>
                          <a:latin typeface="Myriad Pro" panose="020B0503030403020204" pitchFamily="34" charset="0"/>
                        </a:rPr>
                        <a:t>18__ 25__</a:t>
                      </a:r>
                      <a:endParaRPr lang="en-GB" sz="1300" kern="1400" dirty="0">
                        <a:ln>
                          <a:noFill/>
                        </a:ln>
                        <a:solidFill>
                          <a:srgbClr val="DFD4D7"/>
                        </a:solidFill>
                        <a:effectLst/>
                        <a:latin typeface="Calibri" panose="020F0502020204030204" pitchFamily="34" charset="0"/>
                      </a:endParaRPr>
                    </a:p>
                  </a:txBody>
                  <a:tcPr marL="47909" marR="47909" marT="47909" marB="47909">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chemeClr val="bg1"/>
                    </a:solidFill>
                  </a:tcPr>
                </a:tc>
                <a:extLst>
                  <a:ext uri="{0D108BD9-81ED-4DB2-BD59-A6C34878D82A}">
                    <a16:rowId xmlns:a16="http://schemas.microsoft.com/office/drawing/2014/main" val="1899588194"/>
                  </a:ext>
                </a:extLst>
              </a:tr>
            </a:tbl>
          </a:graphicData>
        </a:graphic>
      </p:graphicFrame>
      <p:pic>
        <p:nvPicPr>
          <p:cNvPr id="7" name="Picture 6">
            <a:extLst>
              <a:ext uri="{FF2B5EF4-FFF2-40B4-BE49-F238E27FC236}">
                <a16:creationId xmlns:a16="http://schemas.microsoft.com/office/drawing/2014/main" id="{8D2EDC9F-2EBB-4A2A-9C8F-322C900C9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526" y="1629184"/>
            <a:ext cx="4342899" cy="4512661"/>
          </a:xfrm>
          <a:prstGeom prst="rect">
            <a:avLst/>
          </a:prstGeom>
        </p:spPr>
      </p:pic>
    </p:spTree>
    <p:extLst>
      <p:ext uri="{BB962C8B-B14F-4D97-AF65-F5344CB8AC3E}">
        <p14:creationId xmlns:p14="http://schemas.microsoft.com/office/powerpoint/2010/main" val="1170544079"/>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47F8A-7BF8-48EE-B833-A433C921F288}"/>
              </a:ext>
            </a:extLst>
          </p:cNvPr>
          <p:cNvSpPr>
            <a:spLocks noGrp="1"/>
          </p:cNvSpPr>
          <p:nvPr>
            <p:ph type="title"/>
          </p:nvPr>
        </p:nvSpPr>
        <p:spPr>
          <a:xfrm>
            <a:off x="673248" y="271587"/>
            <a:ext cx="5283415" cy="609473"/>
          </a:xfrm>
        </p:spPr>
        <p:txBody>
          <a:bodyPr/>
          <a:lstStyle/>
          <a:p>
            <a:r>
              <a:rPr lang="en-GB" dirty="0"/>
              <a:t>6-FIGURE GRID REFERENCES</a:t>
            </a:r>
          </a:p>
        </p:txBody>
      </p:sp>
      <p:sp>
        <p:nvSpPr>
          <p:cNvPr id="3" name="Content Placeholder 2">
            <a:extLst>
              <a:ext uri="{FF2B5EF4-FFF2-40B4-BE49-F238E27FC236}">
                <a16:creationId xmlns:a16="http://schemas.microsoft.com/office/drawing/2014/main" id="{D5033AB3-154B-4544-8C83-474031DB08CD}"/>
              </a:ext>
            </a:extLst>
          </p:cNvPr>
          <p:cNvSpPr>
            <a:spLocks noGrp="1"/>
          </p:cNvSpPr>
          <p:nvPr>
            <p:ph idx="1"/>
          </p:nvPr>
        </p:nvSpPr>
        <p:spPr>
          <a:xfrm>
            <a:off x="673248" y="1184490"/>
            <a:ext cx="4861278" cy="5402050"/>
          </a:xfrm>
        </p:spPr>
        <p:txBody>
          <a:bodyPr/>
          <a:lstStyle/>
          <a:p>
            <a:r>
              <a:rPr lang="en-GB" dirty="0"/>
              <a:t>Mentally divide the northings and eastings into ten parts. </a:t>
            </a:r>
          </a:p>
          <a:p>
            <a:pPr marL="0" indent="0">
              <a:buNone/>
            </a:pPr>
            <a:endParaRPr lang="en-GB" dirty="0"/>
          </a:p>
          <a:p>
            <a:r>
              <a:rPr lang="en-GB" dirty="0"/>
              <a:t>The red dot is 3/10 across the easting.</a:t>
            </a:r>
          </a:p>
          <a:p>
            <a:endParaRPr lang="en-GB" dirty="0"/>
          </a:p>
          <a:p>
            <a:r>
              <a:rPr lang="en-GB" dirty="0"/>
              <a:t>4/10 up the northing.</a:t>
            </a:r>
          </a:p>
          <a:p>
            <a:endParaRPr lang="en-GB" dirty="0"/>
          </a:p>
          <a:p>
            <a:r>
              <a:rPr lang="en-GB" dirty="0"/>
              <a:t>Put the missing numbers in the gaps:</a:t>
            </a:r>
          </a:p>
        </p:txBody>
      </p:sp>
      <p:graphicFrame>
        <p:nvGraphicFramePr>
          <p:cNvPr id="4" name="Table 3">
            <a:extLst>
              <a:ext uri="{FF2B5EF4-FFF2-40B4-BE49-F238E27FC236}">
                <a16:creationId xmlns:a16="http://schemas.microsoft.com/office/drawing/2014/main" id="{3F4FD04A-804F-4DC9-94E3-48F8324651B8}"/>
              </a:ext>
            </a:extLst>
          </p:cNvPr>
          <p:cNvGraphicFramePr>
            <a:graphicFrameLocks noGrp="1"/>
          </p:cNvGraphicFramePr>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73</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7" name="Picture 6">
            <a:extLst>
              <a:ext uri="{FF2B5EF4-FFF2-40B4-BE49-F238E27FC236}">
                <a16:creationId xmlns:a16="http://schemas.microsoft.com/office/drawing/2014/main" id="{8D2EDC9F-2EBB-4A2A-9C8F-322C900C9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525" y="1629184"/>
            <a:ext cx="4342899" cy="4512661"/>
          </a:xfrm>
          <a:prstGeom prst="rect">
            <a:avLst/>
          </a:prstGeom>
        </p:spPr>
      </p:pic>
      <p:graphicFrame>
        <p:nvGraphicFramePr>
          <p:cNvPr id="8" name="Table 7">
            <a:extLst>
              <a:ext uri="{FF2B5EF4-FFF2-40B4-BE49-F238E27FC236}">
                <a16:creationId xmlns:a16="http://schemas.microsoft.com/office/drawing/2014/main" id="{E7CAC5C7-D970-4ECB-B662-1354FB39E757}"/>
              </a:ext>
            </a:extLst>
          </p:cNvPr>
          <p:cNvGraphicFramePr>
            <a:graphicFrameLocks noGrp="1"/>
          </p:cNvGraphicFramePr>
          <p:nvPr>
            <p:extLst>
              <p:ext uri="{D42A27DB-BD31-4B8C-83A1-F6EECF244321}">
                <p14:modId xmlns:p14="http://schemas.microsoft.com/office/powerpoint/2010/main" val="646009055"/>
              </p:ext>
            </p:extLst>
          </p:nvPr>
        </p:nvGraphicFramePr>
        <p:xfrm>
          <a:off x="1973631" y="5064179"/>
          <a:ext cx="2260511" cy="1218661"/>
        </p:xfrm>
        <a:graphic>
          <a:graphicData uri="http://schemas.openxmlformats.org/drawingml/2006/table">
            <a:tbl>
              <a:tblPr/>
              <a:tblGrid>
                <a:gridCol w="2260511">
                  <a:extLst>
                    <a:ext uri="{9D8B030D-6E8A-4147-A177-3AD203B41FA5}">
                      <a16:colId xmlns:a16="http://schemas.microsoft.com/office/drawing/2014/main" val="1197219168"/>
                    </a:ext>
                  </a:extLst>
                </a:gridCol>
              </a:tblGrid>
              <a:tr h="411737">
                <a:tc>
                  <a:txBody>
                    <a:bodyPr/>
                    <a:lstStyle/>
                    <a:p>
                      <a:pPr marR="0" indent="0" algn="ctr" rtl="0">
                        <a:lnSpc>
                          <a:spcPct val="119000"/>
                        </a:lnSpc>
                        <a:spcBef>
                          <a:spcPts val="0"/>
                        </a:spcBef>
                        <a:spcAft>
                          <a:spcPts val="600"/>
                        </a:spcAft>
                      </a:pPr>
                      <a:r>
                        <a:rPr lang="en-GB" sz="2400" b="1" kern="1400" dirty="0">
                          <a:ln>
                            <a:noFill/>
                          </a:ln>
                          <a:solidFill>
                            <a:srgbClr val="FFFFFF"/>
                          </a:solidFill>
                          <a:effectLst/>
                          <a:latin typeface="Myriad Pro" panose="020B0503030403020204" pitchFamily="34" charset="0"/>
                        </a:rPr>
                        <a:t>Grid Reference</a:t>
                      </a:r>
                      <a:endParaRPr lang="en-GB" sz="2400" kern="1400" dirty="0">
                        <a:ln>
                          <a:noFill/>
                        </a:ln>
                        <a:solidFill>
                          <a:srgbClr val="DFD4D7"/>
                        </a:solidFill>
                        <a:effectLst/>
                        <a:latin typeface="Calibri" panose="020F0502020204030204" pitchFamily="34" charset="0"/>
                      </a:endParaRPr>
                    </a:p>
                  </a:txBody>
                  <a:tcPr marL="59698" marR="59698" marT="59698" marB="59698">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rgbClr val="002F5F"/>
                    </a:solidFill>
                  </a:tcPr>
                </a:tc>
                <a:extLst>
                  <a:ext uri="{0D108BD9-81ED-4DB2-BD59-A6C34878D82A}">
                    <a16:rowId xmlns:a16="http://schemas.microsoft.com/office/drawing/2014/main" val="4012075825"/>
                  </a:ext>
                </a:extLst>
              </a:tr>
              <a:tr h="515827">
                <a:tc>
                  <a:txBody>
                    <a:bodyPr/>
                    <a:lstStyle/>
                    <a:p>
                      <a:pPr marR="0" indent="0" algn="ctr" rtl="0">
                        <a:lnSpc>
                          <a:spcPct val="119000"/>
                        </a:lnSpc>
                        <a:spcBef>
                          <a:spcPts val="0"/>
                        </a:spcBef>
                        <a:spcAft>
                          <a:spcPts val="600"/>
                        </a:spcAft>
                      </a:pPr>
                      <a:r>
                        <a:rPr lang="en-GB" sz="3400" b="1" kern="1400" dirty="0">
                          <a:ln>
                            <a:noFill/>
                          </a:ln>
                          <a:solidFill>
                            <a:srgbClr val="000000"/>
                          </a:solidFill>
                          <a:effectLst/>
                          <a:latin typeface="Myriad Pro" panose="020B0503030403020204" pitchFamily="34" charset="0"/>
                        </a:rPr>
                        <a:t>18</a:t>
                      </a:r>
                      <a:r>
                        <a:rPr lang="en-GB" sz="3400" b="1" kern="1400" dirty="0">
                          <a:ln>
                            <a:noFill/>
                          </a:ln>
                          <a:solidFill>
                            <a:srgbClr val="FFC000"/>
                          </a:solidFill>
                          <a:effectLst/>
                          <a:latin typeface="Myriad Pro" panose="020B0503030403020204" pitchFamily="34" charset="0"/>
                        </a:rPr>
                        <a:t>3</a:t>
                      </a:r>
                      <a:r>
                        <a:rPr lang="en-GB" sz="3400" b="1" kern="1400" dirty="0">
                          <a:ln>
                            <a:noFill/>
                          </a:ln>
                          <a:solidFill>
                            <a:srgbClr val="000000"/>
                          </a:solidFill>
                          <a:effectLst/>
                          <a:latin typeface="Myriad Pro" panose="020B0503030403020204" pitchFamily="34" charset="0"/>
                        </a:rPr>
                        <a:t>25</a:t>
                      </a:r>
                      <a:r>
                        <a:rPr lang="en-GB" sz="3400" b="1" kern="1400" dirty="0">
                          <a:ln>
                            <a:noFill/>
                          </a:ln>
                          <a:solidFill>
                            <a:srgbClr val="FFC000"/>
                          </a:solidFill>
                          <a:effectLst/>
                          <a:latin typeface="Myriad Pro" panose="020B0503030403020204" pitchFamily="34" charset="0"/>
                        </a:rPr>
                        <a:t>4</a:t>
                      </a:r>
                      <a:endParaRPr lang="en-GB" sz="3400" kern="1400" dirty="0">
                        <a:ln>
                          <a:noFill/>
                        </a:ln>
                        <a:solidFill>
                          <a:srgbClr val="FFC000"/>
                        </a:solidFill>
                        <a:effectLst/>
                        <a:latin typeface="Calibri" panose="020F0502020204030204" pitchFamily="34" charset="0"/>
                      </a:endParaRPr>
                    </a:p>
                  </a:txBody>
                  <a:tcPr marL="59698" marR="59698" marT="59698" marB="59698">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chemeClr val="bg1"/>
                    </a:solidFill>
                  </a:tcPr>
                </a:tc>
                <a:extLst>
                  <a:ext uri="{0D108BD9-81ED-4DB2-BD59-A6C34878D82A}">
                    <a16:rowId xmlns:a16="http://schemas.microsoft.com/office/drawing/2014/main" val="1899588194"/>
                  </a:ext>
                </a:extLst>
              </a:tr>
            </a:tbl>
          </a:graphicData>
        </a:graphic>
      </p:graphicFrame>
    </p:spTree>
    <p:extLst>
      <p:ext uri="{BB962C8B-B14F-4D97-AF65-F5344CB8AC3E}">
        <p14:creationId xmlns:p14="http://schemas.microsoft.com/office/powerpoint/2010/main" val="2271722185"/>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47F8A-7BF8-48EE-B833-A433C921F288}"/>
              </a:ext>
            </a:extLst>
          </p:cNvPr>
          <p:cNvSpPr>
            <a:spLocks noGrp="1"/>
          </p:cNvSpPr>
          <p:nvPr>
            <p:ph type="title"/>
          </p:nvPr>
        </p:nvSpPr>
        <p:spPr>
          <a:xfrm>
            <a:off x="673248" y="271587"/>
            <a:ext cx="5283415" cy="609473"/>
          </a:xfrm>
        </p:spPr>
        <p:txBody>
          <a:bodyPr/>
          <a:lstStyle/>
          <a:p>
            <a:r>
              <a:rPr lang="en-GB" dirty="0"/>
              <a:t>6-FIGURE GRID REFERENCES</a:t>
            </a:r>
          </a:p>
        </p:txBody>
      </p:sp>
      <p:sp>
        <p:nvSpPr>
          <p:cNvPr id="3" name="Content Placeholder 2">
            <a:extLst>
              <a:ext uri="{FF2B5EF4-FFF2-40B4-BE49-F238E27FC236}">
                <a16:creationId xmlns:a16="http://schemas.microsoft.com/office/drawing/2014/main" id="{D5033AB3-154B-4544-8C83-474031DB08CD}"/>
              </a:ext>
            </a:extLst>
          </p:cNvPr>
          <p:cNvSpPr>
            <a:spLocks noGrp="1"/>
          </p:cNvSpPr>
          <p:nvPr>
            <p:ph idx="1"/>
          </p:nvPr>
        </p:nvSpPr>
        <p:spPr>
          <a:xfrm>
            <a:off x="673248" y="1184490"/>
            <a:ext cx="5283414" cy="5402050"/>
          </a:xfrm>
        </p:spPr>
        <p:txBody>
          <a:bodyPr/>
          <a:lstStyle/>
          <a:p>
            <a:r>
              <a:rPr lang="en-GB" dirty="0"/>
              <a:t>What is the grid reference of dot ‘B’?</a:t>
            </a:r>
          </a:p>
        </p:txBody>
      </p:sp>
      <p:graphicFrame>
        <p:nvGraphicFramePr>
          <p:cNvPr id="4" name="Table 3">
            <a:extLst>
              <a:ext uri="{FF2B5EF4-FFF2-40B4-BE49-F238E27FC236}">
                <a16:creationId xmlns:a16="http://schemas.microsoft.com/office/drawing/2014/main" id="{3F4FD04A-804F-4DC9-94E3-48F8324651B8}"/>
              </a:ext>
            </a:extLst>
          </p:cNvPr>
          <p:cNvGraphicFramePr>
            <a:graphicFrameLocks noGrp="1"/>
          </p:cNvGraphicFramePr>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73</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7" name="Picture 6">
            <a:extLst>
              <a:ext uri="{FF2B5EF4-FFF2-40B4-BE49-F238E27FC236}">
                <a16:creationId xmlns:a16="http://schemas.microsoft.com/office/drawing/2014/main" id="{8D2EDC9F-2EBB-4A2A-9C8F-322C900C9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526" y="1629184"/>
            <a:ext cx="4342899" cy="4512661"/>
          </a:xfrm>
          <a:prstGeom prst="rect">
            <a:avLst/>
          </a:prstGeom>
        </p:spPr>
      </p:pic>
      <p:graphicFrame>
        <p:nvGraphicFramePr>
          <p:cNvPr id="9" name="Table 8">
            <a:extLst>
              <a:ext uri="{FF2B5EF4-FFF2-40B4-BE49-F238E27FC236}">
                <a16:creationId xmlns:a16="http://schemas.microsoft.com/office/drawing/2014/main" id="{16E95315-F2C5-470B-919F-1B3389EC8DB6}"/>
              </a:ext>
            </a:extLst>
          </p:cNvPr>
          <p:cNvGraphicFramePr>
            <a:graphicFrameLocks noGrp="1"/>
          </p:cNvGraphicFramePr>
          <p:nvPr>
            <p:extLst>
              <p:ext uri="{D42A27DB-BD31-4B8C-83A1-F6EECF244321}">
                <p14:modId xmlns:p14="http://schemas.microsoft.com/office/powerpoint/2010/main" val="4143521984"/>
              </p:ext>
            </p:extLst>
          </p:nvPr>
        </p:nvGraphicFramePr>
        <p:xfrm>
          <a:off x="2106913" y="2219186"/>
          <a:ext cx="2416084" cy="1245087"/>
        </p:xfrm>
        <a:graphic>
          <a:graphicData uri="http://schemas.openxmlformats.org/drawingml/2006/table">
            <a:tbl>
              <a:tblPr/>
              <a:tblGrid>
                <a:gridCol w="2416084">
                  <a:extLst>
                    <a:ext uri="{9D8B030D-6E8A-4147-A177-3AD203B41FA5}">
                      <a16:colId xmlns:a16="http://schemas.microsoft.com/office/drawing/2014/main" val="1197219168"/>
                    </a:ext>
                  </a:extLst>
                </a:gridCol>
              </a:tblGrid>
              <a:tr h="489571">
                <a:tc>
                  <a:txBody>
                    <a:bodyPr/>
                    <a:lstStyle/>
                    <a:p>
                      <a:pPr marR="0" indent="0" algn="ctr" rtl="0">
                        <a:lnSpc>
                          <a:spcPct val="119000"/>
                        </a:lnSpc>
                        <a:spcBef>
                          <a:spcPts val="0"/>
                        </a:spcBef>
                        <a:spcAft>
                          <a:spcPts val="600"/>
                        </a:spcAft>
                      </a:pPr>
                      <a:r>
                        <a:rPr lang="en-GB" sz="2400" b="1" kern="1400" dirty="0">
                          <a:ln>
                            <a:noFill/>
                          </a:ln>
                          <a:solidFill>
                            <a:srgbClr val="FFFFFF"/>
                          </a:solidFill>
                          <a:effectLst/>
                          <a:latin typeface="Myriad Pro" panose="020B0503030403020204" pitchFamily="34" charset="0"/>
                        </a:rPr>
                        <a:t>Grid Reference</a:t>
                      </a:r>
                      <a:endParaRPr lang="en-GB" sz="2400" kern="1400" dirty="0">
                        <a:ln>
                          <a:noFill/>
                        </a:ln>
                        <a:solidFill>
                          <a:srgbClr val="DFD4D7"/>
                        </a:solidFill>
                        <a:effectLst/>
                        <a:latin typeface="Calibri" panose="020F0502020204030204" pitchFamily="34" charset="0"/>
                      </a:endParaRPr>
                    </a:p>
                  </a:txBody>
                  <a:tcPr marL="59698" marR="59698" marT="59698" marB="59698">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rgbClr val="002F5F"/>
                    </a:solidFill>
                  </a:tcPr>
                </a:tc>
                <a:extLst>
                  <a:ext uri="{0D108BD9-81ED-4DB2-BD59-A6C34878D82A}">
                    <a16:rowId xmlns:a16="http://schemas.microsoft.com/office/drawing/2014/main" val="4012075825"/>
                  </a:ext>
                </a:extLst>
              </a:tr>
              <a:tr h="720243">
                <a:tc>
                  <a:txBody>
                    <a:bodyPr/>
                    <a:lstStyle/>
                    <a:p>
                      <a:pPr marR="0" indent="0" algn="ctr" rtl="0">
                        <a:lnSpc>
                          <a:spcPct val="119000"/>
                        </a:lnSpc>
                        <a:spcBef>
                          <a:spcPts val="0"/>
                        </a:spcBef>
                        <a:spcAft>
                          <a:spcPts val="600"/>
                        </a:spcAft>
                      </a:pPr>
                      <a:r>
                        <a:rPr lang="en-GB" sz="3400" b="1" kern="1400" dirty="0">
                          <a:ln>
                            <a:noFill/>
                          </a:ln>
                          <a:solidFill>
                            <a:srgbClr val="000000"/>
                          </a:solidFill>
                          <a:effectLst/>
                          <a:latin typeface="Myriad Pro" panose="020B0503030403020204" pitchFamily="34" charset="0"/>
                        </a:rPr>
                        <a:t>18</a:t>
                      </a:r>
                      <a:r>
                        <a:rPr lang="en-GB" sz="3400" b="1" kern="1400" dirty="0">
                          <a:ln>
                            <a:noFill/>
                          </a:ln>
                          <a:solidFill>
                            <a:srgbClr val="FFC000"/>
                          </a:solidFill>
                          <a:effectLst/>
                          <a:latin typeface="Myriad Pro" panose="020B0503030403020204" pitchFamily="34" charset="0"/>
                        </a:rPr>
                        <a:t>7</a:t>
                      </a:r>
                      <a:r>
                        <a:rPr lang="en-GB" sz="3400" b="1" kern="1400" dirty="0">
                          <a:ln>
                            <a:noFill/>
                          </a:ln>
                          <a:solidFill>
                            <a:srgbClr val="000000"/>
                          </a:solidFill>
                          <a:effectLst/>
                          <a:latin typeface="Myriad Pro" panose="020B0503030403020204" pitchFamily="34" charset="0"/>
                        </a:rPr>
                        <a:t>25</a:t>
                      </a:r>
                      <a:r>
                        <a:rPr lang="en-GB" sz="3400" b="1" kern="1400" dirty="0">
                          <a:ln>
                            <a:noFill/>
                          </a:ln>
                          <a:solidFill>
                            <a:srgbClr val="FFC000"/>
                          </a:solidFill>
                          <a:effectLst/>
                          <a:latin typeface="Myriad Pro" panose="020B0503030403020204" pitchFamily="34" charset="0"/>
                        </a:rPr>
                        <a:t>7</a:t>
                      </a:r>
                      <a:endParaRPr lang="en-GB" sz="3400" kern="1400" dirty="0">
                        <a:ln>
                          <a:noFill/>
                        </a:ln>
                        <a:solidFill>
                          <a:srgbClr val="FFC000"/>
                        </a:solidFill>
                        <a:effectLst/>
                        <a:latin typeface="Calibri" panose="020F0502020204030204" pitchFamily="34" charset="0"/>
                      </a:endParaRPr>
                    </a:p>
                  </a:txBody>
                  <a:tcPr marL="59698" marR="59698" marT="59698" marB="59698">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chemeClr val="bg1"/>
                    </a:solidFill>
                  </a:tcPr>
                </a:tc>
                <a:extLst>
                  <a:ext uri="{0D108BD9-81ED-4DB2-BD59-A6C34878D82A}">
                    <a16:rowId xmlns:a16="http://schemas.microsoft.com/office/drawing/2014/main" val="1899588194"/>
                  </a:ext>
                </a:extLst>
              </a:tr>
            </a:tbl>
          </a:graphicData>
        </a:graphic>
      </p:graphicFrame>
    </p:spTree>
    <p:extLst>
      <p:ext uri="{BB962C8B-B14F-4D97-AF65-F5344CB8AC3E}">
        <p14:creationId xmlns:p14="http://schemas.microsoft.com/office/powerpoint/2010/main" val="2377823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4E71B-4A79-469B-B98A-5818022C9EC6}"/>
              </a:ext>
            </a:extLst>
          </p:cNvPr>
          <p:cNvSpPr>
            <a:spLocks noGrp="1"/>
          </p:cNvSpPr>
          <p:nvPr>
            <p:ph type="title"/>
          </p:nvPr>
        </p:nvSpPr>
        <p:spPr/>
        <p:txBody>
          <a:bodyPr/>
          <a:lstStyle/>
          <a:p>
            <a:r>
              <a:rPr lang="en-GB" dirty="0"/>
              <a:t>6-FIGURE GRID REFERENCES</a:t>
            </a:r>
          </a:p>
        </p:txBody>
      </p:sp>
      <p:sp>
        <p:nvSpPr>
          <p:cNvPr id="3" name="Content Placeholder 2">
            <a:extLst>
              <a:ext uri="{FF2B5EF4-FFF2-40B4-BE49-F238E27FC236}">
                <a16:creationId xmlns:a16="http://schemas.microsoft.com/office/drawing/2014/main" id="{506CAED8-A856-4DC2-9B07-01EC59346198}"/>
              </a:ext>
            </a:extLst>
          </p:cNvPr>
          <p:cNvSpPr>
            <a:spLocks noGrp="1"/>
          </p:cNvSpPr>
          <p:nvPr>
            <p:ph idx="1"/>
          </p:nvPr>
        </p:nvSpPr>
        <p:spPr>
          <a:xfrm>
            <a:off x="673248" y="1184490"/>
            <a:ext cx="9385151" cy="609473"/>
          </a:xfrm>
        </p:spPr>
        <p:txBody>
          <a:bodyPr/>
          <a:lstStyle/>
          <a:p>
            <a:r>
              <a:rPr lang="en-GB" dirty="0"/>
              <a:t>Ensure you use the grid square the object is in – not the nearest line.</a:t>
            </a:r>
          </a:p>
        </p:txBody>
      </p:sp>
      <p:pic>
        <p:nvPicPr>
          <p:cNvPr id="5124" name="Picture 4" descr="Image result for 6 figure grid reference">
            <a:extLst>
              <a:ext uri="{FF2B5EF4-FFF2-40B4-BE49-F238E27FC236}">
                <a16:creationId xmlns:a16="http://schemas.microsoft.com/office/drawing/2014/main" id="{BEE715F8-9FDA-4473-BFB7-8615BEFC2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48" y="1694117"/>
            <a:ext cx="5133192" cy="491001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FE38D6C0-AACD-4667-BDE5-16979C6BDBD8}"/>
              </a:ext>
            </a:extLst>
          </p:cNvPr>
          <p:cNvCxnSpPr/>
          <p:nvPr/>
        </p:nvCxnSpPr>
        <p:spPr>
          <a:xfrm flipH="1">
            <a:off x="4777740" y="4126230"/>
            <a:ext cx="2457450" cy="5943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436FDC7-1EE5-42F2-8FAB-07061D6CBFE5}"/>
              </a:ext>
            </a:extLst>
          </p:cNvPr>
          <p:cNvSpPr txBox="1"/>
          <p:nvPr/>
        </p:nvSpPr>
        <p:spPr>
          <a:xfrm>
            <a:off x="7235190" y="3943350"/>
            <a:ext cx="1017270" cy="369332"/>
          </a:xfrm>
          <a:prstGeom prst="rect">
            <a:avLst/>
          </a:prstGeom>
          <a:noFill/>
        </p:spPr>
        <p:txBody>
          <a:bodyPr wrap="square" rtlCol="0">
            <a:spAutoFit/>
          </a:bodyPr>
          <a:lstStyle/>
          <a:p>
            <a:r>
              <a:rPr lang="en-GB" dirty="0"/>
              <a:t>907 611</a:t>
            </a:r>
          </a:p>
        </p:txBody>
      </p:sp>
    </p:spTree>
    <p:extLst>
      <p:ext uri="{BB962C8B-B14F-4D97-AF65-F5344CB8AC3E}">
        <p14:creationId xmlns:p14="http://schemas.microsoft.com/office/powerpoint/2010/main" val="2360145641"/>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9C4FB-E1F7-48FF-AB70-A6B32B2464E3}"/>
              </a:ext>
            </a:extLst>
          </p:cNvPr>
          <p:cNvSpPr>
            <a:spLocks noGrp="1"/>
          </p:cNvSpPr>
          <p:nvPr>
            <p:ph type="title"/>
          </p:nvPr>
        </p:nvSpPr>
        <p:spPr/>
        <p:txBody>
          <a:bodyPr/>
          <a:lstStyle/>
          <a:p>
            <a:r>
              <a:rPr lang="en-GB" dirty="0"/>
              <a:t>6-FIGURE GRID REFERENCES – Ex 1</a:t>
            </a:r>
          </a:p>
        </p:txBody>
      </p:sp>
      <p:sp>
        <p:nvSpPr>
          <p:cNvPr id="3" name="Content Placeholder 2">
            <a:extLst>
              <a:ext uri="{FF2B5EF4-FFF2-40B4-BE49-F238E27FC236}">
                <a16:creationId xmlns:a16="http://schemas.microsoft.com/office/drawing/2014/main" id="{9C1C3AA6-52BF-42AD-AF0B-5A2036217424}"/>
              </a:ext>
            </a:extLst>
          </p:cNvPr>
          <p:cNvSpPr>
            <a:spLocks noGrp="1"/>
          </p:cNvSpPr>
          <p:nvPr>
            <p:ph idx="1"/>
          </p:nvPr>
        </p:nvSpPr>
        <p:spPr/>
        <p:txBody>
          <a:bodyPr>
            <a:normAutofit/>
          </a:bodyPr>
          <a:lstStyle/>
          <a:p>
            <a:r>
              <a:rPr lang="en-GB" dirty="0"/>
              <a:t>Give the 6-figure grid reference for the centre of each of the four symbols</a:t>
            </a:r>
          </a:p>
          <a:p>
            <a:pPr lvl="1"/>
            <a:endParaRPr lang="en-GB" dirty="0"/>
          </a:p>
          <a:p>
            <a:r>
              <a:rPr lang="en-GB" dirty="0"/>
              <a:t>Give the 6-figure grid references for centre of the seven places</a:t>
            </a:r>
          </a:p>
        </p:txBody>
      </p:sp>
    </p:spTree>
    <p:extLst>
      <p:ext uri="{BB962C8B-B14F-4D97-AF65-F5344CB8AC3E}">
        <p14:creationId xmlns:p14="http://schemas.microsoft.com/office/powerpoint/2010/main" val="237841486"/>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9C4FB-E1F7-48FF-AB70-A6B32B2464E3}"/>
              </a:ext>
            </a:extLst>
          </p:cNvPr>
          <p:cNvSpPr>
            <a:spLocks noGrp="1"/>
          </p:cNvSpPr>
          <p:nvPr>
            <p:ph type="title"/>
          </p:nvPr>
        </p:nvSpPr>
        <p:spPr/>
        <p:txBody>
          <a:bodyPr/>
          <a:lstStyle/>
          <a:p>
            <a:r>
              <a:rPr lang="en-GB" dirty="0"/>
              <a:t>6-FIGURE GRID REFERENCES – Ex 2</a:t>
            </a:r>
          </a:p>
        </p:txBody>
      </p:sp>
      <p:sp>
        <p:nvSpPr>
          <p:cNvPr id="3" name="Content Placeholder 2">
            <a:extLst>
              <a:ext uri="{FF2B5EF4-FFF2-40B4-BE49-F238E27FC236}">
                <a16:creationId xmlns:a16="http://schemas.microsoft.com/office/drawing/2014/main" id="{9C1C3AA6-52BF-42AD-AF0B-5A2036217424}"/>
              </a:ext>
            </a:extLst>
          </p:cNvPr>
          <p:cNvSpPr>
            <a:spLocks noGrp="1"/>
          </p:cNvSpPr>
          <p:nvPr>
            <p:ph idx="1"/>
          </p:nvPr>
        </p:nvSpPr>
        <p:spPr/>
        <p:txBody>
          <a:bodyPr>
            <a:normAutofit/>
          </a:bodyPr>
          <a:lstStyle/>
          <a:p>
            <a:r>
              <a:rPr lang="en-GB" dirty="0"/>
              <a:t>Give a 6-figure grid reference of the following:</a:t>
            </a:r>
          </a:p>
          <a:p>
            <a:pPr lvl="1"/>
            <a:r>
              <a:rPr lang="en-GB" dirty="0"/>
              <a:t>Mast across the field from the squadron</a:t>
            </a:r>
          </a:p>
          <a:p>
            <a:pPr lvl="1"/>
            <a:r>
              <a:rPr lang="en-GB" dirty="0"/>
              <a:t>St Andrew’s church, Halstead</a:t>
            </a:r>
          </a:p>
          <a:p>
            <a:pPr lvl="1"/>
            <a:r>
              <a:rPr lang="en-GB" dirty="0"/>
              <a:t>Western end of ex-RAF Gosfield runway</a:t>
            </a:r>
          </a:p>
          <a:p>
            <a:pPr lvl="1"/>
            <a:r>
              <a:rPr lang="en-GB" dirty="0"/>
              <a:t>St Catherine’s church, Gosfield</a:t>
            </a:r>
          </a:p>
          <a:p>
            <a:pPr lvl="1"/>
            <a:r>
              <a:rPr lang="en-GB" dirty="0"/>
              <a:t>Halstead Leisure Centre</a:t>
            </a:r>
          </a:p>
          <a:p>
            <a:pPr lvl="1"/>
            <a:endParaRPr lang="en-GB" dirty="0"/>
          </a:p>
          <a:p>
            <a:r>
              <a:rPr lang="en-GB" dirty="0"/>
              <a:t>What is at GRID</a:t>
            </a:r>
          </a:p>
          <a:p>
            <a:pPr lvl="1"/>
            <a:r>
              <a:rPr lang="en-GB" dirty="0"/>
              <a:t>TL 772 316</a:t>
            </a:r>
          </a:p>
          <a:p>
            <a:pPr lvl="1"/>
            <a:r>
              <a:rPr lang="en-GB" dirty="0"/>
              <a:t>TL 808 304</a:t>
            </a:r>
          </a:p>
          <a:p>
            <a:pPr lvl="1"/>
            <a:r>
              <a:rPr lang="en-GB" dirty="0"/>
              <a:t>TL 776 294</a:t>
            </a:r>
          </a:p>
          <a:p>
            <a:pPr lvl="1"/>
            <a:r>
              <a:rPr lang="en-GB" dirty="0"/>
              <a:t>TL 780 328</a:t>
            </a:r>
          </a:p>
          <a:p>
            <a:pPr lvl="1"/>
            <a:r>
              <a:rPr lang="en-GB" dirty="0"/>
              <a:t>TL 810 333</a:t>
            </a:r>
          </a:p>
        </p:txBody>
      </p:sp>
    </p:spTree>
    <p:extLst>
      <p:ext uri="{BB962C8B-B14F-4D97-AF65-F5344CB8AC3E}">
        <p14:creationId xmlns:p14="http://schemas.microsoft.com/office/powerpoint/2010/main" val="2445868632"/>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43877-7AFE-4F4B-989B-0E92066CCFB6}"/>
              </a:ext>
            </a:extLst>
          </p:cNvPr>
          <p:cNvSpPr>
            <a:spLocks noGrp="1"/>
          </p:cNvSpPr>
          <p:nvPr>
            <p:ph type="title"/>
          </p:nvPr>
        </p:nvSpPr>
        <p:spPr/>
        <p:txBody>
          <a:bodyPr/>
          <a:lstStyle/>
          <a:p>
            <a:r>
              <a:rPr lang="en-GB" dirty="0"/>
              <a:t>ROMERS</a:t>
            </a:r>
          </a:p>
        </p:txBody>
      </p:sp>
      <p:sp>
        <p:nvSpPr>
          <p:cNvPr id="3" name="Content Placeholder 2">
            <a:extLst>
              <a:ext uri="{FF2B5EF4-FFF2-40B4-BE49-F238E27FC236}">
                <a16:creationId xmlns:a16="http://schemas.microsoft.com/office/drawing/2014/main" id="{26715988-D8F8-4CA2-964B-9632B53EE2C7}"/>
              </a:ext>
            </a:extLst>
          </p:cNvPr>
          <p:cNvSpPr>
            <a:spLocks noGrp="1"/>
          </p:cNvSpPr>
          <p:nvPr>
            <p:ph idx="1"/>
          </p:nvPr>
        </p:nvSpPr>
        <p:spPr>
          <a:xfrm>
            <a:off x="673248" y="1184490"/>
            <a:ext cx="9204177" cy="1501560"/>
          </a:xfrm>
        </p:spPr>
        <p:txBody>
          <a:bodyPr/>
          <a:lstStyle/>
          <a:p>
            <a:r>
              <a:rPr lang="en-GB" dirty="0"/>
              <a:t>Compasses have a tool called a </a:t>
            </a:r>
            <a:r>
              <a:rPr lang="en-GB" dirty="0" err="1"/>
              <a:t>romer</a:t>
            </a:r>
            <a:r>
              <a:rPr lang="en-GB" dirty="0"/>
              <a:t> to accurately identify the 100m square box.</a:t>
            </a:r>
          </a:p>
          <a:p>
            <a:r>
              <a:rPr lang="en-GB" dirty="0"/>
              <a:t>Can also buy individual </a:t>
            </a:r>
            <a:r>
              <a:rPr lang="en-GB" dirty="0" err="1"/>
              <a:t>romers</a:t>
            </a:r>
            <a:r>
              <a:rPr lang="en-GB" dirty="0"/>
              <a:t>.</a:t>
            </a:r>
          </a:p>
        </p:txBody>
      </p:sp>
      <p:pic>
        <p:nvPicPr>
          <p:cNvPr id="4098" name="Picture 2" descr="OS Romer map tool - half price with map">
            <a:extLst>
              <a:ext uri="{FF2B5EF4-FFF2-40B4-BE49-F238E27FC236}">
                <a16:creationId xmlns:a16="http://schemas.microsoft.com/office/drawing/2014/main" id="{956F50B0-DBBD-46EA-89CC-725A07842F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0370"/>
          <a:stretch/>
        </p:blipFill>
        <p:spPr bwMode="auto">
          <a:xfrm>
            <a:off x="5829300" y="3429000"/>
            <a:ext cx="4530090" cy="27012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compass roamer">
            <a:extLst>
              <a:ext uri="{FF2B5EF4-FFF2-40B4-BE49-F238E27FC236}">
                <a16:creationId xmlns:a16="http://schemas.microsoft.com/office/drawing/2014/main" id="{4C8427E1-EA21-45B0-8D47-A4CDBF8499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818" y="2866901"/>
            <a:ext cx="3719512" cy="3719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521403"/>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28194-8722-43F6-8787-C821C4589931}"/>
              </a:ext>
            </a:extLst>
          </p:cNvPr>
          <p:cNvSpPr>
            <a:spLocks noGrp="1"/>
          </p:cNvSpPr>
          <p:nvPr>
            <p:ph idx="1"/>
          </p:nvPr>
        </p:nvSpPr>
        <p:spPr/>
        <p:txBody>
          <a:bodyPr/>
          <a:lstStyle/>
          <a:p>
            <a:r>
              <a:rPr lang="en-GB" dirty="0"/>
              <a:t>Are there any final questions?</a:t>
            </a:r>
          </a:p>
        </p:txBody>
      </p:sp>
      <p:sp>
        <p:nvSpPr>
          <p:cNvPr id="2" name="Title 1">
            <a:extLst>
              <a:ext uri="{FF2B5EF4-FFF2-40B4-BE49-F238E27FC236}">
                <a16:creationId xmlns:a16="http://schemas.microsoft.com/office/drawing/2014/main" id="{BE802364-625C-4902-84E9-8C8499AC5B18}"/>
              </a:ext>
            </a:extLst>
          </p:cNvPr>
          <p:cNvSpPr>
            <a:spLocks noGrp="1"/>
          </p:cNvSpPr>
          <p:nvPr>
            <p:ph type="title"/>
          </p:nvPr>
        </p:nvSpPr>
        <p:spPr>
          <a:xfrm>
            <a:off x="673247" y="271586"/>
            <a:ext cx="3394661" cy="645083"/>
          </a:xfrm>
        </p:spPr>
        <p:txBody>
          <a:bodyPr>
            <a:normAutofit/>
          </a:bodyPr>
          <a:lstStyle/>
          <a:p>
            <a:r>
              <a:rPr lang="en-GB" sz="3200" dirty="0"/>
              <a:t>ANY QUESTIONS?</a:t>
            </a:r>
          </a:p>
        </p:txBody>
      </p:sp>
      <p:sp>
        <p:nvSpPr>
          <p:cNvPr id="4" name="TextBox 3">
            <a:extLst>
              <a:ext uri="{FF2B5EF4-FFF2-40B4-BE49-F238E27FC236}">
                <a16:creationId xmlns:a16="http://schemas.microsoft.com/office/drawing/2014/main" id="{0BFE7AFE-74F0-40E9-B05D-590EDAEA1E6C}"/>
              </a:ext>
            </a:extLst>
          </p:cNvPr>
          <p:cNvSpPr txBox="1"/>
          <p:nvPr/>
        </p:nvSpPr>
        <p:spPr>
          <a:xfrm>
            <a:off x="3460823" y="1468271"/>
            <a:ext cx="3629025" cy="5386090"/>
          </a:xfrm>
          <a:prstGeom prst="rect">
            <a:avLst/>
          </a:prstGeom>
          <a:noFill/>
        </p:spPr>
        <p:txBody>
          <a:bodyPr wrap="square" rtlCol="0">
            <a:spAutoFit/>
          </a:bodyPr>
          <a:lstStyle/>
          <a:p>
            <a:pPr algn="ctr"/>
            <a:r>
              <a:rPr lang="en-GB" sz="34400" b="1" dirty="0">
                <a:solidFill>
                  <a:srgbClr val="002F5F"/>
                </a:solidFill>
                <a:latin typeface="Myriad Pro" panose="020B0503030403020204" pitchFamily="34" charset="0"/>
              </a:rPr>
              <a:t>?</a:t>
            </a:r>
          </a:p>
        </p:txBody>
      </p:sp>
    </p:spTree>
    <p:extLst>
      <p:ext uri="{BB962C8B-B14F-4D97-AF65-F5344CB8AC3E}">
        <p14:creationId xmlns:p14="http://schemas.microsoft.com/office/powerpoint/2010/main" val="1323946349"/>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sp>
        <p:nvSpPr>
          <p:cNvPr id="4" name="Content Placeholder 1">
            <a:extLst>
              <a:ext uri="{FF2B5EF4-FFF2-40B4-BE49-F238E27FC236}">
                <a16:creationId xmlns:a16="http://schemas.microsoft.com/office/drawing/2014/main" id="{53D9C459-6FD3-4A4B-97A1-75F0474D7209}"/>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LO2: </a:t>
            </a:r>
            <a:r>
              <a:rPr lang="en-GB" dirty="0">
                <a:solidFill>
                  <a:srgbClr val="0072CF"/>
                </a:solidFill>
              </a:rPr>
              <a:t>Know the scales and features of Ordnance Survey maps.</a:t>
            </a:r>
          </a:p>
          <a:p>
            <a:pPr marL="0" indent="0">
              <a:buNone/>
            </a:pPr>
            <a:endParaRPr lang="en-GB" dirty="0">
              <a:solidFill>
                <a:srgbClr val="0072CF"/>
              </a:solidFill>
            </a:endParaRPr>
          </a:p>
          <a:p>
            <a:r>
              <a:rPr lang="en-GB" dirty="0"/>
              <a:t>Use grid referencing systems on Ordnance Survey maps to find locations.</a:t>
            </a:r>
          </a:p>
          <a:p>
            <a:pPr marL="0" indent="0">
              <a:buNone/>
            </a:pPr>
            <a:endParaRPr lang="en-GB" dirty="0">
              <a:solidFill>
                <a:srgbClr val="0072CF"/>
              </a:solidFill>
            </a:endParaRPr>
          </a:p>
          <a:p>
            <a:pPr marL="0" indent="0">
              <a:buNone/>
            </a:pPr>
            <a:endParaRPr lang="en-GB" sz="2000" dirty="0"/>
          </a:p>
          <a:p>
            <a:pPr marL="0" indent="0">
              <a:buNone/>
            </a:pPr>
            <a:endParaRPr lang="en-GB" b="1" dirty="0">
              <a:solidFill>
                <a:srgbClr val="0072CF"/>
              </a:solidFill>
            </a:endParaRPr>
          </a:p>
        </p:txBody>
      </p:sp>
      <p:cxnSp>
        <p:nvCxnSpPr>
          <p:cNvPr id="5" name="Straight Connector 4">
            <a:extLst>
              <a:ext uri="{FF2B5EF4-FFF2-40B4-BE49-F238E27FC236}">
                <a16:creationId xmlns:a16="http://schemas.microsoft.com/office/drawing/2014/main" id="{57175CBC-DAF7-44E3-938A-79D1F88672BF}"/>
              </a:ext>
            </a:extLst>
          </p:cNvPr>
          <p:cNvCxnSpPr>
            <a:cxnSpLocks/>
          </p:cNvCxnSpPr>
          <p:nvPr/>
        </p:nvCxnSpPr>
        <p:spPr>
          <a:xfrm>
            <a:off x="862641" y="1982158"/>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87108"/>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8B1908F-F147-4F04-915F-B1FF48440804}"/>
              </a:ext>
            </a:extLst>
          </p:cNvPr>
          <p:cNvSpPr txBox="1">
            <a:spLocks/>
          </p:cNvSpPr>
          <p:nvPr/>
        </p:nvSpPr>
        <p:spPr>
          <a:xfrm>
            <a:off x="666595" y="1184364"/>
            <a:ext cx="9204177" cy="5402050"/>
          </a:xfrm>
          <a:prstGeom prst="rect">
            <a:avLst/>
          </a:prstGeom>
          <a:solidFill>
            <a:schemeClr val="bg1">
              <a:alpha val="90000"/>
            </a:schemeClr>
          </a:solidFill>
        </p:spPr>
        <p:txBody>
          <a:bodyPr vert="horz" lIns="180000" tIns="180000" rIns="180000" bIns="18000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4800" b="1" dirty="0"/>
          </a:p>
        </p:txBody>
      </p:sp>
      <p:sp>
        <p:nvSpPr>
          <p:cNvPr id="4" name="Content Placeholder 2">
            <a:extLst>
              <a:ext uri="{FF2B5EF4-FFF2-40B4-BE49-F238E27FC236}">
                <a16:creationId xmlns:a16="http://schemas.microsoft.com/office/drawing/2014/main" id="{3CE688DA-DA4E-4A06-8CC3-A436DEA6D132}"/>
              </a:ext>
            </a:extLst>
          </p:cNvPr>
          <p:cNvSpPr>
            <a:spLocks noGrp="1"/>
          </p:cNvSpPr>
          <p:nvPr>
            <p:ph idx="1"/>
          </p:nvPr>
        </p:nvSpPr>
        <p:spPr>
          <a:xfrm>
            <a:off x="673248" y="1184490"/>
            <a:ext cx="9204177" cy="4486410"/>
          </a:xfrm>
          <a:noFill/>
        </p:spPr>
        <p:txBody>
          <a:bodyPr numCol="1" anchor="ctr">
            <a:normAutofit/>
          </a:bodyPr>
          <a:lstStyle/>
          <a:p>
            <a:pPr marL="0" indent="0" algn="ctr">
              <a:buNone/>
            </a:pPr>
            <a:r>
              <a:rPr lang="en-GB" sz="3600" b="1" dirty="0"/>
              <a:t>Using an OS map, find 3 features.</a:t>
            </a:r>
          </a:p>
          <a:p>
            <a:pPr marL="0" indent="0" algn="ctr">
              <a:buNone/>
            </a:pPr>
            <a:endParaRPr lang="en-GB" sz="3600" b="1" dirty="0"/>
          </a:p>
          <a:p>
            <a:pPr marL="0" indent="0" algn="ctr">
              <a:buNone/>
            </a:pPr>
            <a:r>
              <a:rPr lang="en-GB" sz="3600" b="1" dirty="0"/>
              <a:t>Give their 6 figure grid reference.</a:t>
            </a:r>
          </a:p>
        </p:txBody>
      </p:sp>
      <p:sp>
        <p:nvSpPr>
          <p:cNvPr id="2" name="Title 1">
            <a:extLst>
              <a:ext uri="{FF2B5EF4-FFF2-40B4-BE49-F238E27FC236}">
                <a16:creationId xmlns:a16="http://schemas.microsoft.com/office/drawing/2014/main" id="{3E879E0B-C91E-45B5-8203-5C92E9D50069}"/>
              </a:ext>
            </a:extLst>
          </p:cNvPr>
          <p:cNvSpPr>
            <a:spLocks noGrp="1"/>
          </p:cNvSpPr>
          <p:nvPr>
            <p:ph type="title"/>
          </p:nvPr>
        </p:nvSpPr>
        <p:spPr>
          <a:xfrm>
            <a:off x="673247" y="271586"/>
            <a:ext cx="4584553" cy="645083"/>
          </a:xfrm>
        </p:spPr>
        <p:txBody>
          <a:bodyPr>
            <a:normAutofit/>
          </a:bodyPr>
          <a:lstStyle/>
          <a:p>
            <a:r>
              <a:rPr lang="en-GB" dirty="0"/>
              <a:t>GRID REFERENCE TASK 1</a:t>
            </a:r>
          </a:p>
        </p:txBody>
      </p:sp>
      <p:sp>
        <p:nvSpPr>
          <p:cNvPr id="5" name="Content Placeholder 2">
            <a:extLst>
              <a:ext uri="{FF2B5EF4-FFF2-40B4-BE49-F238E27FC236}">
                <a16:creationId xmlns:a16="http://schemas.microsoft.com/office/drawing/2014/main" id="{5A4597C5-F74D-44DD-BBA6-A2596272C0ED}"/>
              </a:ext>
            </a:extLst>
          </p:cNvPr>
          <p:cNvSpPr txBox="1">
            <a:spLocks/>
          </p:cNvSpPr>
          <p:nvPr/>
        </p:nvSpPr>
        <p:spPr>
          <a:xfrm>
            <a:off x="783771" y="5780314"/>
            <a:ext cx="8980715" cy="696686"/>
          </a:xfrm>
          <a:prstGeom prst="rect">
            <a:avLst/>
          </a:prstGeom>
          <a:solidFill>
            <a:srgbClr val="193159"/>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solidFill>
                  <a:schemeClr val="bg1"/>
                </a:solidFill>
              </a:rPr>
              <a:t>When this is complete your instructor should sign page 23 of your First Class Logbook and fill in the </a:t>
            </a:r>
            <a:r>
              <a:rPr lang="en-GB" sz="2000" i="1" dirty="0">
                <a:solidFill>
                  <a:schemeClr val="bg1"/>
                </a:solidFill>
              </a:rPr>
              <a:t>Task P3 Activity 1 Map Reading </a:t>
            </a:r>
            <a:r>
              <a:rPr lang="en-GB" sz="2000" dirty="0">
                <a:solidFill>
                  <a:schemeClr val="bg1"/>
                </a:solidFill>
              </a:rPr>
              <a:t>log sheet.</a:t>
            </a:r>
          </a:p>
        </p:txBody>
      </p:sp>
      <p:graphicFrame>
        <p:nvGraphicFramePr>
          <p:cNvPr id="7" name="Table 6">
            <a:extLst>
              <a:ext uri="{FF2B5EF4-FFF2-40B4-BE49-F238E27FC236}">
                <a16:creationId xmlns:a16="http://schemas.microsoft.com/office/drawing/2014/main" id="{1264EA59-7036-4F29-B7B0-E19C828DBB30}"/>
              </a:ext>
            </a:extLst>
          </p:cNvPr>
          <p:cNvGraphicFramePr>
            <a:graphicFrameLocks noGrp="1"/>
          </p:cNvGraphicFramePr>
          <p:nvPr>
            <p:extLst>
              <p:ext uri="{D42A27DB-BD31-4B8C-83A1-F6EECF244321}">
                <p14:modId xmlns:p14="http://schemas.microsoft.com/office/powerpoint/2010/main" val="955262744"/>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Logbook</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rgbClr val="C60C30"/>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23</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2796983242"/>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57290-330D-4003-BE7D-5A4B5EA2FFD8}"/>
              </a:ext>
            </a:extLst>
          </p:cNvPr>
          <p:cNvSpPr>
            <a:spLocks noGrp="1"/>
          </p:cNvSpPr>
          <p:nvPr>
            <p:ph type="title"/>
          </p:nvPr>
        </p:nvSpPr>
        <p:spPr/>
        <p:txBody>
          <a:bodyPr/>
          <a:lstStyle/>
          <a:p>
            <a:r>
              <a:rPr lang="en-GB" dirty="0"/>
              <a:t>POSTION LOCATING</a:t>
            </a:r>
          </a:p>
        </p:txBody>
      </p:sp>
      <p:sp>
        <p:nvSpPr>
          <p:cNvPr id="3" name="Content Placeholder 2">
            <a:extLst>
              <a:ext uri="{FF2B5EF4-FFF2-40B4-BE49-F238E27FC236}">
                <a16:creationId xmlns:a16="http://schemas.microsoft.com/office/drawing/2014/main" id="{110D5915-D844-4608-8C32-5DF6FEEE8115}"/>
              </a:ext>
            </a:extLst>
          </p:cNvPr>
          <p:cNvSpPr>
            <a:spLocks noGrp="1"/>
          </p:cNvSpPr>
          <p:nvPr>
            <p:ph idx="1"/>
          </p:nvPr>
        </p:nvSpPr>
        <p:spPr>
          <a:xfrm>
            <a:off x="673249" y="1184490"/>
            <a:ext cx="3967331" cy="5402050"/>
          </a:xfrm>
        </p:spPr>
        <p:txBody>
          <a:bodyPr/>
          <a:lstStyle/>
          <a:p>
            <a:r>
              <a:rPr lang="en-GB" dirty="0"/>
              <a:t>There are different methods of locating your position:</a:t>
            </a:r>
          </a:p>
          <a:p>
            <a:endParaRPr lang="en-GB" dirty="0"/>
          </a:p>
          <a:p>
            <a:r>
              <a:rPr lang="en-GB" dirty="0"/>
              <a:t>Latitude &amp; Longitude</a:t>
            </a:r>
          </a:p>
          <a:p>
            <a:pPr lvl="1"/>
            <a:r>
              <a:rPr lang="en-GB" dirty="0"/>
              <a:t>GPS</a:t>
            </a:r>
          </a:p>
          <a:p>
            <a:pPr lvl="1"/>
            <a:r>
              <a:rPr lang="en-GB" dirty="0"/>
              <a:t>What3Words</a:t>
            </a:r>
          </a:p>
          <a:p>
            <a:pPr lvl="1"/>
            <a:r>
              <a:rPr lang="en-GB" dirty="0"/>
              <a:t>Google Maps</a:t>
            </a:r>
          </a:p>
          <a:p>
            <a:endParaRPr lang="en-GB" dirty="0"/>
          </a:p>
          <a:p>
            <a:r>
              <a:rPr lang="en-GB" dirty="0"/>
              <a:t>OS Grid References</a:t>
            </a:r>
          </a:p>
          <a:p>
            <a:pPr lvl="1"/>
            <a:r>
              <a:rPr lang="en-GB" dirty="0"/>
              <a:t>4-figure Grid Reference</a:t>
            </a:r>
          </a:p>
          <a:p>
            <a:pPr lvl="1"/>
            <a:r>
              <a:rPr lang="en-GB" dirty="0"/>
              <a:t>6-figure Grid Reference</a:t>
            </a:r>
          </a:p>
        </p:txBody>
      </p:sp>
      <p:pic>
        <p:nvPicPr>
          <p:cNvPr id="3074" name="Picture 2" descr="Image result for longitude and latitude">
            <a:extLst>
              <a:ext uri="{FF2B5EF4-FFF2-40B4-BE49-F238E27FC236}">
                <a16:creationId xmlns:a16="http://schemas.microsoft.com/office/drawing/2014/main" id="{299EE75F-C68C-4F7A-A0A2-4C54A5CAF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4993" y="881060"/>
            <a:ext cx="4152858" cy="223928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os grid references">
            <a:extLst>
              <a:ext uri="{FF2B5EF4-FFF2-40B4-BE49-F238E27FC236}">
                <a16:creationId xmlns:a16="http://schemas.microsoft.com/office/drawing/2014/main" id="{6067441F-AE8D-447C-B4BB-98BE99D6AE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3680" y="3381949"/>
            <a:ext cx="1935484" cy="3302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507580"/>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8B1908F-F147-4F04-915F-B1FF48440804}"/>
              </a:ext>
            </a:extLst>
          </p:cNvPr>
          <p:cNvSpPr txBox="1">
            <a:spLocks/>
          </p:cNvSpPr>
          <p:nvPr/>
        </p:nvSpPr>
        <p:spPr>
          <a:xfrm>
            <a:off x="666595" y="1184364"/>
            <a:ext cx="9204177" cy="5402050"/>
          </a:xfrm>
          <a:prstGeom prst="rect">
            <a:avLst/>
          </a:prstGeom>
          <a:solidFill>
            <a:schemeClr val="bg1">
              <a:alpha val="90000"/>
            </a:schemeClr>
          </a:solidFill>
        </p:spPr>
        <p:txBody>
          <a:bodyPr vert="horz" lIns="180000" tIns="180000" rIns="180000" bIns="18000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4800" b="1" dirty="0"/>
          </a:p>
        </p:txBody>
      </p:sp>
      <p:sp>
        <p:nvSpPr>
          <p:cNvPr id="4" name="Content Placeholder 2">
            <a:extLst>
              <a:ext uri="{FF2B5EF4-FFF2-40B4-BE49-F238E27FC236}">
                <a16:creationId xmlns:a16="http://schemas.microsoft.com/office/drawing/2014/main" id="{3CE688DA-DA4E-4A06-8CC3-A436DEA6D132}"/>
              </a:ext>
            </a:extLst>
          </p:cNvPr>
          <p:cNvSpPr>
            <a:spLocks noGrp="1"/>
          </p:cNvSpPr>
          <p:nvPr>
            <p:ph idx="1"/>
          </p:nvPr>
        </p:nvSpPr>
        <p:spPr>
          <a:xfrm>
            <a:off x="673248" y="1184490"/>
            <a:ext cx="9204177" cy="4486410"/>
          </a:xfrm>
          <a:noFill/>
        </p:spPr>
        <p:txBody>
          <a:bodyPr numCol="1" anchor="ctr">
            <a:normAutofit/>
          </a:bodyPr>
          <a:lstStyle/>
          <a:p>
            <a:pPr marL="0" indent="0" algn="ctr">
              <a:buNone/>
            </a:pPr>
            <a:r>
              <a:rPr lang="en-GB" sz="3600" b="1" dirty="0"/>
              <a:t>Look at the Potters Bar map and give the 6 figure grid references of the places marked by the 14 arrows.</a:t>
            </a:r>
          </a:p>
        </p:txBody>
      </p:sp>
      <p:sp>
        <p:nvSpPr>
          <p:cNvPr id="2" name="Title 1">
            <a:extLst>
              <a:ext uri="{FF2B5EF4-FFF2-40B4-BE49-F238E27FC236}">
                <a16:creationId xmlns:a16="http://schemas.microsoft.com/office/drawing/2014/main" id="{3E879E0B-C91E-45B5-8203-5C92E9D50069}"/>
              </a:ext>
            </a:extLst>
          </p:cNvPr>
          <p:cNvSpPr>
            <a:spLocks noGrp="1"/>
          </p:cNvSpPr>
          <p:nvPr>
            <p:ph type="title"/>
          </p:nvPr>
        </p:nvSpPr>
        <p:spPr>
          <a:xfrm>
            <a:off x="673247" y="271586"/>
            <a:ext cx="4584553" cy="645083"/>
          </a:xfrm>
        </p:spPr>
        <p:txBody>
          <a:bodyPr>
            <a:normAutofit/>
          </a:bodyPr>
          <a:lstStyle/>
          <a:p>
            <a:r>
              <a:rPr lang="en-GB" dirty="0"/>
              <a:t>GRID REFERENCE TASK 2</a:t>
            </a:r>
          </a:p>
        </p:txBody>
      </p:sp>
      <p:sp>
        <p:nvSpPr>
          <p:cNvPr id="5" name="Content Placeholder 2">
            <a:extLst>
              <a:ext uri="{FF2B5EF4-FFF2-40B4-BE49-F238E27FC236}">
                <a16:creationId xmlns:a16="http://schemas.microsoft.com/office/drawing/2014/main" id="{5A4597C5-F74D-44DD-BBA6-A2596272C0ED}"/>
              </a:ext>
            </a:extLst>
          </p:cNvPr>
          <p:cNvSpPr txBox="1">
            <a:spLocks/>
          </p:cNvSpPr>
          <p:nvPr/>
        </p:nvSpPr>
        <p:spPr>
          <a:xfrm>
            <a:off x="783771" y="5780314"/>
            <a:ext cx="8980715" cy="696686"/>
          </a:xfrm>
          <a:prstGeom prst="rect">
            <a:avLst/>
          </a:prstGeom>
          <a:solidFill>
            <a:srgbClr val="193159"/>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solidFill>
                  <a:schemeClr val="bg1"/>
                </a:solidFill>
              </a:rPr>
              <a:t>When this is complete your instructor should check and sign page 23 of your First Class Logbook.</a:t>
            </a:r>
          </a:p>
        </p:txBody>
      </p:sp>
      <p:graphicFrame>
        <p:nvGraphicFramePr>
          <p:cNvPr id="7" name="Table 6">
            <a:extLst>
              <a:ext uri="{FF2B5EF4-FFF2-40B4-BE49-F238E27FC236}">
                <a16:creationId xmlns:a16="http://schemas.microsoft.com/office/drawing/2014/main" id="{1264EA59-7036-4F29-B7B0-E19C828DBB30}"/>
              </a:ext>
            </a:extLst>
          </p:cNvPr>
          <p:cNvGraphicFramePr>
            <a:graphicFrameLocks noGrp="1"/>
          </p:cNvGraphicFramePr>
          <p:nvPr>
            <p:extLst>
              <p:ext uri="{D42A27DB-BD31-4B8C-83A1-F6EECF244321}">
                <p14:modId xmlns:p14="http://schemas.microsoft.com/office/powerpoint/2010/main" val="1488183348"/>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Logbook</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rgbClr val="C60C30"/>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23</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165776868"/>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11352-89E4-4118-A13D-A7D9DA25783C}"/>
              </a:ext>
            </a:extLst>
          </p:cNvPr>
          <p:cNvSpPr>
            <a:spLocks noGrp="1"/>
          </p:cNvSpPr>
          <p:nvPr>
            <p:ph type="title"/>
          </p:nvPr>
        </p:nvSpPr>
        <p:spPr/>
        <p:txBody>
          <a:bodyPr/>
          <a:lstStyle/>
          <a:p>
            <a:r>
              <a:rPr lang="en-GB" dirty="0"/>
              <a:t>LATITUDE AND LONGITUDE</a:t>
            </a:r>
          </a:p>
        </p:txBody>
      </p:sp>
      <p:sp>
        <p:nvSpPr>
          <p:cNvPr id="3" name="Content Placeholder 2">
            <a:extLst>
              <a:ext uri="{FF2B5EF4-FFF2-40B4-BE49-F238E27FC236}">
                <a16:creationId xmlns:a16="http://schemas.microsoft.com/office/drawing/2014/main" id="{4E6A2DAB-EA57-460E-B300-9FB4354070D5}"/>
              </a:ext>
            </a:extLst>
          </p:cNvPr>
          <p:cNvSpPr>
            <a:spLocks noGrp="1"/>
          </p:cNvSpPr>
          <p:nvPr>
            <p:ph idx="1"/>
          </p:nvPr>
        </p:nvSpPr>
        <p:spPr>
          <a:xfrm>
            <a:off x="673249" y="1184490"/>
            <a:ext cx="4218792" cy="5402050"/>
          </a:xfrm>
        </p:spPr>
        <p:txBody>
          <a:bodyPr/>
          <a:lstStyle/>
          <a:p>
            <a:r>
              <a:rPr lang="en-GB" dirty="0"/>
              <a:t>Latitude = 90</a:t>
            </a:r>
            <a:r>
              <a:rPr lang="en-GB" baseline="30000" dirty="0"/>
              <a:t>o</a:t>
            </a:r>
            <a:r>
              <a:rPr lang="en-GB" dirty="0"/>
              <a:t> from Equator to the poles</a:t>
            </a:r>
          </a:p>
          <a:p>
            <a:endParaRPr lang="en-GB" dirty="0"/>
          </a:p>
          <a:p>
            <a:r>
              <a:rPr lang="en-GB" dirty="0"/>
              <a:t>Longitude = 180</a:t>
            </a:r>
            <a:r>
              <a:rPr lang="en-GB" baseline="30000" dirty="0"/>
              <a:t>o</a:t>
            </a:r>
            <a:r>
              <a:rPr lang="en-GB" dirty="0"/>
              <a:t> east or west of the Prime Meridian</a:t>
            </a:r>
          </a:p>
          <a:p>
            <a:endParaRPr lang="en-GB" dirty="0"/>
          </a:p>
          <a:p>
            <a:r>
              <a:rPr lang="en-GB" dirty="0"/>
              <a:t>Used by all other countries and GPS</a:t>
            </a:r>
          </a:p>
          <a:p>
            <a:endParaRPr lang="en-GB" dirty="0"/>
          </a:p>
          <a:p>
            <a:r>
              <a:rPr lang="en-GB" dirty="0"/>
              <a:t>GPS is expressed in a numeric format:</a:t>
            </a:r>
          </a:p>
          <a:p>
            <a:pPr lvl="1"/>
            <a:r>
              <a:rPr lang="en-GB" dirty="0"/>
              <a:t>51.942525, 0.650517 = </a:t>
            </a:r>
          </a:p>
          <a:p>
            <a:pPr lvl="1"/>
            <a:r>
              <a:rPr lang="en-GB" dirty="0"/>
              <a:t>51</a:t>
            </a:r>
            <a:r>
              <a:rPr lang="en-GB" baseline="30000" dirty="0"/>
              <a:t>o</a:t>
            </a:r>
            <a:r>
              <a:rPr lang="en-GB" dirty="0"/>
              <a:t> 56’ 33.1”N, 0</a:t>
            </a:r>
            <a:r>
              <a:rPr lang="en-GB" baseline="30000" dirty="0"/>
              <a:t>o</a:t>
            </a:r>
            <a:r>
              <a:rPr lang="en-GB" dirty="0"/>
              <a:t> 39’ 01.9”E</a:t>
            </a:r>
          </a:p>
        </p:txBody>
      </p:sp>
      <p:pic>
        <p:nvPicPr>
          <p:cNvPr id="1026" name="Picture 2">
            <a:extLst>
              <a:ext uri="{FF2B5EF4-FFF2-40B4-BE49-F238E27FC236}">
                <a16:creationId xmlns:a16="http://schemas.microsoft.com/office/drawing/2014/main" id="{515154B7-E1DA-42C8-BA95-6AF02EFBD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3298" y="1140510"/>
            <a:ext cx="5095449" cy="5445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517416"/>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AECB6-93F3-48EE-9C9D-AF81F5EDF0E3}"/>
              </a:ext>
            </a:extLst>
          </p:cNvPr>
          <p:cNvSpPr>
            <a:spLocks noGrp="1"/>
          </p:cNvSpPr>
          <p:nvPr>
            <p:ph type="title"/>
          </p:nvPr>
        </p:nvSpPr>
        <p:spPr/>
        <p:txBody>
          <a:bodyPr/>
          <a:lstStyle/>
          <a:p>
            <a:r>
              <a:rPr lang="en-GB" dirty="0"/>
              <a:t>LATITUDE AND LONGITUDE</a:t>
            </a:r>
          </a:p>
        </p:txBody>
      </p:sp>
      <p:pic>
        <p:nvPicPr>
          <p:cNvPr id="4" name="How to read Latitude and Longitude coordinates">
            <a:hlinkClick r:id="" action="ppaction://media"/>
            <a:extLst>
              <a:ext uri="{FF2B5EF4-FFF2-40B4-BE49-F238E27FC236}">
                <a16:creationId xmlns:a16="http://schemas.microsoft.com/office/drawing/2014/main" id="{7D1A0263-0825-4E79-AFB7-191B593CB4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3248" y="1005840"/>
            <a:ext cx="9509760" cy="5349240"/>
          </a:xfrm>
          <a:prstGeom prst="rect">
            <a:avLst/>
          </a:prstGeom>
        </p:spPr>
      </p:pic>
    </p:spTree>
    <p:extLst>
      <p:ext uri="{BB962C8B-B14F-4D97-AF65-F5344CB8AC3E}">
        <p14:creationId xmlns:p14="http://schemas.microsoft.com/office/powerpoint/2010/main" val="10319236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8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E2A17F-1D52-412D-9B82-EA9973233128}"/>
              </a:ext>
            </a:extLst>
          </p:cNvPr>
          <p:cNvSpPr>
            <a:spLocks noGrp="1"/>
          </p:cNvSpPr>
          <p:nvPr>
            <p:ph idx="1"/>
          </p:nvPr>
        </p:nvSpPr>
        <p:spPr>
          <a:xfrm>
            <a:off x="673249" y="1184490"/>
            <a:ext cx="3670152" cy="5402050"/>
          </a:xfrm>
        </p:spPr>
        <p:txBody>
          <a:bodyPr/>
          <a:lstStyle/>
          <a:p>
            <a:r>
              <a:rPr lang="en-GB" dirty="0"/>
              <a:t>The UK is covered in a grid of 100km x 100km grid squares.</a:t>
            </a:r>
          </a:p>
          <a:p>
            <a:endParaRPr lang="en-GB" dirty="0"/>
          </a:p>
          <a:p>
            <a:r>
              <a:rPr lang="en-GB" dirty="0"/>
              <a:t>Each square is represented by two letters.</a:t>
            </a:r>
          </a:p>
          <a:p>
            <a:endParaRPr lang="en-GB" dirty="0"/>
          </a:p>
          <a:p>
            <a:r>
              <a:rPr lang="en-GB" dirty="0"/>
              <a:t>All references start at the South-west corner of SV (false origin).</a:t>
            </a:r>
          </a:p>
          <a:p>
            <a:endParaRPr lang="en-GB" dirty="0"/>
          </a:p>
          <a:p>
            <a:r>
              <a:rPr lang="en-GB" dirty="0"/>
              <a:t>Disadvantages?</a:t>
            </a:r>
          </a:p>
          <a:p>
            <a:endParaRPr lang="en-GB" dirty="0"/>
          </a:p>
        </p:txBody>
      </p:sp>
      <p:sp>
        <p:nvSpPr>
          <p:cNvPr id="6" name="Title 5">
            <a:extLst>
              <a:ext uri="{FF2B5EF4-FFF2-40B4-BE49-F238E27FC236}">
                <a16:creationId xmlns:a16="http://schemas.microsoft.com/office/drawing/2014/main" id="{F856ED5A-C254-4C2F-BD13-57C125928B9B}"/>
              </a:ext>
            </a:extLst>
          </p:cNvPr>
          <p:cNvSpPr>
            <a:spLocks noGrp="1"/>
          </p:cNvSpPr>
          <p:nvPr>
            <p:ph type="title"/>
          </p:nvPr>
        </p:nvSpPr>
        <p:spPr>
          <a:xfrm>
            <a:off x="673248" y="271587"/>
            <a:ext cx="3933921" cy="609473"/>
          </a:xfrm>
        </p:spPr>
        <p:txBody>
          <a:bodyPr/>
          <a:lstStyle/>
          <a:p>
            <a:r>
              <a:rPr lang="en-GB" dirty="0"/>
              <a:t>THE NATIONAL GRID</a:t>
            </a:r>
          </a:p>
        </p:txBody>
      </p:sp>
      <p:graphicFrame>
        <p:nvGraphicFramePr>
          <p:cNvPr id="7" name="Table 6">
            <a:extLst>
              <a:ext uri="{FF2B5EF4-FFF2-40B4-BE49-F238E27FC236}">
                <a16:creationId xmlns:a16="http://schemas.microsoft.com/office/drawing/2014/main" id="{DA9DAC57-E7D3-4DE6-8F3B-8A6B9BDA35FE}"/>
              </a:ext>
            </a:extLst>
          </p:cNvPr>
          <p:cNvGraphicFramePr>
            <a:graphicFrameLocks noGrp="1"/>
          </p:cNvGraphicFramePr>
          <p:nvPr>
            <p:extLst>
              <p:ext uri="{D42A27DB-BD31-4B8C-83A1-F6EECF244321}">
                <p14:modId xmlns:p14="http://schemas.microsoft.com/office/powerpoint/2010/main" val="2650818430"/>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72</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124" name="Picture 4" descr="Image result for os grid squares">
            <a:extLst>
              <a:ext uri="{FF2B5EF4-FFF2-40B4-BE49-F238E27FC236}">
                <a16:creationId xmlns:a16="http://schemas.microsoft.com/office/drawing/2014/main" id="{452AE70E-24BA-4A50-A479-3DB4B2563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335" y="881060"/>
            <a:ext cx="3159266" cy="5829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296658"/>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01329-3F29-4062-B8F6-6869A20860F8}"/>
              </a:ext>
            </a:extLst>
          </p:cNvPr>
          <p:cNvSpPr>
            <a:spLocks noGrp="1"/>
          </p:cNvSpPr>
          <p:nvPr>
            <p:ph type="title"/>
          </p:nvPr>
        </p:nvSpPr>
        <p:spPr/>
        <p:txBody>
          <a:bodyPr/>
          <a:lstStyle/>
          <a:p>
            <a:r>
              <a:rPr lang="en-GB" dirty="0"/>
              <a:t>FALSE KILOMETRES</a:t>
            </a:r>
          </a:p>
        </p:txBody>
      </p:sp>
      <p:sp>
        <p:nvSpPr>
          <p:cNvPr id="3" name="Content Placeholder 2">
            <a:extLst>
              <a:ext uri="{FF2B5EF4-FFF2-40B4-BE49-F238E27FC236}">
                <a16:creationId xmlns:a16="http://schemas.microsoft.com/office/drawing/2014/main" id="{15CAD998-516C-431A-9660-EE7B5F0CD292}"/>
              </a:ext>
            </a:extLst>
          </p:cNvPr>
          <p:cNvSpPr>
            <a:spLocks noGrp="1"/>
          </p:cNvSpPr>
          <p:nvPr>
            <p:ph idx="1"/>
          </p:nvPr>
        </p:nvSpPr>
        <p:spPr>
          <a:xfrm>
            <a:off x="673248" y="1184363"/>
            <a:ext cx="4687422" cy="5402050"/>
          </a:xfrm>
        </p:spPr>
        <p:txBody>
          <a:bodyPr/>
          <a:lstStyle/>
          <a:p>
            <a:r>
              <a:rPr lang="en-GB" dirty="0"/>
              <a:t>The earth narrows the further North you are</a:t>
            </a:r>
          </a:p>
          <a:p>
            <a:endParaRPr lang="en-GB" dirty="0"/>
          </a:p>
          <a:p>
            <a:r>
              <a:rPr lang="en-GB" dirty="0"/>
              <a:t>1km on a map in SV is different </a:t>
            </a:r>
            <a:r>
              <a:rPr lang="en-GB"/>
              <a:t>to 1km </a:t>
            </a:r>
            <a:r>
              <a:rPr lang="en-GB" dirty="0"/>
              <a:t>on the ground in HU</a:t>
            </a:r>
          </a:p>
        </p:txBody>
      </p:sp>
      <p:pic>
        <p:nvPicPr>
          <p:cNvPr id="4100" name="Picture 4">
            <a:extLst>
              <a:ext uri="{FF2B5EF4-FFF2-40B4-BE49-F238E27FC236}">
                <a16:creationId xmlns:a16="http://schemas.microsoft.com/office/drawing/2014/main" id="{580A9ED5-F967-4187-AE29-D7D7ACD30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8748" y="1789888"/>
            <a:ext cx="5000625" cy="4191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78DFE4E-CA2D-4386-9568-C07800CEE32A}"/>
              </a:ext>
            </a:extLst>
          </p:cNvPr>
          <p:cNvCxnSpPr/>
          <p:nvPr/>
        </p:nvCxnSpPr>
        <p:spPr>
          <a:xfrm flipV="1">
            <a:off x="5680710" y="1325880"/>
            <a:ext cx="415290" cy="490347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6F6377C-BBCF-4CEB-9F15-3972915364A3}"/>
              </a:ext>
            </a:extLst>
          </p:cNvPr>
          <p:cNvCxnSpPr>
            <a:cxnSpLocks/>
          </p:cNvCxnSpPr>
          <p:nvPr/>
        </p:nvCxnSpPr>
        <p:spPr>
          <a:xfrm flipH="1" flipV="1">
            <a:off x="7383780" y="1325880"/>
            <a:ext cx="251460" cy="500634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853D6AD-1322-43AC-863F-0232305A6B80}"/>
              </a:ext>
            </a:extLst>
          </p:cNvPr>
          <p:cNvCxnSpPr/>
          <p:nvPr/>
        </p:nvCxnSpPr>
        <p:spPr>
          <a:xfrm>
            <a:off x="5680710" y="6080760"/>
            <a:ext cx="195453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7043566-2FBA-47BD-ADAB-4BDF9AA5747F}"/>
              </a:ext>
            </a:extLst>
          </p:cNvPr>
          <p:cNvCxnSpPr/>
          <p:nvPr/>
        </p:nvCxnSpPr>
        <p:spPr>
          <a:xfrm>
            <a:off x="5764530" y="1615440"/>
            <a:ext cx="195453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131625"/>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4B2A4-A843-42BD-90C2-966C76FD007E}"/>
              </a:ext>
            </a:extLst>
          </p:cNvPr>
          <p:cNvSpPr>
            <a:spLocks noGrp="1"/>
          </p:cNvSpPr>
          <p:nvPr>
            <p:ph type="title"/>
          </p:nvPr>
        </p:nvSpPr>
        <p:spPr/>
        <p:txBody>
          <a:bodyPr/>
          <a:lstStyle/>
          <a:p>
            <a:r>
              <a:rPr lang="en-GB" dirty="0"/>
              <a:t>WHICH NORTH?</a:t>
            </a:r>
          </a:p>
        </p:txBody>
      </p:sp>
      <p:sp>
        <p:nvSpPr>
          <p:cNvPr id="3" name="Content Placeholder 2">
            <a:extLst>
              <a:ext uri="{FF2B5EF4-FFF2-40B4-BE49-F238E27FC236}">
                <a16:creationId xmlns:a16="http://schemas.microsoft.com/office/drawing/2014/main" id="{9E692A56-F139-4995-BC31-38899C8196A6}"/>
              </a:ext>
            </a:extLst>
          </p:cNvPr>
          <p:cNvSpPr>
            <a:spLocks noGrp="1"/>
          </p:cNvSpPr>
          <p:nvPr>
            <p:ph idx="1"/>
          </p:nvPr>
        </p:nvSpPr>
        <p:spPr>
          <a:xfrm>
            <a:off x="673249" y="1184490"/>
            <a:ext cx="3978762" cy="5402050"/>
          </a:xfrm>
        </p:spPr>
        <p:txBody>
          <a:bodyPr/>
          <a:lstStyle/>
          <a:p>
            <a:r>
              <a:rPr lang="en-GB" dirty="0"/>
              <a:t>True North</a:t>
            </a:r>
          </a:p>
          <a:p>
            <a:endParaRPr lang="en-GB" dirty="0"/>
          </a:p>
          <a:p>
            <a:r>
              <a:rPr lang="en-GB" dirty="0"/>
              <a:t>Grid North</a:t>
            </a:r>
          </a:p>
          <a:p>
            <a:endParaRPr lang="en-GB" dirty="0"/>
          </a:p>
          <a:p>
            <a:r>
              <a:rPr lang="en-GB" dirty="0"/>
              <a:t>Magnetic North</a:t>
            </a:r>
          </a:p>
        </p:txBody>
      </p:sp>
      <p:pic>
        <p:nvPicPr>
          <p:cNvPr id="4" name="Picture 2" descr="Image result for grid north">
            <a:extLst>
              <a:ext uri="{FF2B5EF4-FFF2-40B4-BE49-F238E27FC236}">
                <a16:creationId xmlns:a16="http://schemas.microsoft.com/office/drawing/2014/main" id="{6BF1D8D4-F0AC-4CFD-BE35-EFEB42135E5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72292" y="1184490"/>
            <a:ext cx="5715000" cy="5124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rid magnetic true north uk">
            <a:extLst>
              <a:ext uri="{FF2B5EF4-FFF2-40B4-BE49-F238E27FC236}">
                <a16:creationId xmlns:a16="http://schemas.microsoft.com/office/drawing/2014/main" id="{B0AA3532-A728-44CF-874E-5E57EE8D8B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893" r="11791"/>
          <a:stretch/>
        </p:blipFill>
        <p:spPr bwMode="auto">
          <a:xfrm>
            <a:off x="613961" y="3746715"/>
            <a:ext cx="1908810" cy="2568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ag to grid get rid">
            <a:extLst>
              <a:ext uri="{FF2B5EF4-FFF2-40B4-BE49-F238E27FC236}">
                <a16:creationId xmlns:a16="http://schemas.microsoft.com/office/drawing/2014/main" id="{05C89694-AB02-431E-BA71-FAEFB58A81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3848" y="3554730"/>
            <a:ext cx="1368444" cy="275421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C3E4F886-E192-4B6E-B522-7C3C3C9311F9}"/>
              </a:ext>
            </a:extLst>
          </p:cNvPr>
          <p:cNvCxnSpPr>
            <a:cxnSpLocks/>
          </p:cNvCxnSpPr>
          <p:nvPr/>
        </p:nvCxnSpPr>
        <p:spPr>
          <a:xfrm flipV="1">
            <a:off x="6503670" y="1405890"/>
            <a:ext cx="685800" cy="481203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9DC75C1-C685-4740-9FB1-F00CC5C1C2E9}"/>
              </a:ext>
            </a:extLst>
          </p:cNvPr>
          <p:cNvCxnSpPr>
            <a:cxnSpLocks/>
          </p:cNvCxnSpPr>
          <p:nvPr/>
        </p:nvCxnSpPr>
        <p:spPr>
          <a:xfrm flipV="1">
            <a:off x="7501890" y="1558290"/>
            <a:ext cx="685800" cy="481203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7832124"/>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6313E-6E85-4167-8179-C6C691CA4840}"/>
              </a:ext>
            </a:extLst>
          </p:cNvPr>
          <p:cNvSpPr>
            <a:spLocks noGrp="1"/>
          </p:cNvSpPr>
          <p:nvPr>
            <p:ph type="title"/>
          </p:nvPr>
        </p:nvSpPr>
        <p:spPr/>
        <p:txBody>
          <a:bodyPr/>
          <a:lstStyle/>
          <a:p>
            <a:r>
              <a:rPr lang="en-GB" dirty="0"/>
              <a:t>ORDNANCE SURVEY</a:t>
            </a:r>
          </a:p>
        </p:txBody>
      </p:sp>
      <p:sp>
        <p:nvSpPr>
          <p:cNvPr id="3" name="Content Placeholder 2">
            <a:extLst>
              <a:ext uri="{FF2B5EF4-FFF2-40B4-BE49-F238E27FC236}">
                <a16:creationId xmlns:a16="http://schemas.microsoft.com/office/drawing/2014/main" id="{C32F77B5-22BE-469A-B87D-AD653C16A76B}"/>
              </a:ext>
            </a:extLst>
          </p:cNvPr>
          <p:cNvSpPr>
            <a:spLocks noGrp="1"/>
          </p:cNvSpPr>
          <p:nvPr>
            <p:ph idx="1"/>
          </p:nvPr>
        </p:nvSpPr>
        <p:spPr/>
        <p:txBody>
          <a:bodyPr/>
          <a:lstStyle/>
          <a:p>
            <a:r>
              <a:rPr lang="en-GB" dirty="0"/>
              <a:t>Military purpose to map Scotland after the Jacobite rising of 1745</a:t>
            </a:r>
          </a:p>
          <a:p>
            <a:endParaRPr lang="en-GB" dirty="0"/>
          </a:p>
          <a:p>
            <a:r>
              <a:rPr lang="en-GB" dirty="0"/>
              <a:t>Need to map the whole country during Napoleonic Wars</a:t>
            </a:r>
          </a:p>
          <a:p>
            <a:endParaRPr lang="en-GB" dirty="0"/>
          </a:p>
          <a:p>
            <a:r>
              <a:rPr lang="en-GB" dirty="0"/>
              <a:t>Original maps made by triangulation</a:t>
            </a:r>
          </a:p>
          <a:p>
            <a:endParaRPr lang="en-GB" dirty="0"/>
          </a:p>
          <a:p>
            <a:r>
              <a:rPr lang="en-GB" dirty="0"/>
              <a:t>Now by GPS – master geodetic reference points</a:t>
            </a:r>
          </a:p>
        </p:txBody>
      </p:sp>
    </p:spTree>
    <p:extLst>
      <p:ext uri="{BB962C8B-B14F-4D97-AF65-F5344CB8AC3E}">
        <p14:creationId xmlns:p14="http://schemas.microsoft.com/office/powerpoint/2010/main" val="641643138"/>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p Reading Part 1" id="{ABA14331-11B5-4740-9DB3-BDDF3FC3A0C7}" vid="{1E510D87-BAA4-4743-B515-33F5D060B6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Map Reading</Template>
  <TotalTime>625</TotalTime>
  <Words>3049</Words>
  <Application>Microsoft Office PowerPoint</Application>
  <PresentationFormat>Widescreen</PresentationFormat>
  <Paragraphs>396</Paragraphs>
  <Slides>30</Slides>
  <Notes>30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Myriad Pro</vt:lpstr>
      <vt:lpstr>Calibri Light</vt:lpstr>
      <vt:lpstr>Calibri</vt:lpstr>
      <vt:lpstr>Myriad Pro Light</vt:lpstr>
      <vt:lpstr>Office Theme</vt:lpstr>
      <vt:lpstr>PowerPoint Presentation</vt:lpstr>
      <vt:lpstr>LEARNING OUTCOMES</vt:lpstr>
      <vt:lpstr>POSTION LOCATING</vt:lpstr>
      <vt:lpstr>LATITUDE AND LONGITUDE</vt:lpstr>
      <vt:lpstr>LATITUDE AND LONGITUDE</vt:lpstr>
      <vt:lpstr>THE NATIONAL GRID</vt:lpstr>
      <vt:lpstr>FALSE KILOMETRES</vt:lpstr>
      <vt:lpstr>WHICH NORTH?</vt:lpstr>
      <vt:lpstr>ORDNANCE SURVEY</vt:lpstr>
      <vt:lpstr>GRID SQUARES</vt:lpstr>
      <vt:lpstr>GRID SQUARES</vt:lpstr>
      <vt:lpstr>GRID SQUARES</vt:lpstr>
      <vt:lpstr>4-FIGURE GRID REFERENCES</vt:lpstr>
      <vt:lpstr>4-FIGURE GRID REFERENCES</vt:lpstr>
      <vt:lpstr>4-FIGURE GRID REFERENCES</vt:lpstr>
      <vt:lpstr>4-FIGURE GRID REFERENCES</vt:lpstr>
      <vt:lpstr>4-FIGURE GRID REFERENCES</vt:lpstr>
      <vt:lpstr>6-FIGURE GRID REFERENCES</vt:lpstr>
      <vt:lpstr>6-FIGURE GRID REFERENCES</vt:lpstr>
      <vt:lpstr>6-FIGURE GRID REFERENCES</vt:lpstr>
      <vt:lpstr>6-FIGURE GRID REFERENCES</vt:lpstr>
      <vt:lpstr>6-FIGURE GRID REFERENCES</vt:lpstr>
      <vt:lpstr>6-FIGURE GRID REFERENCES</vt:lpstr>
      <vt:lpstr>6-FIGURE GRID REFERENCES – Ex 1</vt:lpstr>
      <vt:lpstr>6-FIGURE GRID REFERENCES – Ex 2</vt:lpstr>
      <vt:lpstr>ROMERS</vt:lpstr>
      <vt:lpstr>ANY QUESTIONS?</vt:lpstr>
      <vt:lpstr>LEARNING OUTCOMES</vt:lpstr>
      <vt:lpstr>GRID REFERENCE TASK 1</vt:lpstr>
      <vt:lpstr>GRID REFERENCE TASK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m419055</dc:creator>
  <cp:lastModifiedBy>Greg Degnan</cp:lastModifiedBy>
  <cp:revision>64</cp:revision>
  <cp:lastPrinted>2020-02-17T17:18:32Z</cp:lastPrinted>
  <dcterms:created xsi:type="dcterms:W3CDTF">2019-04-21T21:45:02Z</dcterms:created>
  <dcterms:modified xsi:type="dcterms:W3CDTF">2020-04-04T11:12:18Z</dcterms:modified>
</cp:coreProperties>
</file>