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3"/>
  </p:notesMasterIdLst>
  <p:handoutMasterIdLst>
    <p:handoutMasterId r:id="rId24"/>
  </p:handoutMasterIdLst>
  <p:sldIdLst>
    <p:sldId id="256" r:id="rId2"/>
    <p:sldId id="364" r:id="rId3"/>
    <p:sldId id="366" r:id="rId4"/>
    <p:sldId id="382" r:id="rId5"/>
    <p:sldId id="385" r:id="rId6"/>
    <p:sldId id="367" r:id="rId7"/>
    <p:sldId id="383" r:id="rId8"/>
    <p:sldId id="384" r:id="rId9"/>
    <p:sldId id="369" r:id="rId10"/>
    <p:sldId id="368" r:id="rId11"/>
    <p:sldId id="370" r:id="rId12"/>
    <p:sldId id="378" r:id="rId13"/>
    <p:sldId id="371" r:id="rId14"/>
    <p:sldId id="380" r:id="rId15"/>
    <p:sldId id="270" r:id="rId16"/>
    <p:sldId id="271" r:id="rId17"/>
    <p:sldId id="273" r:id="rId18"/>
    <p:sldId id="272" r:id="rId19"/>
    <p:sldId id="275" r:id="rId20"/>
    <p:sldId id="374" r:id="rId21"/>
    <p:sldId id="373" r:id="rId22"/>
  </p:sldIdLst>
  <p:sldSz cx="12192000" cy="6858000"/>
  <p:notesSz cx="6858000" cy="9874250"/>
  <p:embeddedFontLs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Myriad Pro" panose="020B0503030403020204" charset="0"/>
      <p:regular r:id="rId31"/>
      <p:bold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CF"/>
    <a:srgbClr val="193159"/>
    <a:srgbClr val="5E9CAE"/>
    <a:srgbClr val="729ABD"/>
    <a:srgbClr val="002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9250" autoAdjust="0"/>
  </p:normalViewPr>
  <p:slideViewPr>
    <p:cSldViewPr snapToGrid="0">
      <p:cViewPr varScale="1">
        <p:scale>
          <a:sx n="87" d="100"/>
          <a:sy n="87" d="100"/>
        </p:scale>
        <p:origin x="846" y="66"/>
      </p:cViewPr>
      <p:guideLst/>
    </p:cSldViewPr>
  </p:slideViewPr>
  <p:notesTextViewPr>
    <p:cViewPr>
      <p:scale>
        <a:sx n="1" d="1"/>
        <a:sy n="1" d="1"/>
      </p:scale>
      <p:origin x="0" y="0"/>
    </p:cViewPr>
  </p:notesTextViewPr>
  <p:notesViewPr>
    <p:cSldViewPr snapToGrid="0">
      <p:cViewPr>
        <p:scale>
          <a:sx n="82" d="100"/>
          <a:sy n="82" d="100"/>
        </p:scale>
        <p:origin x="3876" y="1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32"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52CFB40-8AC3-409D-8385-BFC98C4594B0}"/>
              </a:ext>
            </a:extLst>
          </p:cNvPr>
          <p:cNvSpPr>
            <a:spLocks noGrp="1"/>
          </p:cNvSpPr>
          <p:nvPr>
            <p:ph type="hdr" sz="quarter"/>
          </p:nvPr>
        </p:nvSpPr>
        <p:spPr>
          <a:xfrm>
            <a:off x="0" y="0"/>
            <a:ext cx="2971800" cy="495427"/>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6E8860E-1C6F-4B33-8891-A1623A13F6D1}"/>
              </a:ext>
            </a:extLst>
          </p:cNvPr>
          <p:cNvSpPr>
            <a:spLocks noGrp="1"/>
          </p:cNvSpPr>
          <p:nvPr>
            <p:ph type="dt" sz="quarter" idx="1"/>
          </p:nvPr>
        </p:nvSpPr>
        <p:spPr>
          <a:xfrm>
            <a:off x="3884613" y="0"/>
            <a:ext cx="2971800" cy="495427"/>
          </a:xfrm>
          <a:prstGeom prst="rect">
            <a:avLst/>
          </a:prstGeom>
        </p:spPr>
        <p:txBody>
          <a:bodyPr vert="horz" lIns="91440" tIns="45720" rIns="91440" bIns="45720" rtlCol="0"/>
          <a:lstStyle>
            <a:lvl1pPr algn="r">
              <a:defRPr sz="1200"/>
            </a:lvl1pPr>
          </a:lstStyle>
          <a:p>
            <a:fld id="{973EF131-B304-4D89-829E-C990EDF5860E}" type="datetimeFigureOut">
              <a:rPr lang="en-GB" smtClean="0"/>
              <a:t>10/03/2020</a:t>
            </a:fld>
            <a:endParaRPr lang="en-GB"/>
          </a:p>
        </p:txBody>
      </p:sp>
      <p:sp>
        <p:nvSpPr>
          <p:cNvPr id="4" name="Footer Placeholder 3">
            <a:extLst>
              <a:ext uri="{FF2B5EF4-FFF2-40B4-BE49-F238E27FC236}">
                <a16:creationId xmlns:a16="http://schemas.microsoft.com/office/drawing/2014/main" id="{4270E970-23A9-4508-A675-A657AE5B3B1A}"/>
              </a:ext>
            </a:extLst>
          </p:cNvPr>
          <p:cNvSpPr>
            <a:spLocks noGrp="1"/>
          </p:cNvSpPr>
          <p:nvPr>
            <p:ph type="ftr" sz="quarter" idx="2"/>
          </p:nvPr>
        </p:nvSpPr>
        <p:spPr>
          <a:xfrm>
            <a:off x="0" y="9378824"/>
            <a:ext cx="2971800" cy="495426"/>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E53954D-6FB1-4DE3-A24A-B47474A53B17}"/>
              </a:ext>
            </a:extLst>
          </p:cNvPr>
          <p:cNvSpPr>
            <a:spLocks noGrp="1"/>
          </p:cNvSpPr>
          <p:nvPr>
            <p:ph type="sldNum" sz="quarter" idx="3"/>
          </p:nvPr>
        </p:nvSpPr>
        <p:spPr>
          <a:xfrm>
            <a:off x="3884613" y="9378824"/>
            <a:ext cx="2971800" cy="495426"/>
          </a:xfrm>
          <a:prstGeom prst="rect">
            <a:avLst/>
          </a:prstGeom>
        </p:spPr>
        <p:txBody>
          <a:bodyPr vert="horz" lIns="91440" tIns="45720" rIns="91440" bIns="45720" rtlCol="0" anchor="b"/>
          <a:lstStyle>
            <a:lvl1pPr algn="r">
              <a:defRPr sz="1200"/>
            </a:lvl1pPr>
          </a:lstStyle>
          <a:p>
            <a:fld id="{4975AFB6-4D8E-4894-8B0A-6096D108AA8A}" type="slidenum">
              <a:rPr lang="en-GB" smtClean="0"/>
              <a:t>‹#›</a:t>
            </a:fld>
            <a:endParaRPr lang="en-GB"/>
          </a:p>
        </p:txBody>
      </p:sp>
    </p:spTree>
    <p:extLst>
      <p:ext uri="{BB962C8B-B14F-4D97-AF65-F5344CB8AC3E}">
        <p14:creationId xmlns:p14="http://schemas.microsoft.com/office/powerpoint/2010/main" val="26775962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28588" y="1047750"/>
            <a:ext cx="6600825" cy="3713163"/>
          </a:xfrm>
          <a:prstGeom prst="rect">
            <a:avLst/>
          </a:prstGeom>
          <a:noFill/>
          <a:ln w="12700">
            <a:solidFill>
              <a:srgbClr val="729ABD"/>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371474" y="5096618"/>
            <a:ext cx="6115050" cy="3730389"/>
          </a:xfrm>
          <a:prstGeom prst="rect">
            <a:avLst/>
          </a:prstGeom>
          <a:ln>
            <a:solidFill>
              <a:srgbClr val="729ABD"/>
            </a:solidFill>
          </a:ln>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Box 8">
            <a:extLst>
              <a:ext uri="{FF2B5EF4-FFF2-40B4-BE49-F238E27FC236}">
                <a16:creationId xmlns:a16="http://schemas.microsoft.com/office/drawing/2014/main" id="{22E09B5A-10A3-464B-8855-E20B9B3C9242}"/>
              </a:ext>
            </a:extLst>
          </p:cNvPr>
          <p:cNvSpPr txBox="1"/>
          <p:nvPr/>
        </p:nvSpPr>
        <p:spPr>
          <a:xfrm>
            <a:off x="371474" y="379928"/>
            <a:ext cx="1973141" cy="307777"/>
          </a:xfrm>
          <a:prstGeom prst="rect">
            <a:avLst/>
          </a:prstGeom>
          <a:solidFill>
            <a:srgbClr val="0072CF"/>
          </a:solidFill>
        </p:spPr>
        <p:txBody>
          <a:bodyPr wrap="square" rtlCol="0">
            <a:spAutoFit/>
          </a:bodyPr>
          <a:lstStyle/>
          <a:p>
            <a:r>
              <a:rPr lang="en-GB" sz="1400" b="1" dirty="0">
                <a:solidFill>
                  <a:schemeClr val="bg1"/>
                </a:solidFill>
                <a:latin typeface="Myriad Pro" panose="020B0503030403020204" pitchFamily="34" charset="0"/>
              </a:rPr>
              <a:t>PRESENTATION NOTES</a:t>
            </a:r>
          </a:p>
        </p:txBody>
      </p:sp>
      <p:sp>
        <p:nvSpPr>
          <p:cNvPr id="11" name="TextBox 10">
            <a:extLst>
              <a:ext uri="{FF2B5EF4-FFF2-40B4-BE49-F238E27FC236}">
                <a16:creationId xmlns:a16="http://schemas.microsoft.com/office/drawing/2014/main" id="{0750822C-9B37-415A-9256-DC84547B662A}"/>
              </a:ext>
            </a:extLst>
          </p:cNvPr>
          <p:cNvSpPr txBox="1"/>
          <p:nvPr/>
        </p:nvSpPr>
        <p:spPr>
          <a:xfrm>
            <a:off x="2344615" y="379928"/>
            <a:ext cx="4141909" cy="307777"/>
          </a:xfrm>
          <a:prstGeom prst="rect">
            <a:avLst/>
          </a:prstGeom>
          <a:solidFill>
            <a:srgbClr val="0072CF"/>
          </a:solidFill>
        </p:spPr>
        <p:txBody>
          <a:bodyPr wrap="square" rtlCol="0">
            <a:spAutoFit/>
          </a:bodyPr>
          <a:lstStyle/>
          <a:p>
            <a:pPr algn="r"/>
            <a:r>
              <a:rPr lang="en-GB" sz="1400" b="1" dirty="0">
                <a:solidFill>
                  <a:schemeClr val="bg1"/>
                </a:solidFill>
                <a:latin typeface="Myriad Pro" panose="020B0503030403020204" pitchFamily="34" charset="0"/>
              </a:rPr>
              <a:t>THE ROYAL AIR FORCE</a:t>
            </a:r>
          </a:p>
        </p:txBody>
      </p:sp>
      <p:sp>
        <p:nvSpPr>
          <p:cNvPr id="16" name="TextBox 15">
            <a:extLst>
              <a:ext uri="{FF2B5EF4-FFF2-40B4-BE49-F238E27FC236}">
                <a16:creationId xmlns:a16="http://schemas.microsoft.com/office/drawing/2014/main" id="{A65A52ED-5813-45A7-9711-399706552E8C}"/>
              </a:ext>
            </a:extLst>
          </p:cNvPr>
          <p:cNvSpPr txBox="1"/>
          <p:nvPr/>
        </p:nvSpPr>
        <p:spPr>
          <a:xfrm>
            <a:off x="5615354" y="9145993"/>
            <a:ext cx="871171" cy="307777"/>
          </a:xfrm>
          <a:prstGeom prst="rect">
            <a:avLst/>
          </a:prstGeom>
          <a:solidFill>
            <a:srgbClr val="0072CF"/>
          </a:solidFill>
        </p:spPr>
        <p:txBody>
          <a:bodyPr wrap="square" rtlCol="0">
            <a:spAutoFit/>
          </a:bodyPr>
          <a:lstStyle/>
          <a:p>
            <a:pPr algn="r"/>
            <a:fld id="{BED1C4E3-AC42-4897-85E2-1C0F49AF255C}" type="slidenum">
              <a:rPr lang="en-GB" sz="1400" b="1" smtClean="0">
                <a:solidFill>
                  <a:schemeClr val="bg1"/>
                </a:solidFill>
                <a:latin typeface="Myriad Pro" panose="020B0503030403020204" pitchFamily="34" charset="0"/>
              </a:rPr>
              <a:t>‹#›</a:t>
            </a:fld>
            <a:endParaRPr lang="en-GB" sz="1400" b="1" dirty="0">
              <a:solidFill>
                <a:schemeClr val="bg1"/>
              </a:solidFill>
              <a:latin typeface="Myriad Pro" panose="020B0503030403020204" pitchFamily="34" charset="0"/>
            </a:endParaRPr>
          </a:p>
        </p:txBody>
      </p:sp>
      <p:sp>
        <p:nvSpPr>
          <p:cNvPr id="17" name="TextBox 16">
            <a:extLst>
              <a:ext uri="{FF2B5EF4-FFF2-40B4-BE49-F238E27FC236}">
                <a16:creationId xmlns:a16="http://schemas.microsoft.com/office/drawing/2014/main" id="{46C0BEC2-198E-4D86-BF84-55FBDD105ADB}"/>
              </a:ext>
            </a:extLst>
          </p:cNvPr>
          <p:cNvSpPr txBox="1"/>
          <p:nvPr/>
        </p:nvSpPr>
        <p:spPr>
          <a:xfrm>
            <a:off x="371473" y="9145992"/>
            <a:ext cx="5243880" cy="307777"/>
          </a:xfrm>
          <a:prstGeom prst="rect">
            <a:avLst/>
          </a:prstGeom>
          <a:solidFill>
            <a:srgbClr val="0072CF"/>
          </a:solidFill>
        </p:spPr>
        <p:txBody>
          <a:bodyPr wrap="square" rtlCol="0">
            <a:spAutoFit/>
          </a:bodyPr>
          <a:lstStyle/>
          <a:p>
            <a:r>
              <a:rPr lang="en-GB" sz="1400" b="1" dirty="0">
                <a:solidFill>
                  <a:schemeClr val="bg1"/>
                </a:solidFill>
                <a:latin typeface="Myriad Pro" panose="020B0503030403020204" pitchFamily="34" charset="0"/>
              </a:rPr>
              <a:t>FIRST CLASS CADET</a:t>
            </a:r>
          </a:p>
        </p:txBody>
      </p:sp>
    </p:spTree>
    <p:extLst>
      <p:ext uri="{BB962C8B-B14F-4D97-AF65-F5344CB8AC3E}">
        <p14:creationId xmlns:p14="http://schemas.microsoft.com/office/powerpoint/2010/main" val="2551080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yriad Pro" panose="020B0503030403020204" pitchFamily="34" charset="0"/>
        <a:ea typeface="+mn-ea"/>
        <a:cs typeface="+mn-cs"/>
      </a:defRPr>
    </a:lvl1pPr>
    <a:lvl2pPr marL="457200" algn="l" defTabSz="914400" rtl="0" eaLnBrk="1" latinLnBrk="0" hangingPunct="1">
      <a:defRPr sz="1200" kern="1200">
        <a:solidFill>
          <a:schemeClr val="tx1"/>
        </a:solidFill>
        <a:latin typeface="Myriad Pro" panose="020B0503030403020204" pitchFamily="34" charset="0"/>
        <a:ea typeface="+mn-ea"/>
        <a:cs typeface="+mn-cs"/>
      </a:defRPr>
    </a:lvl2pPr>
    <a:lvl3pPr marL="914400" algn="l" defTabSz="914400" rtl="0" eaLnBrk="1" latinLnBrk="0" hangingPunct="1">
      <a:defRPr sz="1200" kern="1200">
        <a:solidFill>
          <a:schemeClr val="tx1"/>
        </a:solidFill>
        <a:latin typeface="Myriad Pro" panose="020B0503030403020204" pitchFamily="34" charset="0"/>
        <a:ea typeface="+mn-ea"/>
        <a:cs typeface="+mn-cs"/>
      </a:defRPr>
    </a:lvl3pPr>
    <a:lvl4pPr marL="1371600" algn="l" defTabSz="914400" rtl="0" eaLnBrk="1" latinLnBrk="0" hangingPunct="1">
      <a:defRPr sz="1200" kern="1200">
        <a:solidFill>
          <a:schemeClr val="tx1"/>
        </a:solidFill>
        <a:latin typeface="Myriad Pro" panose="020B0503030403020204" pitchFamily="34" charset="0"/>
        <a:ea typeface="+mn-ea"/>
        <a:cs typeface="+mn-cs"/>
      </a:defRPr>
    </a:lvl4pPr>
    <a:lvl5pPr marL="1828800" algn="l" defTabSz="914400" rtl="0" eaLnBrk="1" latinLnBrk="0" hangingPunct="1">
      <a:defRPr sz="1200" kern="1200">
        <a:solidFill>
          <a:schemeClr val="tx1"/>
        </a:solidFill>
        <a:latin typeface="Myriad Pro" panose="020B05030304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dirty="0"/>
              <a:t>Part 1b of 4. This presentation covers the information required to complete PASS criteria of the </a:t>
            </a:r>
            <a:r>
              <a:rPr lang="en-GB" i="1" dirty="0"/>
              <a:t>LO1 Initial Expedition Training </a:t>
            </a:r>
            <a:r>
              <a:rPr lang="en-GB" dirty="0"/>
              <a:t>topic.</a:t>
            </a:r>
          </a:p>
          <a:p>
            <a:endParaRPr lang="en-GB" dirty="0"/>
          </a:p>
          <a:p>
            <a:r>
              <a:rPr lang="en-GB" dirty="0"/>
              <a:t>If possible, invite the parents/carers.</a:t>
            </a:r>
          </a:p>
          <a:p>
            <a:endParaRPr lang="en-GB" dirty="0"/>
          </a:p>
          <a:p>
            <a:r>
              <a:rPr lang="en-GB" dirty="0"/>
              <a:t>For best results, these instructor notes should be read in conjunction with this presentation and the lesson plan.</a:t>
            </a:r>
          </a:p>
          <a:p>
            <a:endParaRPr lang="en-GB" dirty="0"/>
          </a:p>
          <a:p>
            <a:r>
              <a:rPr lang="en-GB" b="1" dirty="0"/>
              <a:t>Equipment:</a:t>
            </a:r>
          </a:p>
          <a:p>
            <a:r>
              <a:rPr lang="en-GB" b="0" dirty="0"/>
              <a:t>Merino base layer top and bottoms, inner gloves, Buff, Hat</a:t>
            </a:r>
          </a:p>
          <a:p>
            <a:r>
              <a:rPr lang="en-GB" b="0" dirty="0"/>
              <a:t>Mid-level Fleece</a:t>
            </a:r>
          </a:p>
          <a:p>
            <a:r>
              <a:rPr lang="en-GB" b="0" dirty="0"/>
              <a:t>Squadron Fleece</a:t>
            </a:r>
          </a:p>
          <a:p>
            <a:r>
              <a:rPr lang="en-GB" b="0" dirty="0"/>
              <a:t>Walking Trousers</a:t>
            </a:r>
          </a:p>
          <a:p>
            <a:r>
              <a:rPr lang="en-GB" b="0" dirty="0"/>
              <a:t>Warm Jacket</a:t>
            </a:r>
          </a:p>
          <a:p>
            <a:r>
              <a:rPr lang="en-GB" b="0" dirty="0"/>
              <a:t>Gaiters</a:t>
            </a:r>
          </a:p>
          <a:p>
            <a:r>
              <a:rPr lang="en-GB" b="0" dirty="0"/>
              <a:t>Waterproof Jacket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Squadron Waterproof Jacket</a:t>
            </a:r>
          </a:p>
          <a:p>
            <a:r>
              <a:rPr lang="en-GB" b="0" dirty="0"/>
              <a:t>Waterproof Trousers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Squadron Waterproof Trousers</a:t>
            </a:r>
          </a:p>
          <a:p>
            <a:r>
              <a:rPr lang="en-GB" b="0" dirty="0"/>
              <a:t>Waterproof Gloves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Hi Tec Brown boots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Salomon Quest 4D 3 GTX</a:t>
            </a:r>
          </a:p>
          <a:p>
            <a:r>
              <a:rPr lang="en-GB" dirty="0"/>
              <a:t>Squadron rucksack</a:t>
            </a:r>
          </a:p>
          <a:p>
            <a:r>
              <a:rPr lang="en-GB" dirty="0"/>
              <a:t>Male Osprey rucksack</a:t>
            </a:r>
          </a:p>
          <a:p>
            <a:r>
              <a:rPr lang="en-GB" dirty="0"/>
              <a:t>Female Osprey rucksack</a:t>
            </a:r>
          </a:p>
          <a:p>
            <a:pPr marL="0" indent="0">
              <a:buFont typeface="Wingdings" panose="05000000000000000000" pitchFamily="2" charset="2"/>
              <a:buNone/>
            </a:pPr>
            <a:r>
              <a:rPr lang="en-GB" dirty="0"/>
              <a:t>Reflective Mat</a:t>
            </a:r>
          </a:p>
          <a:p>
            <a:pPr marL="0" indent="0">
              <a:buFont typeface="Wingdings" panose="05000000000000000000" pitchFamily="2" charset="2"/>
              <a:buNone/>
            </a:pPr>
            <a:r>
              <a:rPr lang="en-GB" dirty="0"/>
              <a:t>Roll Mat</a:t>
            </a:r>
          </a:p>
          <a:p>
            <a:pPr marL="0" indent="0">
              <a:buFont typeface="Wingdings" panose="05000000000000000000" pitchFamily="2" charset="2"/>
              <a:buNone/>
            </a:pPr>
            <a:r>
              <a:rPr lang="en-GB" dirty="0"/>
              <a:t>Squadron Roll Mat</a:t>
            </a:r>
          </a:p>
          <a:p>
            <a:pPr marL="0" indent="0">
              <a:buFont typeface="Wingdings" panose="05000000000000000000" pitchFamily="2" charset="2"/>
              <a:buNone/>
            </a:pPr>
            <a:r>
              <a:rPr lang="en-GB" dirty="0" err="1"/>
              <a:t>Bivi</a:t>
            </a:r>
            <a:r>
              <a:rPr lang="en-GB" dirty="0"/>
              <a:t> Bag</a:t>
            </a:r>
          </a:p>
          <a:p>
            <a:pPr marL="0" indent="0">
              <a:buFont typeface="Wingdings" panose="05000000000000000000" pitchFamily="2" charset="2"/>
              <a:buNone/>
            </a:pPr>
            <a:r>
              <a:rPr lang="en-GB" dirty="0"/>
              <a:t>Squadron Sleeping Bag</a:t>
            </a:r>
          </a:p>
          <a:p>
            <a:pPr marL="0" indent="0">
              <a:buFont typeface="Wingdings" panose="05000000000000000000" pitchFamily="2" charset="2"/>
              <a:buNone/>
            </a:pPr>
            <a:r>
              <a:rPr lang="en-GB" dirty="0"/>
              <a:t>Sleeping Bag Liner</a:t>
            </a:r>
          </a:p>
          <a:p>
            <a:pPr marL="0" indent="0">
              <a:buFont typeface="Wingdings" panose="05000000000000000000" pitchFamily="2" charset="2"/>
              <a:buNone/>
            </a:pPr>
            <a:r>
              <a:rPr lang="en-GB" dirty="0"/>
              <a:t>First Aid Kit</a:t>
            </a:r>
          </a:p>
          <a:p>
            <a:pPr marL="0" indent="0">
              <a:buFont typeface="Wingdings" panose="05000000000000000000" pitchFamily="2" charset="2"/>
              <a:buNone/>
            </a:pPr>
            <a:r>
              <a:rPr lang="en-GB" dirty="0"/>
              <a:t>Water Bottle / Bladder – min 2 litres</a:t>
            </a:r>
          </a:p>
          <a:p>
            <a:pPr marL="0" indent="0">
              <a:buFont typeface="Wingdings" panose="05000000000000000000" pitchFamily="2" charset="2"/>
              <a:buNone/>
            </a:pPr>
            <a:r>
              <a:rPr lang="en-GB" dirty="0"/>
              <a:t>Torch and Spare batteries</a:t>
            </a:r>
          </a:p>
          <a:p>
            <a:pPr marL="0" indent="0">
              <a:buFont typeface="Wingdings" panose="05000000000000000000" pitchFamily="2" charset="2"/>
              <a:buNone/>
            </a:pPr>
            <a:r>
              <a:rPr lang="en-GB" dirty="0"/>
              <a:t>Rucksack Liner</a:t>
            </a:r>
          </a:p>
          <a:p>
            <a:pPr marL="0" indent="0">
              <a:buFont typeface="Wingdings" panose="05000000000000000000" pitchFamily="2" charset="2"/>
              <a:buNone/>
            </a:pPr>
            <a:r>
              <a:rPr lang="en-GB" dirty="0"/>
              <a:t>Flip Flops/Trainers</a:t>
            </a:r>
          </a:p>
          <a:p>
            <a:pPr marL="0" indent="0">
              <a:buFont typeface="Wingdings" panose="05000000000000000000" pitchFamily="2" charset="2"/>
              <a:buNone/>
            </a:pPr>
            <a:r>
              <a:rPr lang="en-GB" dirty="0"/>
              <a:t>Whistle</a:t>
            </a:r>
          </a:p>
          <a:p>
            <a:pPr marL="0" indent="0">
              <a:buFont typeface="Wingdings" panose="05000000000000000000" pitchFamily="2" charset="2"/>
              <a:buNone/>
            </a:pPr>
            <a:r>
              <a:rPr lang="en-GB" dirty="0"/>
              <a:t>Food</a:t>
            </a:r>
          </a:p>
          <a:p>
            <a:pPr marL="0" indent="0">
              <a:buFont typeface="Wingdings" panose="05000000000000000000" pitchFamily="2" charset="2"/>
              <a:buNone/>
            </a:pPr>
            <a:r>
              <a:rPr lang="en-GB" dirty="0"/>
              <a:t>Plate / Cup</a:t>
            </a:r>
          </a:p>
          <a:p>
            <a:pPr marL="0" indent="0">
              <a:buFont typeface="Wingdings" panose="05000000000000000000" pitchFamily="2" charset="2"/>
              <a:buNone/>
            </a:pPr>
            <a:r>
              <a:rPr lang="en-GB" dirty="0"/>
              <a:t>KFS</a:t>
            </a:r>
          </a:p>
          <a:p>
            <a:pPr marL="0" indent="0">
              <a:buFont typeface="Wingdings" panose="05000000000000000000" pitchFamily="2" charset="2"/>
              <a:buNone/>
            </a:pPr>
            <a:r>
              <a:rPr lang="en-GB" dirty="0"/>
              <a:t>Towel</a:t>
            </a:r>
          </a:p>
          <a:p>
            <a:pPr marL="0" indent="0">
              <a:buFont typeface="Wingdings" panose="05000000000000000000" pitchFamily="2" charset="2"/>
              <a:buNone/>
            </a:pPr>
            <a:r>
              <a:rPr lang="en-GB" dirty="0"/>
              <a:t>Wash Kit</a:t>
            </a:r>
          </a:p>
          <a:p>
            <a:pPr marL="0" indent="0">
              <a:buFont typeface="Wingdings" panose="05000000000000000000" pitchFamily="2" charset="2"/>
              <a:buNone/>
            </a:pPr>
            <a:r>
              <a:rPr lang="en-GB" dirty="0"/>
              <a:t>Notepad</a:t>
            </a:r>
          </a:p>
          <a:p>
            <a:pPr marL="0" indent="0">
              <a:buFont typeface="Wingdings" panose="05000000000000000000" pitchFamily="2" charset="2"/>
              <a:buNone/>
            </a:pPr>
            <a:r>
              <a:rPr lang="en-GB" dirty="0"/>
              <a:t>Toilet paper</a:t>
            </a:r>
          </a:p>
          <a:p>
            <a:pPr marL="0" indent="0">
              <a:buFont typeface="Wingdings" panose="05000000000000000000" pitchFamily="2" charset="2"/>
              <a:buNone/>
            </a:pPr>
            <a:r>
              <a:rPr lang="en-GB" dirty="0"/>
              <a:t>Tent</a:t>
            </a:r>
          </a:p>
          <a:p>
            <a:pPr marL="0" indent="0">
              <a:buFont typeface="Wingdings" panose="05000000000000000000" pitchFamily="2" charset="2"/>
              <a:buNone/>
            </a:pPr>
            <a:r>
              <a:rPr lang="en-GB" dirty="0"/>
              <a:t>Stove</a:t>
            </a:r>
          </a:p>
          <a:p>
            <a:pPr marL="0" indent="0">
              <a:buFont typeface="Wingdings" panose="05000000000000000000" pitchFamily="2" charset="2"/>
              <a:buNone/>
            </a:pPr>
            <a:r>
              <a:rPr lang="en-GB" dirty="0"/>
              <a:t>Fuel</a:t>
            </a:r>
          </a:p>
          <a:p>
            <a:pPr marL="0" indent="0">
              <a:buFont typeface="Wingdings" panose="05000000000000000000" pitchFamily="2" charset="2"/>
              <a:buNone/>
            </a:pPr>
            <a:r>
              <a:rPr lang="en-GB" dirty="0"/>
              <a:t>Cooking Pots</a:t>
            </a:r>
          </a:p>
          <a:p>
            <a:pPr marL="0" indent="0">
              <a:buFont typeface="Wingdings" panose="05000000000000000000" pitchFamily="2" charset="2"/>
              <a:buNone/>
            </a:pPr>
            <a:r>
              <a:rPr lang="en-GB" dirty="0"/>
              <a:t>Maps</a:t>
            </a:r>
          </a:p>
          <a:p>
            <a:pPr marL="0" indent="0">
              <a:buFont typeface="Wingdings" panose="05000000000000000000" pitchFamily="2" charset="2"/>
              <a:buNone/>
            </a:pPr>
            <a:r>
              <a:rPr lang="en-GB" dirty="0"/>
              <a:t>Map Cases</a:t>
            </a:r>
          </a:p>
          <a:p>
            <a:pPr marL="0" indent="0">
              <a:buFont typeface="Wingdings" panose="05000000000000000000" pitchFamily="2" charset="2"/>
              <a:buNone/>
            </a:pPr>
            <a:r>
              <a:rPr lang="en-GB" dirty="0"/>
              <a:t>Compass</a:t>
            </a:r>
          </a:p>
          <a:p>
            <a:pPr marL="0" indent="0">
              <a:buFont typeface="Wingdings" panose="05000000000000000000" pitchFamily="2" charset="2"/>
              <a:buNone/>
            </a:pPr>
            <a:r>
              <a:rPr lang="en-GB" dirty="0"/>
              <a:t>Tea Towel</a:t>
            </a:r>
          </a:p>
          <a:p>
            <a:pPr marL="0" indent="0">
              <a:buFont typeface="Wingdings" panose="05000000000000000000" pitchFamily="2" charset="2"/>
              <a:buNone/>
            </a:pPr>
            <a:r>
              <a:rPr lang="en-GB" dirty="0"/>
              <a:t>Washing-up Liquid</a:t>
            </a:r>
          </a:p>
          <a:p>
            <a:pPr marL="0" indent="0">
              <a:buFont typeface="Wingdings" panose="05000000000000000000" pitchFamily="2" charset="2"/>
              <a:buNone/>
            </a:pPr>
            <a:r>
              <a:rPr lang="en-GB" dirty="0"/>
              <a:t>Rubbish Bags (also demonstrate what isn’t a rucksack liner)</a:t>
            </a:r>
          </a:p>
          <a:p>
            <a:pPr marL="0" indent="0">
              <a:buFont typeface="Wingdings" panose="05000000000000000000" pitchFamily="2" charset="2"/>
              <a:buNone/>
            </a:pPr>
            <a:r>
              <a:rPr lang="en-GB" dirty="0"/>
              <a:t>Storm Shelter</a:t>
            </a:r>
          </a:p>
          <a:p>
            <a:pPr marL="0" indent="0">
              <a:buFont typeface="Wingdings" panose="05000000000000000000" pitchFamily="2" charset="2"/>
              <a:buNone/>
            </a:pPr>
            <a:r>
              <a:rPr lang="en-GB" dirty="0"/>
              <a:t>Emergency Food</a:t>
            </a:r>
          </a:p>
          <a:p>
            <a:pPr marL="0" indent="0">
              <a:buFont typeface="Wingdings" panose="05000000000000000000" pitchFamily="2" charset="2"/>
              <a:buNone/>
            </a:pPr>
            <a:r>
              <a:rPr lang="en-GB" dirty="0"/>
              <a:t>Spare Boot Laces</a:t>
            </a:r>
          </a:p>
          <a:p>
            <a:pPr marL="0" indent="0">
              <a:buFont typeface="Wingdings" panose="05000000000000000000" pitchFamily="2" charset="2"/>
              <a:buNone/>
            </a:pPr>
            <a:r>
              <a:rPr lang="en-GB" dirty="0"/>
              <a:t>Survival/Blizzard Bag</a:t>
            </a:r>
          </a:p>
          <a:p>
            <a:r>
              <a:rPr lang="en-GB" dirty="0"/>
              <a:t>Zip-lock bags</a:t>
            </a:r>
          </a:p>
          <a:p>
            <a:r>
              <a:rPr lang="en-GB" dirty="0"/>
              <a:t>Rucksack liner or a thick plastic bag</a:t>
            </a:r>
          </a:p>
          <a:p>
            <a:r>
              <a:rPr lang="en-GB" dirty="0"/>
              <a:t>Rucksack Cover</a:t>
            </a:r>
          </a:p>
          <a:p>
            <a:pPr marL="0" indent="0">
              <a:buFont typeface="Wingdings" panose="05000000000000000000" pitchFamily="2" charset="2"/>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Handout: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Kit List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endParaRPr lang="en-GB" dirty="0"/>
          </a:p>
          <a:p>
            <a:endParaRPr lang="en-GB" dirty="0"/>
          </a:p>
        </p:txBody>
      </p:sp>
    </p:spTree>
    <p:extLst>
      <p:ext uri="{BB962C8B-B14F-4D97-AF65-F5344CB8AC3E}">
        <p14:creationId xmlns:p14="http://schemas.microsoft.com/office/powerpoint/2010/main" val="3708695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dirty="0"/>
              <a:t>A good rucksack must fit well, the better the fit, the more comfortable it will be when carrying a heavy load.</a:t>
            </a:r>
          </a:p>
          <a:p>
            <a:endParaRPr lang="en-GB" dirty="0"/>
          </a:p>
          <a:p>
            <a:r>
              <a:rPr lang="en-GB" dirty="0"/>
              <a:t>If borrowing a squadron rucksack then get the rucksack issued ahead of time to pack and practice carrying.</a:t>
            </a:r>
          </a:p>
          <a:p>
            <a:endParaRPr lang="en-GB" dirty="0"/>
          </a:p>
          <a:p>
            <a:r>
              <a:rPr lang="en-GB" dirty="0"/>
              <a:t>Make sure the straps are adjusted and the weight is sitting equally on hips and shoulders – as staff for help as required.</a:t>
            </a:r>
          </a:p>
          <a:p>
            <a:endParaRPr lang="en-GB" dirty="0"/>
          </a:p>
          <a:p>
            <a:r>
              <a:rPr lang="en-GB" b="1" dirty="0"/>
              <a:t>Show:</a:t>
            </a:r>
          </a:p>
          <a:p>
            <a:r>
              <a:rPr lang="en-GB" dirty="0"/>
              <a:t>Squadron rucksack</a:t>
            </a:r>
          </a:p>
          <a:p>
            <a:r>
              <a:rPr lang="en-GB" dirty="0"/>
              <a:t>Male Osprey rucksack</a:t>
            </a:r>
          </a:p>
          <a:p>
            <a:r>
              <a:rPr lang="en-GB" dirty="0"/>
              <a:t>Female Osprey rucksack</a:t>
            </a:r>
          </a:p>
        </p:txBody>
      </p:sp>
    </p:spTree>
    <p:extLst>
      <p:ext uri="{BB962C8B-B14F-4D97-AF65-F5344CB8AC3E}">
        <p14:creationId xmlns:p14="http://schemas.microsoft.com/office/powerpoint/2010/main" val="1468547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dirty="0"/>
              <a:t>Sleeping bag ratings tell them how warm a sleeping bag is:</a:t>
            </a:r>
          </a:p>
          <a:p>
            <a:endParaRPr lang="en-GB" dirty="0"/>
          </a:p>
          <a:p>
            <a:r>
              <a:rPr lang="en-GB" dirty="0"/>
              <a:t>1 season; Summer use only, very light</a:t>
            </a:r>
          </a:p>
          <a:p>
            <a:r>
              <a:rPr lang="en-GB" dirty="0"/>
              <a:t>2 season: Summer and early autumn/late spring.</a:t>
            </a:r>
          </a:p>
          <a:p>
            <a:r>
              <a:rPr lang="en-GB" b="1" dirty="0"/>
              <a:t>3 season: All year except Winter (Required for all cadet activities)</a:t>
            </a:r>
          </a:p>
          <a:p>
            <a:r>
              <a:rPr lang="en-GB" dirty="0"/>
              <a:t>4 season: All year round</a:t>
            </a:r>
          </a:p>
          <a:p>
            <a:endParaRPr lang="en-GB" dirty="0"/>
          </a:p>
          <a:p>
            <a:r>
              <a:rPr lang="en-GB" dirty="0"/>
              <a:t>Or the sleeping bag will have a temperature rating usually including a comfort rating and extreme rating.</a:t>
            </a:r>
          </a:p>
          <a:p>
            <a:endParaRPr lang="en-GB" dirty="0"/>
          </a:p>
          <a:p>
            <a:r>
              <a:rPr lang="en-GB" dirty="0"/>
              <a:t>Comfort: means the user will be comfortably warm in that temperature.</a:t>
            </a:r>
          </a:p>
          <a:p>
            <a:r>
              <a:rPr lang="en-GB" dirty="0"/>
              <a:t>Extreme: means the sleeping bag would keep the user alive in that temperature but they would not be comfortable.</a:t>
            </a:r>
          </a:p>
          <a:p>
            <a:endParaRPr lang="en-GB" dirty="0"/>
          </a:p>
          <a:p>
            <a:r>
              <a:rPr lang="en-GB" dirty="0"/>
              <a:t>Also ensure cadets understand that a mummy sleeping bag is required.</a:t>
            </a:r>
          </a:p>
          <a:p>
            <a:endParaRPr lang="en-GB" dirty="0"/>
          </a:p>
          <a:p>
            <a:r>
              <a:rPr lang="en-GB" b="1" dirty="0"/>
              <a:t>Sleeping systems:</a:t>
            </a:r>
          </a:p>
          <a:p>
            <a:pPr marL="171450" indent="-171450">
              <a:buFont typeface="Wingdings" panose="05000000000000000000" pitchFamily="2" charset="2"/>
              <a:buChar char="Ø"/>
            </a:pPr>
            <a:r>
              <a:rPr lang="en-GB" dirty="0"/>
              <a:t>Reflective Mat</a:t>
            </a:r>
          </a:p>
          <a:p>
            <a:pPr marL="171450" indent="-171450">
              <a:buFont typeface="Wingdings" panose="05000000000000000000" pitchFamily="2" charset="2"/>
              <a:buChar char="Ø"/>
            </a:pPr>
            <a:r>
              <a:rPr lang="en-GB" dirty="0"/>
              <a:t>Roll Mat</a:t>
            </a:r>
          </a:p>
          <a:p>
            <a:pPr marL="171450" indent="-171450">
              <a:buFont typeface="Wingdings" panose="05000000000000000000" pitchFamily="2" charset="2"/>
              <a:buChar char="Ø"/>
            </a:pPr>
            <a:r>
              <a:rPr lang="en-GB" dirty="0"/>
              <a:t>Squadron Roll Mat</a:t>
            </a:r>
          </a:p>
          <a:p>
            <a:pPr marL="171450" indent="-171450">
              <a:buFont typeface="Wingdings" panose="05000000000000000000" pitchFamily="2" charset="2"/>
              <a:buChar char="Ø"/>
            </a:pPr>
            <a:r>
              <a:rPr lang="en-GB" dirty="0" err="1"/>
              <a:t>Bivi</a:t>
            </a:r>
            <a:r>
              <a:rPr lang="en-GB" dirty="0"/>
              <a:t> Bag</a:t>
            </a:r>
          </a:p>
          <a:p>
            <a:pPr marL="171450" indent="-171450">
              <a:buFont typeface="Wingdings" panose="05000000000000000000" pitchFamily="2" charset="2"/>
              <a:buChar char="Ø"/>
            </a:pPr>
            <a:r>
              <a:rPr lang="en-GB" dirty="0"/>
              <a:t>Squadron Sleeping Bag</a:t>
            </a:r>
          </a:p>
          <a:p>
            <a:pPr marL="171450" indent="-171450">
              <a:buFont typeface="Wingdings" panose="05000000000000000000" pitchFamily="2" charset="2"/>
              <a:buChar char="Ø"/>
            </a:pPr>
            <a:r>
              <a:rPr lang="en-GB" dirty="0"/>
              <a:t>Liner</a:t>
            </a:r>
          </a:p>
          <a:p>
            <a:pPr marL="171450" indent="-171450">
              <a:buFont typeface="Wingdings" panose="05000000000000000000" pitchFamily="2" charset="2"/>
              <a:buChar char="Ø"/>
            </a:pPr>
            <a:r>
              <a:rPr lang="en-GB" dirty="0"/>
              <a:t>Clothing</a:t>
            </a:r>
          </a:p>
          <a:p>
            <a:pPr marL="628650" lvl="1" indent="-171450">
              <a:buFont typeface="Wingdings" panose="05000000000000000000" pitchFamily="2" charset="2"/>
              <a:buChar char="Ø"/>
            </a:pPr>
            <a:r>
              <a:rPr lang="en-GB" dirty="0"/>
              <a:t>Base Layer</a:t>
            </a:r>
          </a:p>
          <a:p>
            <a:pPr marL="628650" lvl="1" indent="-171450">
              <a:buFont typeface="Wingdings" panose="05000000000000000000" pitchFamily="2" charset="2"/>
              <a:buChar char="Ø"/>
            </a:pPr>
            <a:r>
              <a:rPr lang="en-GB" dirty="0"/>
              <a:t>Balaclava</a:t>
            </a:r>
          </a:p>
        </p:txBody>
      </p:sp>
    </p:spTree>
    <p:extLst>
      <p:ext uri="{BB962C8B-B14F-4D97-AF65-F5344CB8AC3E}">
        <p14:creationId xmlns:p14="http://schemas.microsoft.com/office/powerpoint/2010/main" val="2986922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b="1" dirty="0"/>
              <a:t>Size of rucksack: </a:t>
            </a:r>
            <a:r>
              <a:rPr lang="en-GB" dirty="0"/>
              <a:t>cadets will need a rucksack of at least 65L for an expedition in order to accommodate all of their expedition kit.</a:t>
            </a:r>
          </a:p>
          <a:p>
            <a:endParaRPr lang="en-GB" dirty="0"/>
          </a:p>
          <a:p>
            <a:r>
              <a:rPr lang="en-GB" b="1" dirty="0"/>
              <a:t>Is it gender specific: </a:t>
            </a:r>
            <a:r>
              <a:rPr lang="en-GB" dirty="0"/>
              <a:t>some rucksacks are specific to male or female.</a:t>
            </a:r>
          </a:p>
          <a:p>
            <a:endParaRPr lang="en-GB" dirty="0"/>
          </a:p>
          <a:p>
            <a:r>
              <a:rPr lang="en-GB" b="1" dirty="0"/>
              <a:t>Thickness of straps: </a:t>
            </a:r>
            <a:r>
              <a:rPr lang="en-GB" dirty="0"/>
              <a:t>thicker straps are more comfortable.</a:t>
            </a:r>
          </a:p>
          <a:p>
            <a:endParaRPr lang="en-GB" dirty="0"/>
          </a:p>
          <a:p>
            <a:r>
              <a:rPr lang="en-GB" b="1" dirty="0"/>
              <a:t>Attachment points for equipment:</a:t>
            </a:r>
            <a:r>
              <a:rPr lang="en-GB" dirty="0"/>
              <a:t> do you need places to attach tent, roll mat etc outside of the main compartment.</a:t>
            </a:r>
          </a:p>
          <a:p>
            <a:endParaRPr lang="en-GB" dirty="0"/>
          </a:p>
        </p:txBody>
      </p:sp>
    </p:spTree>
    <p:extLst>
      <p:ext uri="{BB962C8B-B14F-4D97-AF65-F5344CB8AC3E}">
        <p14:creationId xmlns:p14="http://schemas.microsoft.com/office/powerpoint/2010/main" val="1261129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dirty="0"/>
              <a:t>There is additional equipment required.  Consult the kit list as issued for full list, this may include:</a:t>
            </a:r>
          </a:p>
          <a:p>
            <a:endParaRPr lang="en-GB" dirty="0"/>
          </a:p>
          <a:p>
            <a:r>
              <a:rPr lang="en-GB" b="1" dirty="0"/>
              <a:t>Personal first aid kit: </a:t>
            </a:r>
            <a:r>
              <a:rPr lang="en-GB" dirty="0"/>
              <a:t>Including painkillers they would usually take.</a:t>
            </a:r>
          </a:p>
          <a:p>
            <a:r>
              <a:rPr lang="en-GB" b="1" dirty="0"/>
              <a:t>Roll mat or inflatable mat: </a:t>
            </a:r>
            <a:r>
              <a:rPr lang="en-GB" dirty="0"/>
              <a:t>Essential as it provides insulation from the cold ground.</a:t>
            </a:r>
          </a:p>
          <a:p>
            <a:r>
              <a:rPr lang="en-GB" b="1" dirty="0"/>
              <a:t>Tent: </a:t>
            </a:r>
            <a:r>
              <a:rPr lang="en-GB" dirty="0"/>
              <a:t>Appropriate size for the group, pop tents and festival tents are not appropriate.</a:t>
            </a:r>
          </a:p>
          <a:p>
            <a:r>
              <a:rPr lang="en-GB" b="1" dirty="0"/>
              <a:t>Map and Compass: </a:t>
            </a:r>
            <a:r>
              <a:rPr lang="en-GB" dirty="0"/>
              <a:t>Print outs are useful but also take a full OS map for the area you are in.</a:t>
            </a:r>
          </a:p>
          <a:p>
            <a:endParaRPr lang="en-GB" dirty="0"/>
          </a:p>
          <a:p>
            <a:r>
              <a:rPr lang="en-GB" dirty="0"/>
              <a:t>There should be at least one of these available in the group:</a:t>
            </a:r>
          </a:p>
          <a:p>
            <a:pPr marL="171450" indent="-171450">
              <a:buFont typeface="Arial" panose="020B0604020202020204" pitchFamily="34" charset="0"/>
              <a:buChar char="•"/>
            </a:pPr>
            <a:r>
              <a:rPr lang="en-GB" dirty="0"/>
              <a:t>Group shelter</a:t>
            </a:r>
          </a:p>
          <a:p>
            <a:pPr marL="171450" indent="-171450">
              <a:buFont typeface="Arial" panose="020B0604020202020204" pitchFamily="34" charset="0"/>
              <a:buChar char="•"/>
            </a:pPr>
            <a:r>
              <a:rPr lang="en-GB" dirty="0"/>
              <a:t>Group first aid kit</a:t>
            </a:r>
          </a:p>
          <a:p>
            <a:pPr marL="171450" indent="-171450">
              <a:buFont typeface="Arial" panose="020B0604020202020204" pitchFamily="34" charset="0"/>
              <a:buChar char="•"/>
            </a:pPr>
            <a:r>
              <a:rPr lang="en-GB" dirty="0"/>
              <a:t>Mobile phone</a:t>
            </a:r>
          </a:p>
          <a:p>
            <a:pPr marL="171450" indent="-171450">
              <a:buFont typeface="Arial" panose="020B0604020202020204" pitchFamily="34" charset="0"/>
              <a:buChar char="•"/>
            </a:pPr>
            <a:r>
              <a:rPr lang="en-GB" dirty="0"/>
              <a:t>A GPS could also be considered as a tool to use in an emergency. The ‘OS locate’ mobile phone app is a good emergency tool and works even when there is no mobile phone signal.</a:t>
            </a:r>
          </a:p>
          <a:p>
            <a:endParaRPr lang="en-GB" dirty="0"/>
          </a:p>
          <a:p>
            <a:endParaRPr lang="en-GB" dirty="0"/>
          </a:p>
          <a:p>
            <a:r>
              <a:rPr lang="en-GB" b="1" dirty="0"/>
              <a:t>Handout:</a:t>
            </a:r>
          </a:p>
          <a:p>
            <a:pPr marL="0" indent="0">
              <a:buFont typeface="Wingdings" panose="05000000000000000000" pitchFamily="2" charset="2"/>
              <a:buNone/>
            </a:pPr>
            <a:r>
              <a:rPr lang="en-GB" dirty="0"/>
              <a:t>First Aid Kit</a:t>
            </a:r>
          </a:p>
          <a:p>
            <a:pPr marL="0" indent="0">
              <a:buFont typeface="Wingdings" panose="05000000000000000000" pitchFamily="2" charset="2"/>
              <a:buNone/>
            </a:pPr>
            <a:r>
              <a:rPr lang="en-GB" dirty="0"/>
              <a:t>Water Bottle / Bladder – min 2 litres</a:t>
            </a:r>
          </a:p>
          <a:p>
            <a:pPr marL="0" indent="0">
              <a:buFont typeface="Wingdings" panose="05000000000000000000" pitchFamily="2" charset="2"/>
              <a:buNone/>
            </a:pPr>
            <a:r>
              <a:rPr lang="en-GB" dirty="0"/>
              <a:t>Torch and Spare batteries</a:t>
            </a:r>
          </a:p>
          <a:p>
            <a:pPr marL="0" indent="0">
              <a:buFont typeface="Wingdings" panose="05000000000000000000" pitchFamily="2" charset="2"/>
              <a:buNone/>
            </a:pPr>
            <a:r>
              <a:rPr lang="en-GB" dirty="0"/>
              <a:t>Rucksack Liner</a:t>
            </a:r>
          </a:p>
          <a:p>
            <a:pPr marL="0" indent="0">
              <a:buFont typeface="Wingdings" panose="05000000000000000000" pitchFamily="2" charset="2"/>
              <a:buNone/>
            </a:pPr>
            <a:r>
              <a:rPr lang="en-GB" dirty="0"/>
              <a:t>Flip Flops/Trainers</a:t>
            </a:r>
          </a:p>
          <a:p>
            <a:pPr marL="0" indent="0">
              <a:buFont typeface="Wingdings" panose="05000000000000000000" pitchFamily="2" charset="2"/>
              <a:buNone/>
            </a:pPr>
            <a:r>
              <a:rPr lang="en-GB" dirty="0"/>
              <a:t>Whistle</a:t>
            </a:r>
          </a:p>
          <a:p>
            <a:pPr marL="0" indent="0">
              <a:buFont typeface="Wingdings" panose="05000000000000000000" pitchFamily="2" charset="2"/>
              <a:buNone/>
            </a:pPr>
            <a:r>
              <a:rPr lang="en-GB" dirty="0"/>
              <a:t>Food</a:t>
            </a:r>
          </a:p>
          <a:p>
            <a:pPr marL="0" indent="0">
              <a:buFont typeface="Wingdings" panose="05000000000000000000" pitchFamily="2" charset="2"/>
              <a:buNone/>
            </a:pPr>
            <a:r>
              <a:rPr lang="en-GB" dirty="0"/>
              <a:t>Plate / Cup</a:t>
            </a:r>
          </a:p>
          <a:p>
            <a:pPr marL="0" indent="0">
              <a:buFont typeface="Wingdings" panose="05000000000000000000" pitchFamily="2" charset="2"/>
              <a:buNone/>
            </a:pPr>
            <a:r>
              <a:rPr lang="en-GB" dirty="0"/>
              <a:t>KFS</a:t>
            </a:r>
          </a:p>
          <a:p>
            <a:pPr marL="0" indent="0">
              <a:buFont typeface="Wingdings" panose="05000000000000000000" pitchFamily="2" charset="2"/>
              <a:buNone/>
            </a:pPr>
            <a:r>
              <a:rPr lang="en-GB" dirty="0"/>
              <a:t>Towel</a:t>
            </a:r>
          </a:p>
          <a:p>
            <a:pPr marL="0" indent="0">
              <a:buFont typeface="Wingdings" panose="05000000000000000000" pitchFamily="2" charset="2"/>
              <a:buNone/>
            </a:pPr>
            <a:r>
              <a:rPr lang="en-GB" dirty="0"/>
              <a:t>Wash Kit</a:t>
            </a:r>
          </a:p>
          <a:p>
            <a:pPr marL="0" indent="0">
              <a:buFont typeface="Wingdings" panose="05000000000000000000" pitchFamily="2" charset="2"/>
              <a:buNone/>
            </a:pPr>
            <a:r>
              <a:rPr lang="en-GB" dirty="0"/>
              <a:t>Notepad</a:t>
            </a:r>
          </a:p>
          <a:p>
            <a:pPr marL="0" indent="0">
              <a:buFont typeface="Wingdings" panose="05000000000000000000" pitchFamily="2" charset="2"/>
              <a:buNone/>
            </a:pPr>
            <a:r>
              <a:rPr lang="en-GB" dirty="0"/>
              <a:t>Toilet paper</a:t>
            </a:r>
          </a:p>
          <a:p>
            <a:pPr marL="0" indent="0">
              <a:buFont typeface="Wingdings" panose="05000000000000000000" pitchFamily="2" charset="2"/>
              <a:buNone/>
            </a:pPr>
            <a:r>
              <a:rPr lang="en-GB" dirty="0"/>
              <a:t>Tent</a:t>
            </a:r>
          </a:p>
          <a:p>
            <a:pPr marL="0" indent="0">
              <a:buFont typeface="Wingdings" panose="05000000000000000000" pitchFamily="2" charset="2"/>
              <a:buNone/>
            </a:pPr>
            <a:r>
              <a:rPr lang="en-GB" dirty="0"/>
              <a:t>Stove</a:t>
            </a:r>
          </a:p>
          <a:p>
            <a:pPr marL="0" indent="0">
              <a:buFont typeface="Wingdings" panose="05000000000000000000" pitchFamily="2" charset="2"/>
              <a:buNone/>
            </a:pPr>
            <a:r>
              <a:rPr lang="en-GB" dirty="0"/>
              <a:t>Fuel</a:t>
            </a:r>
          </a:p>
          <a:p>
            <a:pPr marL="0" indent="0">
              <a:buFont typeface="Wingdings" panose="05000000000000000000" pitchFamily="2" charset="2"/>
              <a:buNone/>
            </a:pPr>
            <a:r>
              <a:rPr lang="en-GB" dirty="0"/>
              <a:t>Cooking Pots</a:t>
            </a:r>
          </a:p>
          <a:p>
            <a:pPr marL="0" indent="0">
              <a:buFont typeface="Wingdings" panose="05000000000000000000" pitchFamily="2" charset="2"/>
              <a:buNone/>
            </a:pPr>
            <a:r>
              <a:rPr lang="en-GB" dirty="0"/>
              <a:t>Maps</a:t>
            </a:r>
          </a:p>
          <a:p>
            <a:pPr marL="0" indent="0">
              <a:buFont typeface="Wingdings" panose="05000000000000000000" pitchFamily="2" charset="2"/>
              <a:buNone/>
            </a:pPr>
            <a:r>
              <a:rPr lang="en-GB" dirty="0"/>
              <a:t>Map Cases</a:t>
            </a:r>
          </a:p>
          <a:p>
            <a:pPr marL="0" indent="0">
              <a:buFont typeface="Wingdings" panose="05000000000000000000" pitchFamily="2" charset="2"/>
              <a:buNone/>
            </a:pPr>
            <a:r>
              <a:rPr lang="en-GB" dirty="0"/>
              <a:t>Compass</a:t>
            </a:r>
          </a:p>
          <a:p>
            <a:pPr marL="0" indent="0">
              <a:buFont typeface="Wingdings" panose="05000000000000000000" pitchFamily="2" charset="2"/>
              <a:buNone/>
            </a:pPr>
            <a:r>
              <a:rPr lang="en-GB" dirty="0"/>
              <a:t>Tea Towel</a:t>
            </a:r>
          </a:p>
          <a:p>
            <a:pPr marL="0" indent="0">
              <a:buFont typeface="Wingdings" panose="05000000000000000000" pitchFamily="2" charset="2"/>
              <a:buNone/>
            </a:pPr>
            <a:r>
              <a:rPr lang="en-GB" dirty="0"/>
              <a:t>Washing-up Liquid</a:t>
            </a:r>
          </a:p>
          <a:p>
            <a:pPr marL="0" indent="0">
              <a:buFont typeface="Wingdings" panose="05000000000000000000" pitchFamily="2" charset="2"/>
              <a:buNone/>
            </a:pPr>
            <a:r>
              <a:rPr lang="en-GB" dirty="0"/>
              <a:t>Rubbish Bags</a:t>
            </a:r>
          </a:p>
          <a:p>
            <a:pPr marL="0" indent="0">
              <a:buFont typeface="Wingdings" panose="05000000000000000000" pitchFamily="2" charset="2"/>
              <a:buNone/>
            </a:pPr>
            <a:r>
              <a:rPr lang="en-GB" dirty="0"/>
              <a:t>Storm Shelter</a:t>
            </a:r>
          </a:p>
          <a:p>
            <a:pPr marL="0" indent="0">
              <a:buFont typeface="Wingdings" panose="05000000000000000000" pitchFamily="2" charset="2"/>
              <a:buNone/>
            </a:pPr>
            <a:r>
              <a:rPr lang="en-GB" dirty="0"/>
              <a:t>Emergency Food</a:t>
            </a:r>
          </a:p>
          <a:p>
            <a:pPr marL="0" indent="0">
              <a:buFont typeface="Wingdings" panose="05000000000000000000" pitchFamily="2" charset="2"/>
              <a:buNone/>
            </a:pPr>
            <a:r>
              <a:rPr lang="en-GB" dirty="0"/>
              <a:t>Spare Boot Laces</a:t>
            </a:r>
          </a:p>
          <a:p>
            <a:pPr marL="0" indent="0">
              <a:buFont typeface="Wingdings" panose="05000000000000000000" pitchFamily="2" charset="2"/>
              <a:buNone/>
            </a:pPr>
            <a:r>
              <a:rPr lang="en-GB" dirty="0"/>
              <a:t>Survival/Blizzard Bag</a:t>
            </a:r>
          </a:p>
          <a:p>
            <a:endParaRPr lang="en-GB" dirty="0"/>
          </a:p>
          <a:p>
            <a:endParaRPr lang="en-GB" dirty="0"/>
          </a:p>
        </p:txBody>
      </p:sp>
    </p:spTree>
    <p:extLst>
      <p:ext uri="{BB962C8B-B14F-4D97-AF65-F5344CB8AC3E}">
        <p14:creationId xmlns:p14="http://schemas.microsoft.com/office/powerpoint/2010/main" val="2811738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dirty="0"/>
              <a:t>Group items or days in separate zip-lock bags</a:t>
            </a:r>
          </a:p>
          <a:p>
            <a:endParaRPr lang="en-GB" dirty="0"/>
          </a:p>
          <a:p>
            <a:r>
              <a:rPr lang="en-GB" dirty="0"/>
              <a:t>Must have a rucksack liner or a thick plastic bag – cannot be a black rubbish bag as they are too thin.</a:t>
            </a:r>
          </a:p>
          <a:p>
            <a:endParaRPr lang="en-GB" dirty="0"/>
          </a:p>
          <a:p>
            <a:r>
              <a:rPr lang="en-GB" dirty="0"/>
              <a:t>Rucksack Cover</a:t>
            </a:r>
          </a:p>
        </p:txBody>
      </p:sp>
    </p:spTree>
    <p:extLst>
      <p:ext uri="{BB962C8B-B14F-4D97-AF65-F5344CB8AC3E}">
        <p14:creationId xmlns:p14="http://schemas.microsoft.com/office/powerpoint/2010/main" val="36448474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a:t>D of E expedition season is April to September – it shouldn’t be sub-zero temperatures</a:t>
            </a:r>
          </a:p>
          <a:p>
            <a:pPr marL="171450" indent="-171450">
              <a:buFont typeface="Arial" panose="020B0604020202020204" pitchFamily="34" charset="0"/>
              <a:buChar char="•"/>
            </a:pPr>
            <a:r>
              <a:rPr lang="en-GB" baseline="0" dirty="0"/>
              <a:t>Don’t spend huge amounts on kit as you may not enjoy it.</a:t>
            </a:r>
          </a:p>
          <a:p>
            <a:pPr marL="171450" indent="-171450">
              <a:buFont typeface="Arial" panose="020B0604020202020204" pitchFamily="34" charset="0"/>
              <a:buChar char="•"/>
            </a:pPr>
            <a:r>
              <a:rPr lang="en-GB" baseline="0" dirty="0"/>
              <a:t>Everything I was wearing, not including any equipment, costs around £900.  But I like doing this kind of thing, so I make sure I am not going to be wearing inadequate clothing.</a:t>
            </a:r>
          </a:p>
          <a:p>
            <a:pPr marL="171450" indent="-171450">
              <a:buFont typeface="Arial" panose="020B0604020202020204" pitchFamily="34" charset="0"/>
              <a:buChar char="•"/>
            </a:pPr>
            <a:r>
              <a:rPr lang="en-GB" baseline="0" dirty="0"/>
              <a:t>Squadron can issue the basics.</a:t>
            </a:r>
            <a:endParaRPr lang="en-GB" dirty="0"/>
          </a:p>
        </p:txBody>
      </p:sp>
      <p:sp>
        <p:nvSpPr>
          <p:cNvPr id="4" name="Slide Number Placeholder 3"/>
          <p:cNvSpPr>
            <a:spLocks noGrp="1"/>
          </p:cNvSpPr>
          <p:nvPr>
            <p:ph type="sldNum" sz="quarter" idx="5"/>
          </p:nvPr>
        </p:nvSpPr>
        <p:spPr/>
        <p:txBody>
          <a:bodyPr/>
          <a:lstStyle/>
          <a:p>
            <a:fld id="{93C18A2A-D2AE-440F-9D1E-BC0DFD80190B}" type="slidenum">
              <a:rPr lang="en-GB" smtClean="0"/>
              <a:t>15</a:t>
            </a:fld>
            <a:endParaRPr lang="en-GB"/>
          </a:p>
        </p:txBody>
      </p:sp>
    </p:spTree>
    <p:extLst>
      <p:ext uri="{BB962C8B-B14F-4D97-AF65-F5344CB8AC3E}">
        <p14:creationId xmlns:p14="http://schemas.microsoft.com/office/powerpoint/2010/main" val="2393035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dirty="0"/>
              <a:t>Pavey Ark, Lake District 1983</a:t>
            </a:r>
          </a:p>
          <a:p>
            <a:endParaRPr lang="en-GB" dirty="0"/>
          </a:p>
          <a:p>
            <a:r>
              <a:rPr lang="en-GB" dirty="0"/>
              <a:t>You may recognise a face peaking out from behind</a:t>
            </a:r>
          </a:p>
          <a:p>
            <a:endParaRPr lang="en-GB" dirty="0"/>
          </a:p>
        </p:txBody>
      </p:sp>
      <p:sp>
        <p:nvSpPr>
          <p:cNvPr id="4" name="Slide Number Placeholder 3"/>
          <p:cNvSpPr>
            <a:spLocks noGrp="1"/>
          </p:cNvSpPr>
          <p:nvPr>
            <p:ph type="sldNum" sz="quarter" idx="5"/>
          </p:nvPr>
        </p:nvSpPr>
        <p:spPr/>
        <p:txBody>
          <a:bodyPr/>
          <a:lstStyle/>
          <a:p>
            <a:fld id="{93C18A2A-D2AE-440F-9D1E-BC0DFD80190B}" type="slidenum">
              <a:rPr lang="en-GB" smtClean="0"/>
              <a:t>16</a:t>
            </a:fld>
            <a:endParaRPr lang="en-GB"/>
          </a:p>
        </p:txBody>
      </p:sp>
    </p:spTree>
    <p:extLst>
      <p:ext uri="{BB962C8B-B14F-4D97-AF65-F5344CB8AC3E}">
        <p14:creationId xmlns:p14="http://schemas.microsoft.com/office/powerpoint/2010/main" val="34483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dirty="0"/>
              <a:t>Look at what we are wearing – there is no expensive kit</a:t>
            </a:r>
          </a:p>
          <a:p>
            <a:endParaRPr lang="en-GB" dirty="0"/>
          </a:p>
          <a:p>
            <a:r>
              <a:rPr lang="en-GB" dirty="0"/>
              <a:t>Normal woollen jumper or sweatshirt</a:t>
            </a:r>
          </a:p>
          <a:p>
            <a:endParaRPr lang="en-GB" dirty="0"/>
          </a:p>
          <a:p>
            <a:r>
              <a:rPr lang="en-GB" dirty="0"/>
              <a:t>The trousers are woollen trousers cut down, which were bought in a charity shop</a:t>
            </a:r>
          </a:p>
          <a:p>
            <a:endParaRPr lang="en-GB" dirty="0"/>
          </a:p>
          <a:p>
            <a:r>
              <a:rPr lang="en-GB" dirty="0"/>
              <a:t>The fact that I was there then and here now proves that I survived</a:t>
            </a:r>
          </a:p>
        </p:txBody>
      </p:sp>
      <p:sp>
        <p:nvSpPr>
          <p:cNvPr id="4" name="Slide Number Placeholder 3"/>
          <p:cNvSpPr>
            <a:spLocks noGrp="1"/>
          </p:cNvSpPr>
          <p:nvPr>
            <p:ph type="sldNum" sz="quarter" idx="5"/>
          </p:nvPr>
        </p:nvSpPr>
        <p:spPr/>
        <p:txBody>
          <a:bodyPr/>
          <a:lstStyle/>
          <a:p>
            <a:fld id="{93C18A2A-D2AE-440F-9D1E-BC0DFD80190B}" type="slidenum">
              <a:rPr lang="en-GB" smtClean="0"/>
              <a:t>17</a:t>
            </a:fld>
            <a:endParaRPr lang="en-GB"/>
          </a:p>
        </p:txBody>
      </p:sp>
    </p:spTree>
    <p:extLst>
      <p:ext uri="{BB962C8B-B14F-4D97-AF65-F5344CB8AC3E}">
        <p14:creationId xmlns:p14="http://schemas.microsoft.com/office/powerpoint/2010/main" val="4166103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dirty="0"/>
              <a:t>D of E participants receive discounts at these retailers.</a:t>
            </a:r>
          </a:p>
          <a:p>
            <a:r>
              <a:rPr lang="en-GB" dirty="0"/>
              <a:t>The Go Outdoors card costs £5 and you receive huge discounts – this 10% is on top of the Discount Card discount.</a:t>
            </a:r>
          </a:p>
          <a:p>
            <a:r>
              <a:rPr lang="en-GB" dirty="0"/>
              <a:t>If you haven’t started the DofE yet you can go on their website and download a voucher.</a:t>
            </a:r>
          </a:p>
        </p:txBody>
      </p:sp>
      <p:sp>
        <p:nvSpPr>
          <p:cNvPr id="4" name="Slide Number Placeholder 3"/>
          <p:cNvSpPr>
            <a:spLocks noGrp="1"/>
          </p:cNvSpPr>
          <p:nvPr>
            <p:ph type="sldNum" sz="quarter" idx="5"/>
          </p:nvPr>
        </p:nvSpPr>
        <p:spPr/>
        <p:txBody>
          <a:bodyPr/>
          <a:lstStyle/>
          <a:p>
            <a:fld id="{93C18A2A-D2AE-440F-9D1E-BC0DFD80190B}" type="slidenum">
              <a:rPr lang="en-GB" smtClean="0"/>
              <a:t>18</a:t>
            </a:fld>
            <a:endParaRPr lang="en-GB"/>
          </a:p>
        </p:txBody>
      </p:sp>
    </p:spTree>
    <p:extLst>
      <p:ext uri="{BB962C8B-B14F-4D97-AF65-F5344CB8AC3E}">
        <p14:creationId xmlns:p14="http://schemas.microsoft.com/office/powerpoint/2010/main" val="2283622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If your participation in the D of E will be limited due to the cost then remember that support is always available.</a:t>
            </a:r>
          </a:p>
          <a:p>
            <a:pPr marL="171450" indent="-171450">
              <a:buFont typeface="Arial" panose="020B0604020202020204" pitchFamily="34" charset="0"/>
              <a:buChar char="•"/>
            </a:pPr>
            <a:r>
              <a:rPr lang="en-GB" dirty="0"/>
              <a:t>The Squadron’s moto is “Achieve Together”.  It isn’t some corporate motivational</a:t>
            </a:r>
            <a:r>
              <a:rPr lang="en-GB" baseline="0" dirty="0"/>
              <a:t> buzzword.  It’s a philosophy.</a:t>
            </a:r>
          </a:p>
          <a:p>
            <a:pPr marL="171450" indent="-171450">
              <a:buFont typeface="Arial" panose="020B0604020202020204" pitchFamily="34" charset="0"/>
              <a:buChar char="•"/>
            </a:pPr>
            <a:r>
              <a:rPr lang="en-GB" baseline="0" dirty="0"/>
              <a:t>If you want to do this then you will.  And we’re here to help you.</a:t>
            </a:r>
            <a:endParaRPr lang="en-GB" dirty="0"/>
          </a:p>
          <a:p>
            <a:endParaRPr lang="en-GB" dirty="0"/>
          </a:p>
        </p:txBody>
      </p:sp>
      <p:sp>
        <p:nvSpPr>
          <p:cNvPr id="4" name="Slide Number Placeholder 3"/>
          <p:cNvSpPr>
            <a:spLocks noGrp="1"/>
          </p:cNvSpPr>
          <p:nvPr>
            <p:ph type="sldNum" sz="quarter" idx="5"/>
          </p:nvPr>
        </p:nvSpPr>
        <p:spPr/>
        <p:txBody>
          <a:bodyPr/>
          <a:lstStyle/>
          <a:p>
            <a:fld id="{93C18A2A-D2AE-440F-9D1E-BC0DFD80190B}" type="slidenum">
              <a:rPr lang="en-GB" smtClean="0"/>
              <a:t>19</a:t>
            </a:fld>
            <a:endParaRPr lang="en-GB"/>
          </a:p>
        </p:txBody>
      </p:sp>
    </p:spTree>
    <p:extLst>
      <p:ext uri="{BB962C8B-B14F-4D97-AF65-F5344CB8AC3E}">
        <p14:creationId xmlns:p14="http://schemas.microsoft.com/office/powerpoint/2010/main" val="3458179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dirty="0"/>
              <a:t>LO1: Know how to plan and prepare for a walking expedition.</a:t>
            </a:r>
          </a:p>
          <a:p>
            <a:endParaRPr lang="en-GB" dirty="0"/>
          </a:p>
          <a:p>
            <a:r>
              <a:rPr lang="en-GB" dirty="0"/>
              <a:t>P4: Identify how to prepare expedition equipment and clothing suitable for the walk being planned.</a:t>
            </a:r>
          </a:p>
        </p:txBody>
      </p:sp>
    </p:spTree>
    <p:extLst>
      <p:ext uri="{BB962C8B-B14F-4D97-AF65-F5344CB8AC3E}">
        <p14:creationId xmlns:p14="http://schemas.microsoft.com/office/powerpoint/2010/main" val="3573809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dirty="0"/>
              <a:t>A chance to ask or answer any final questions.</a:t>
            </a:r>
          </a:p>
        </p:txBody>
      </p:sp>
    </p:spTree>
    <p:extLst>
      <p:ext uri="{BB962C8B-B14F-4D97-AF65-F5344CB8AC3E}">
        <p14:creationId xmlns:p14="http://schemas.microsoft.com/office/powerpoint/2010/main" val="34773799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dirty="0"/>
              <a:t>LO1: Know how to plan and prepare for a walking expedition.</a:t>
            </a:r>
          </a:p>
          <a:p>
            <a:endParaRPr lang="en-GB" dirty="0"/>
          </a:p>
          <a:p>
            <a:r>
              <a:rPr lang="en-GB" dirty="0"/>
              <a:t>P4: Identify how to prepare expedition equipment and clothing suitable for the walk being planned.</a:t>
            </a:r>
          </a:p>
        </p:txBody>
      </p:sp>
    </p:spTree>
    <p:extLst>
      <p:ext uri="{BB962C8B-B14F-4D97-AF65-F5344CB8AC3E}">
        <p14:creationId xmlns:p14="http://schemas.microsoft.com/office/powerpoint/2010/main" val="10628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b="1" dirty="0"/>
              <a:t>Base Layer: </a:t>
            </a:r>
            <a:r>
              <a:rPr lang="en-GB" dirty="0"/>
              <a:t>examples include ‘wicking base layers’, thermal base layers (if you want to keep more heat in), </a:t>
            </a:r>
            <a:r>
              <a:rPr lang="en-GB" dirty="0" err="1"/>
              <a:t>Helly</a:t>
            </a:r>
            <a:r>
              <a:rPr lang="en-GB" dirty="0"/>
              <a:t> Hanson style base layers etc.</a:t>
            </a:r>
          </a:p>
          <a:p>
            <a:endParaRPr lang="en-GB" dirty="0"/>
          </a:p>
          <a:p>
            <a:r>
              <a:rPr lang="en-GB" b="1" dirty="0"/>
              <a:t>Mid layer: </a:t>
            </a:r>
            <a:r>
              <a:rPr lang="en-GB" dirty="0"/>
              <a:t>These include fleeces, soft shell jackets etc. Some mid layers can also be water resistant, and wind proof, which make them ideal for days on the hill where rain is unlikely but there is high wind.</a:t>
            </a:r>
          </a:p>
          <a:p>
            <a:endParaRPr lang="en-GB" dirty="0"/>
          </a:p>
          <a:p>
            <a:r>
              <a:rPr lang="en-GB" b="1" dirty="0"/>
              <a:t>Warm Layer: </a:t>
            </a:r>
            <a:r>
              <a:rPr lang="en-GB" dirty="0"/>
              <a:t>In colder conditions an additional layer is needed.</a:t>
            </a:r>
          </a:p>
          <a:p>
            <a:endParaRPr lang="en-GB" dirty="0"/>
          </a:p>
          <a:p>
            <a:r>
              <a:rPr lang="en-GB" b="1" dirty="0"/>
              <a:t>Outer layer: </a:t>
            </a:r>
            <a:r>
              <a:rPr lang="en-GB" dirty="0"/>
              <a:t>The outer layer is the waterproof layer, it is usually thin. These include waterproof materials such as </a:t>
            </a:r>
            <a:r>
              <a:rPr lang="en-GB" dirty="0" err="1"/>
              <a:t>GoreTex</a:t>
            </a:r>
            <a:r>
              <a:rPr lang="en-GB" dirty="0"/>
              <a:t>.</a:t>
            </a:r>
          </a:p>
          <a:p>
            <a:endParaRPr lang="en-GB" dirty="0"/>
          </a:p>
        </p:txBody>
      </p:sp>
    </p:spTree>
    <p:extLst>
      <p:ext uri="{BB962C8B-B14F-4D97-AF65-F5344CB8AC3E}">
        <p14:creationId xmlns:p14="http://schemas.microsoft.com/office/powerpoint/2010/main" val="738539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b="1" dirty="0"/>
              <a:t>Base Layer: </a:t>
            </a:r>
            <a:r>
              <a:rPr lang="en-GB" dirty="0"/>
              <a:t>examples include ‘wicking base layers’, thermal base layers (if you want to keep more heat in), </a:t>
            </a:r>
            <a:r>
              <a:rPr lang="en-GB" dirty="0" err="1"/>
              <a:t>Helly</a:t>
            </a:r>
            <a:r>
              <a:rPr lang="en-GB" dirty="0"/>
              <a:t> Hanson style base layers etc.</a:t>
            </a:r>
          </a:p>
          <a:p>
            <a:endParaRPr lang="en-GB" dirty="0"/>
          </a:p>
          <a:p>
            <a:r>
              <a:rPr lang="en-GB" b="1" dirty="0"/>
              <a:t>Mid layer: </a:t>
            </a:r>
            <a:r>
              <a:rPr lang="en-GB" dirty="0"/>
              <a:t>These include fleeces, soft shell jackets etc. Some mid layers can also be water resistant, and wind proof, which make them ideal for days on the hill where rain is unlikely but there is high wind.</a:t>
            </a:r>
          </a:p>
          <a:p>
            <a:endParaRPr lang="en-GB" dirty="0"/>
          </a:p>
          <a:p>
            <a:r>
              <a:rPr lang="en-GB" b="1" dirty="0"/>
              <a:t>Outer layer: </a:t>
            </a:r>
            <a:r>
              <a:rPr lang="en-GB" dirty="0"/>
              <a:t>The outer layer is the waterproof layer, it is usually thin. These include waterproof materials such as </a:t>
            </a:r>
            <a:r>
              <a:rPr lang="en-GB" dirty="0" err="1"/>
              <a:t>GoreTex</a:t>
            </a:r>
            <a:r>
              <a:rPr lang="en-GB" dirty="0"/>
              <a:t>.</a:t>
            </a:r>
          </a:p>
          <a:p>
            <a:endParaRPr lang="en-GB" dirty="0"/>
          </a:p>
        </p:txBody>
      </p:sp>
    </p:spTree>
    <p:extLst>
      <p:ext uri="{BB962C8B-B14F-4D97-AF65-F5344CB8AC3E}">
        <p14:creationId xmlns:p14="http://schemas.microsoft.com/office/powerpoint/2010/main" val="3487178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b="0" dirty="0"/>
              <a:t>This picture was taken going up a mountain in Wales.  With the windchill the temperature was -17 Celsius, but I was warm because of the layering system.</a:t>
            </a:r>
          </a:p>
          <a:p>
            <a:endParaRPr lang="en-GB" b="0" dirty="0"/>
          </a:p>
          <a:p>
            <a:r>
              <a:rPr lang="en-GB" b="1" dirty="0"/>
              <a:t>Show the following:</a:t>
            </a:r>
          </a:p>
          <a:p>
            <a:r>
              <a:rPr lang="en-GB" b="0" dirty="0"/>
              <a:t>Merino base layer top and bottoms, inner gloves, Buff, Hat</a:t>
            </a:r>
          </a:p>
          <a:p>
            <a:r>
              <a:rPr lang="en-GB" b="0" dirty="0"/>
              <a:t>Mid-level Fleece</a:t>
            </a:r>
          </a:p>
          <a:p>
            <a:r>
              <a:rPr lang="en-GB" b="0" dirty="0"/>
              <a:t>Squadron mid-level fleece</a:t>
            </a:r>
          </a:p>
          <a:p>
            <a:r>
              <a:rPr lang="en-GB" b="0" dirty="0"/>
              <a:t>Walking Trousers</a:t>
            </a:r>
          </a:p>
          <a:p>
            <a:r>
              <a:rPr lang="en-GB" b="0" dirty="0"/>
              <a:t>Warm Jacket</a:t>
            </a:r>
          </a:p>
          <a:p>
            <a:r>
              <a:rPr lang="en-GB" b="0" dirty="0"/>
              <a:t>Gaiters</a:t>
            </a:r>
          </a:p>
          <a:p>
            <a:r>
              <a:rPr lang="en-GB" b="0" dirty="0"/>
              <a:t>Waterproof Jacket</a:t>
            </a:r>
          </a:p>
          <a:p>
            <a:r>
              <a:rPr lang="en-GB" b="0" dirty="0"/>
              <a:t>Waterproof Trousers</a:t>
            </a:r>
          </a:p>
          <a:p>
            <a:r>
              <a:rPr lang="en-GB" b="0" dirty="0"/>
              <a:t>Waterproof Gloves</a:t>
            </a:r>
          </a:p>
        </p:txBody>
      </p:sp>
    </p:spTree>
    <p:extLst>
      <p:ext uri="{BB962C8B-B14F-4D97-AF65-F5344CB8AC3E}">
        <p14:creationId xmlns:p14="http://schemas.microsoft.com/office/powerpoint/2010/main" val="1402730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dirty="0"/>
              <a:t>Boots generally can’t be issued from squadron so must be purchased.</a:t>
            </a:r>
          </a:p>
          <a:p>
            <a:r>
              <a:rPr lang="en-GB" dirty="0"/>
              <a:t>Must support the ankle – this is due to the additional weight be carried, without ankle support they risk serious ankle injury if they slip with a full expedition pack on their back.</a:t>
            </a:r>
          </a:p>
          <a:p>
            <a:r>
              <a:rPr lang="en-GB" dirty="0"/>
              <a:t>Break boots in by wearing them before hand.</a:t>
            </a:r>
          </a:p>
          <a:p>
            <a:r>
              <a:rPr lang="en-GB" dirty="0"/>
              <a:t>Check they fit, try them on with a sock in store – they can always buy them online later if they know the make, model and size that fits.</a:t>
            </a:r>
          </a:p>
          <a:p>
            <a:r>
              <a:rPr lang="en-GB" dirty="0"/>
              <a:t>You can wear your combat boots for IET and Bronze, but need to be thinking about buying walking boots for Silver and definitely Gold.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Show boots: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Hi Tec Brown boots (£35) and Salomon Quest 4D 3 GTX (£162)</a:t>
            </a:r>
            <a:endParaRPr lang="en-GB" b="0" dirty="0"/>
          </a:p>
          <a:p>
            <a:endParaRPr lang="en-GB" dirty="0"/>
          </a:p>
        </p:txBody>
      </p:sp>
    </p:spTree>
    <p:extLst>
      <p:ext uri="{BB962C8B-B14F-4D97-AF65-F5344CB8AC3E}">
        <p14:creationId xmlns:p14="http://schemas.microsoft.com/office/powerpoint/2010/main" val="1088922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dirty="0"/>
              <a:t>This is me on New Year’s Day 2019 half-way up a mountain in the Lake District.</a:t>
            </a:r>
          </a:p>
          <a:p>
            <a:endParaRPr lang="en-GB" dirty="0"/>
          </a:p>
          <a:p>
            <a:r>
              <a:rPr lang="en-GB" dirty="0"/>
              <a:t>Look at what I’m pointing at.</a:t>
            </a:r>
          </a:p>
          <a:p>
            <a:endParaRPr lang="en-GB" dirty="0"/>
          </a:p>
        </p:txBody>
      </p:sp>
    </p:spTree>
    <p:extLst>
      <p:ext uri="{BB962C8B-B14F-4D97-AF65-F5344CB8AC3E}">
        <p14:creationId xmlns:p14="http://schemas.microsoft.com/office/powerpoint/2010/main" val="1737098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It’s the £35 boots – they are good enough for what you will be doing.</a:t>
            </a:r>
          </a:p>
          <a:p>
            <a:endParaRPr lang="en-GB" dirty="0"/>
          </a:p>
        </p:txBody>
      </p:sp>
    </p:spTree>
    <p:extLst>
      <p:ext uri="{BB962C8B-B14F-4D97-AF65-F5344CB8AC3E}">
        <p14:creationId xmlns:p14="http://schemas.microsoft.com/office/powerpoint/2010/main" val="2345632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000" y="1047750"/>
            <a:ext cx="6604000" cy="3714750"/>
          </a:xfrm>
        </p:spPr>
      </p:sp>
      <p:sp>
        <p:nvSpPr>
          <p:cNvPr id="3" name="Notes Placeholder 2"/>
          <p:cNvSpPr>
            <a:spLocks noGrp="1"/>
          </p:cNvSpPr>
          <p:nvPr>
            <p:ph type="body" idx="1"/>
          </p:nvPr>
        </p:nvSpPr>
        <p:spPr/>
        <p:txBody>
          <a:bodyPr/>
          <a:lstStyle/>
          <a:p>
            <a:r>
              <a:rPr lang="en-GB" dirty="0"/>
              <a:t>Military waterproofs should not normally be worn on an expedition.</a:t>
            </a:r>
          </a:p>
          <a:p>
            <a:endParaRPr lang="en-GB" dirty="0"/>
          </a:p>
          <a:p>
            <a:r>
              <a:rPr lang="en-GB" dirty="0" err="1"/>
              <a:t>GoreTex</a:t>
            </a:r>
            <a:r>
              <a:rPr lang="en-GB" dirty="0"/>
              <a:t> is just a brand, there are other waterproof brands available that work just as well!</a:t>
            </a:r>
          </a:p>
          <a:p>
            <a:endParaRPr lang="en-GB" dirty="0"/>
          </a:p>
          <a:p>
            <a:r>
              <a:rPr lang="en-GB" dirty="0"/>
              <a:t>Try the jacket on with layers underneath to ensure a good fit.</a:t>
            </a:r>
          </a:p>
          <a:p>
            <a:endParaRPr lang="en-GB" dirty="0"/>
          </a:p>
          <a:p>
            <a:r>
              <a:rPr lang="en-GB" b="1" dirty="0"/>
              <a:t>Show:</a:t>
            </a:r>
          </a:p>
          <a:p>
            <a:r>
              <a:rPr lang="en-GB" b="0" dirty="0"/>
              <a:t>My waterproofs and Squadron waterproofs</a:t>
            </a:r>
          </a:p>
        </p:txBody>
      </p:sp>
    </p:spTree>
    <p:extLst>
      <p:ext uri="{BB962C8B-B14F-4D97-AF65-F5344CB8AC3E}">
        <p14:creationId xmlns:p14="http://schemas.microsoft.com/office/powerpoint/2010/main" val="20678142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D6A59C-F33A-424F-B96E-25C8A098B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6F0F5B46-BF4A-4C42-ABB9-7ECBB61B98C3}"/>
              </a:ext>
            </a:extLst>
          </p:cNvPr>
          <p:cNvSpPr txBox="1"/>
          <p:nvPr userDrawn="1"/>
        </p:nvSpPr>
        <p:spPr>
          <a:xfrm>
            <a:off x="649482" y="4429135"/>
            <a:ext cx="2247543" cy="569387"/>
          </a:xfrm>
          <a:prstGeom prst="rect">
            <a:avLst/>
          </a:prstGeom>
          <a:noFill/>
        </p:spPr>
        <p:txBody>
          <a:bodyPr wrap="square" rtlCol="0">
            <a:spAutoFit/>
          </a:bodyPr>
          <a:lstStyle/>
          <a:p>
            <a:r>
              <a:rPr lang="en-GB" sz="3100" b="1" dirty="0">
                <a:solidFill>
                  <a:srgbClr val="0072CF"/>
                </a:solidFill>
                <a:latin typeface="Myriad Pro" panose="020B0503030403020204" pitchFamily="34" charset="0"/>
                <a:cs typeface="Myanmar Text" panose="020B0502040204020203" pitchFamily="34" charset="0"/>
              </a:rPr>
              <a:t>PART 1</a:t>
            </a:r>
          </a:p>
        </p:txBody>
      </p:sp>
    </p:spTree>
    <p:extLst>
      <p:ext uri="{BB962C8B-B14F-4D97-AF65-F5344CB8AC3E}">
        <p14:creationId xmlns:p14="http://schemas.microsoft.com/office/powerpoint/2010/main" val="2689444921"/>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18A12-1936-4FF9-8E82-D962CB5682FE}"/>
              </a:ext>
            </a:extLst>
          </p:cNvPr>
          <p:cNvSpPr>
            <a:spLocks noGrp="1"/>
          </p:cNvSpPr>
          <p:nvPr>
            <p:ph type="title"/>
          </p:nvPr>
        </p:nvSpPr>
        <p:spPr>
          <a:xfrm>
            <a:off x="673248" y="271587"/>
            <a:ext cx="7666884" cy="609473"/>
          </a:xfrm>
          <a:solidFill>
            <a:srgbClr val="0072CF"/>
          </a:solidFill>
        </p:spPr>
        <p:txBody>
          <a:bodyPr anchor="ctr">
            <a:normAutofit/>
          </a:bodyPr>
          <a:lstStyle>
            <a:lvl1pPr>
              <a:defRPr sz="3200" b="1">
                <a:solidFill>
                  <a:schemeClr val="bg1"/>
                </a:solidFill>
                <a:latin typeface="Myriad Pro" panose="020B050303040302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02050"/>
          </a:xfrm>
        </p:spPr>
        <p:txBody>
          <a:bodyPr>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Rectangle 19">
            <a:extLst>
              <a:ext uri="{FF2B5EF4-FFF2-40B4-BE49-F238E27FC236}">
                <a16:creationId xmlns:a16="http://schemas.microsoft.com/office/drawing/2014/main" id="{E93D9D74-62DF-47F7-8627-3EDF485EBFEC}"/>
              </a:ext>
            </a:extLst>
          </p:cNvPr>
          <p:cNvSpPr/>
          <p:nvPr userDrawn="1"/>
        </p:nvSpPr>
        <p:spPr>
          <a:xfrm>
            <a:off x="-1981" y="0"/>
            <a:ext cx="361951" cy="6858000"/>
          </a:xfrm>
          <a:prstGeom prst="rect">
            <a:avLst/>
          </a:prstGeom>
          <a:solidFill>
            <a:srgbClr val="007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pic>
        <p:nvPicPr>
          <p:cNvPr id="11" name="Picture 10">
            <a:extLst>
              <a:ext uri="{FF2B5EF4-FFF2-40B4-BE49-F238E27FC236}">
                <a16:creationId xmlns:a16="http://schemas.microsoft.com/office/drawing/2014/main" id="{B5773850-69D5-4C8D-BE2B-4EDE23336C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7586114" y="2250570"/>
            <a:ext cx="6857999" cy="2353771"/>
          </a:xfrm>
          <a:prstGeom prst="rect">
            <a:avLst/>
          </a:prstGeom>
        </p:spPr>
      </p:pic>
      <p:pic>
        <p:nvPicPr>
          <p:cNvPr id="12" name="Picture 11">
            <a:extLst>
              <a:ext uri="{FF2B5EF4-FFF2-40B4-BE49-F238E27FC236}">
                <a16:creationId xmlns:a16="http://schemas.microsoft.com/office/drawing/2014/main" id="{791900B3-B49C-4C97-98D3-7E4EEC595C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13" name="Picture 12">
            <a:extLst>
              <a:ext uri="{FF2B5EF4-FFF2-40B4-BE49-F238E27FC236}">
                <a16:creationId xmlns:a16="http://schemas.microsoft.com/office/drawing/2014/main" id="{349C338D-2F13-4717-A4D7-97C012E5089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Tree>
    <p:extLst>
      <p:ext uri="{BB962C8B-B14F-4D97-AF65-F5344CB8AC3E}">
        <p14:creationId xmlns:p14="http://schemas.microsoft.com/office/powerpoint/2010/main" val="2869392150"/>
      </p:ext>
    </p:extLst>
  </p:cSld>
  <p:clrMapOvr>
    <a:masterClrMapping/>
  </p:clrMapOvr>
  <p:transition spd="slow">
    <p:cover/>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70A53BE-1675-439D-99AF-3E782B998DF2}"/>
              </a:ext>
            </a:extLst>
          </p:cNvPr>
          <p:cNvSpPr/>
          <p:nvPr userDrawn="1"/>
        </p:nvSpPr>
        <p:spPr>
          <a:xfrm>
            <a:off x="-1981" y="0"/>
            <a:ext cx="361951" cy="6858000"/>
          </a:xfrm>
          <a:prstGeom prst="rect">
            <a:avLst/>
          </a:prstGeom>
          <a:solidFill>
            <a:srgbClr val="007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02050"/>
          </a:xfrm>
        </p:spPr>
        <p:txBody>
          <a:bodyPr>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pic>
        <p:nvPicPr>
          <p:cNvPr id="11" name="Picture 10">
            <a:extLst>
              <a:ext uri="{FF2B5EF4-FFF2-40B4-BE49-F238E27FC236}">
                <a16:creationId xmlns:a16="http://schemas.microsoft.com/office/drawing/2014/main" id="{A669EBC1-2B6C-4A93-A85F-E09F25FD86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flipH="1">
            <a:off x="7588189" y="2252644"/>
            <a:ext cx="6854910" cy="2352711"/>
          </a:xfrm>
          <a:prstGeom prst="rect">
            <a:avLst/>
          </a:prstGeom>
        </p:spPr>
      </p:pic>
      <p:pic>
        <p:nvPicPr>
          <p:cNvPr id="12" name="Picture 11">
            <a:extLst>
              <a:ext uri="{FF2B5EF4-FFF2-40B4-BE49-F238E27FC236}">
                <a16:creationId xmlns:a16="http://schemas.microsoft.com/office/drawing/2014/main" id="{54440B0F-5B6F-4659-8196-A45C255C9F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13" name="Picture 12">
            <a:extLst>
              <a:ext uri="{FF2B5EF4-FFF2-40B4-BE49-F238E27FC236}">
                <a16:creationId xmlns:a16="http://schemas.microsoft.com/office/drawing/2014/main" id="{AFC5D2B2-820F-40CA-B47A-6A7E62F9AD5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
        <p:nvSpPr>
          <p:cNvPr id="22" name="Title 1">
            <a:extLst>
              <a:ext uri="{FF2B5EF4-FFF2-40B4-BE49-F238E27FC236}">
                <a16:creationId xmlns:a16="http://schemas.microsoft.com/office/drawing/2014/main" id="{06D94CF9-033A-4930-B65D-412F28886FD3}"/>
              </a:ext>
            </a:extLst>
          </p:cNvPr>
          <p:cNvSpPr>
            <a:spLocks noGrp="1"/>
          </p:cNvSpPr>
          <p:nvPr>
            <p:ph type="title"/>
          </p:nvPr>
        </p:nvSpPr>
        <p:spPr>
          <a:xfrm>
            <a:off x="673248" y="271587"/>
            <a:ext cx="9204176" cy="609473"/>
          </a:xfrm>
          <a:solidFill>
            <a:srgbClr val="0072CF"/>
          </a:solidFill>
        </p:spPr>
        <p:txBody>
          <a:bodyPr anchor="ctr">
            <a:normAutofit/>
          </a:bodyPr>
          <a:lstStyle>
            <a:lvl1pPr>
              <a:defRPr sz="3200" b="1">
                <a:solidFill>
                  <a:schemeClr val="bg1"/>
                </a:solidFill>
                <a:latin typeface="Myriad Pro" panose="020B0503030403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81892087"/>
      </p:ext>
    </p:extLst>
  </p:cSld>
  <p:clrMapOvr>
    <a:masterClrMapping/>
  </p:clrMapOvr>
  <p:transition spd="slow">
    <p:cover/>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1844646-51DE-4695-AA98-5C31E1907D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Rectangle 20">
            <a:extLst>
              <a:ext uri="{FF2B5EF4-FFF2-40B4-BE49-F238E27FC236}">
                <a16:creationId xmlns:a16="http://schemas.microsoft.com/office/drawing/2014/main" id="{C2B532D1-4E9D-4768-BB7B-5EE41C33536F}"/>
              </a:ext>
            </a:extLst>
          </p:cNvPr>
          <p:cNvSpPr/>
          <p:nvPr userDrawn="1"/>
        </p:nvSpPr>
        <p:spPr>
          <a:xfrm>
            <a:off x="-1981" y="0"/>
            <a:ext cx="361951" cy="6858000"/>
          </a:xfrm>
          <a:prstGeom prst="rect">
            <a:avLst/>
          </a:prstGeom>
          <a:solidFill>
            <a:srgbClr val="0072C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AF235304-E3EE-4091-9C23-CDB8995FC7F7}"/>
              </a:ext>
            </a:extLst>
          </p:cNvPr>
          <p:cNvSpPr>
            <a:spLocks noGrp="1"/>
          </p:cNvSpPr>
          <p:nvPr>
            <p:ph idx="1"/>
          </p:nvPr>
        </p:nvSpPr>
        <p:spPr>
          <a:xfrm>
            <a:off x="673248" y="1184490"/>
            <a:ext cx="9204177" cy="5402050"/>
          </a:xfrm>
          <a:solidFill>
            <a:schemeClr val="bg1">
              <a:alpha val="90000"/>
            </a:schemeClr>
          </a:solidFill>
        </p:spPr>
        <p:txBody>
          <a:bodyPr lIns="180000" tIns="180000" rIns="180000" bIns="180000">
            <a:normAutofit/>
          </a:bodyPr>
          <a:lstStyle>
            <a:lvl1pPr>
              <a:defRPr sz="2400">
                <a:solidFill>
                  <a:schemeClr val="tx1"/>
                </a:solidFill>
                <a:latin typeface="Myriad Pro" panose="020B0503030403020204" pitchFamily="34" charset="0"/>
              </a:defRPr>
            </a:lvl1pPr>
            <a:lvl2pPr>
              <a:defRPr sz="2000">
                <a:solidFill>
                  <a:schemeClr val="tx1"/>
                </a:solidFill>
                <a:latin typeface="Myriad Pro" panose="020B0503030403020204" pitchFamily="34" charset="0"/>
              </a:defRPr>
            </a:lvl2pPr>
            <a:lvl3pPr>
              <a:defRPr sz="1800">
                <a:solidFill>
                  <a:schemeClr val="tx1"/>
                </a:solidFill>
                <a:latin typeface="Myriad Pro" panose="020B0503030403020204" pitchFamily="34" charset="0"/>
              </a:defRPr>
            </a:lvl3pPr>
            <a:lvl4pPr>
              <a:defRPr sz="1600">
                <a:solidFill>
                  <a:schemeClr val="tx1"/>
                </a:solidFill>
                <a:latin typeface="Myriad Pro" panose="020B0503030403020204" pitchFamily="34" charset="0"/>
              </a:defRPr>
            </a:lvl4pPr>
            <a:lvl5pPr>
              <a:defRPr sz="1600">
                <a:solidFill>
                  <a:schemeClr val="tx1"/>
                </a:solidFill>
                <a:latin typeface="Myriad Pro" panose="020B0503030403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Box 9">
            <a:extLst>
              <a:ext uri="{FF2B5EF4-FFF2-40B4-BE49-F238E27FC236}">
                <a16:creationId xmlns:a16="http://schemas.microsoft.com/office/drawing/2014/main" id="{13D1C954-0C32-409A-9676-DED35082369E}"/>
              </a:ext>
            </a:extLst>
          </p:cNvPr>
          <p:cNvSpPr txBox="1"/>
          <p:nvPr userDrawn="1"/>
        </p:nvSpPr>
        <p:spPr>
          <a:xfrm>
            <a:off x="-64940" y="6468548"/>
            <a:ext cx="484040" cy="369332"/>
          </a:xfrm>
          <a:prstGeom prst="rect">
            <a:avLst/>
          </a:prstGeom>
          <a:noFill/>
        </p:spPr>
        <p:txBody>
          <a:bodyPr wrap="square" rtlCol="0">
            <a:spAutoFit/>
          </a:bodyPr>
          <a:lstStyle/>
          <a:p>
            <a:pPr algn="ctr"/>
            <a:fld id="{E5285E88-C7C0-48ED-9634-37C8476C6438}" type="slidenum">
              <a:rPr lang="en-GB" b="0" smtClean="0">
                <a:solidFill>
                  <a:schemeClr val="bg1"/>
                </a:solidFill>
                <a:latin typeface="Myriad Pro" panose="020B0503030403020204" pitchFamily="34" charset="0"/>
              </a:rPr>
              <a:pPr algn="ctr"/>
              <a:t>‹#›</a:t>
            </a:fld>
            <a:endParaRPr lang="en-GB" b="0" dirty="0">
              <a:solidFill>
                <a:schemeClr val="bg1"/>
              </a:solidFill>
              <a:latin typeface="Myriad Pro" panose="020B0503030403020204" pitchFamily="34" charset="0"/>
            </a:endParaRPr>
          </a:p>
        </p:txBody>
      </p:sp>
      <p:sp>
        <p:nvSpPr>
          <p:cNvPr id="15" name="Title 1">
            <a:extLst>
              <a:ext uri="{FF2B5EF4-FFF2-40B4-BE49-F238E27FC236}">
                <a16:creationId xmlns:a16="http://schemas.microsoft.com/office/drawing/2014/main" id="{BF8F222D-94B9-439D-9146-8D045A2E079E}"/>
              </a:ext>
            </a:extLst>
          </p:cNvPr>
          <p:cNvSpPr>
            <a:spLocks noGrp="1"/>
          </p:cNvSpPr>
          <p:nvPr>
            <p:ph type="title"/>
          </p:nvPr>
        </p:nvSpPr>
        <p:spPr>
          <a:xfrm>
            <a:off x="673247" y="271586"/>
            <a:ext cx="9204177" cy="645083"/>
          </a:xfrm>
          <a:solidFill>
            <a:srgbClr val="0072CF"/>
          </a:solidFill>
        </p:spPr>
        <p:txBody>
          <a:bodyPr anchor="ctr">
            <a:normAutofit/>
          </a:bodyPr>
          <a:lstStyle>
            <a:lvl1pPr>
              <a:defRPr sz="3200" b="1">
                <a:solidFill>
                  <a:schemeClr val="bg1"/>
                </a:solidFill>
                <a:latin typeface="Myriad Pro" panose="020B0503030403020204" pitchFamily="34" charset="0"/>
              </a:defRPr>
            </a:lvl1pPr>
          </a:lstStyle>
          <a:p>
            <a:r>
              <a:rPr lang="en-US"/>
              <a:t>Click to edit Master title style</a:t>
            </a:r>
            <a:endParaRPr lang="en-GB" dirty="0"/>
          </a:p>
        </p:txBody>
      </p:sp>
      <p:pic>
        <p:nvPicPr>
          <p:cNvPr id="6" name="Picture 5">
            <a:extLst>
              <a:ext uri="{FF2B5EF4-FFF2-40B4-BE49-F238E27FC236}">
                <a16:creationId xmlns:a16="http://schemas.microsoft.com/office/drawing/2014/main" id="{0A05F25D-2B80-4954-8F22-1CAAFF2AF3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flipH="1">
            <a:off x="7588189" y="2252644"/>
            <a:ext cx="6854910" cy="2352711"/>
          </a:xfrm>
          <a:prstGeom prst="rect">
            <a:avLst/>
          </a:prstGeom>
        </p:spPr>
      </p:pic>
      <p:pic>
        <p:nvPicPr>
          <p:cNvPr id="18" name="Picture 17">
            <a:extLst>
              <a:ext uri="{FF2B5EF4-FFF2-40B4-BE49-F238E27FC236}">
                <a16:creationId xmlns:a16="http://schemas.microsoft.com/office/drawing/2014/main" id="{BF3E8FA3-A810-45CA-BB16-0AC1D5A45E1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61342" y="126222"/>
            <a:ext cx="1323717" cy="935810"/>
          </a:xfrm>
          <a:prstGeom prst="rect">
            <a:avLst/>
          </a:prstGeom>
        </p:spPr>
      </p:pic>
      <p:pic>
        <p:nvPicPr>
          <p:cNvPr id="19" name="Picture 18">
            <a:extLst>
              <a:ext uri="{FF2B5EF4-FFF2-40B4-BE49-F238E27FC236}">
                <a16:creationId xmlns:a16="http://schemas.microsoft.com/office/drawing/2014/main" id="{31F37E55-88C3-4BD8-A04F-751CE94409A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13610" y="5918775"/>
            <a:ext cx="813003" cy="813003"/>
          </a:xfrm>
          <a:prstGeom prst="rect">
            <a:avLst/>
          </a:prstGeom>
        </p:spPr>
      </p:pic>
    </p:spTree>
    <p:extLst>
      <p:ext uri="{BB962C8B-B14F-4D97-AF65-F5344CB8AC3E}">
        <p14:creationId xmlns:p14="http://schemas.microsoft.com/office/powerpoint/2010/main" val="1865027670"/>
      </p:ext>
    </p:extLst>
  </p:cSld>
  <p:clrMapOvr>
    <a:masterClrMapping/>
  </p:clrMapOvr>
  <p:transition spd="slow">
    <p:cover/>
  </p:transition>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CCE044-6719-4EEF-A6E7-2D9657DA7F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13010FB-387B-4001-8995-3919F01C81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E0972A-F89A-4CE9-9C93-C483D43297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CD4E38-C322-4E3F-859D-6383D4F03D6E}" type="datetimeFigureOut">
              <a:rPr lang="en-GB" smtClean="0"/>
              <a:t>10/03/2020</a:t>
            </a:fld>
            <a:endParaRPr lang="en-GB"/>
          </a:p>
        </p:txBody>
      </p:sp>
      <p:sp>
        <p:nvSpPr>
          <p:cNvPr id="5" name="Footer Placeholder 4">
            <a:extLst>
              <a:ext uri="{FF2B5EF4-FFF2-40B4-BE49-F238E27FC236}">
                <a16:creationId xmlns:a16="http://schemas.microsoft.com/office/drawing/2014/main" id="{F786C8FD-2944-421A-9919-9E1B77EAE9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DEA8D94-24F4-4E4D-A098-7B0F958796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CEB75E-B922-4533-A540-3426F7C5E744}" type="slidenum">
              <a:rPr lang="en-GB" smtClean="0"/>
              <a:t>‹#›</a:t>
            </a:fld>
            <a:endParaRPr lang="en-GB"/>
          </a:p>
        </p:txBody>
      </p:sp>
    </p:spTree>
    <p:extLst>
      <p:ext uri="{BB962C8B-B14F-4D97-AF65-F5344CB8AC3E}">
        <p14:creationId xmlns:p14="http://schemas.microsoft.com/office/powerpoint/2010/main" val="2444319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Lst>
  <p:transition spd="slow">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778E0F-C940-4BE6-A5E3-53BEE8A3E2D2}"/>
              </a:ext>
            </a:extLst>
          </p:cNvPr>
          <p:cNvSpPr txBox="1"/>
          <p:nvPr/>
        </p:nvSpPr>
        <p:spPr>
          <a:xfrm>
            <a:off x="638978" y="4963362"/>
            <a:ext cx="4671152" cy="523220"/>
          </a:xfrm>
          <a:prstGeom prst="rect">
            <a:avLst/>
          </a:prstGeom>
          <a:noFill/>
        </p:spPr>
        <p:txBody>
          <a:bodyPr wrap="square" rtlCol="0">
            <a:spAutoFit/>
          </a:bodyPr>
          <a:lstStyle/>
          <a:p>
            <a:r>
              <a:rPr lang="en-GB" sz="2800" b="1" dirty="0">
                <a:solidFill>
                  <a:srgbClr val="0070C0"/>
                </a:solidFill>
              </a:rPr>
              <a:t>CLOTHING AND EQUIPMENT</a:t>
            </a:r>
          </a:p>
        </p:txBody>
      </p:sp>
    </p:spTree>
    <p:extLst>
      <p:ext uri="{BB962C8B-B14F-4D97-AF65-F5344CB8AC3E}">
        <p14:creationId xmlns:p14="http://schemas.microsoft.com/office/powerpoint/2010/main" val="674574935"/>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BA49C-51F2-408D-AFFD-AF3ED24A59B4}"/>
              </a:ext>
            </a:extLst>
          </p:cNvPr>
          <p:cNvSpPr>
            <a:spLocks noGrp="1"/>
          </p:cNvSpPr>
          <p:nvPr>
            <p:ph type="title"/>
          </p:nvPr>
        </p:nvSpPr>
        <p:spPr>
          <a:xfrm>
            <a:off x="673248" y="271587"/>
            <a:ext cx="2171552" cy="609473"/>
          </a:xfrm>
        </p:spPr>
        <p:txBody>
          <a:bodyPr/>
          <a:lstStyle/>
          <a:p>
            <a:r>
              <a:rPr lang="en-GB" dirty="0"/>
              <a:t>RUCKSACK</a:t>
            </a:r>
          </a:p>
        </p:txBody>
      </p:sp>
      <p:sp>
        <p:nvSpPr>
          <p:cNvPr id="3" name="Content Placeholder 2">
            <a:extLst>
              <a:ext uri="{FF2B5EF4-FFF2-40B4-BE49-F238E27FC236}">
                <a16:creationId xmlns:a16="http://schemas.microsoft.com/office/drawing/2014/main" id="{C2456CE3-0A4B-4FDB-BB88-391955E45035}"/>
              </a:ext>
            </a:extLst>
          </p:cNvPr>
          <p:cNvSpPr>
            <a:spLocks noGrp="1"/>
          </p:cNvSpPr>
          <p:nvPr>
            <p:ph idx="1"/>
          </p:nvPr>
        </p:nvSpPr>
        <p:spPr>
          <a:xfrm>
            <a:off x="673249" y="1184490"/>
            <a:ext cx="5676752" cy="5401924"/>
          </a:xfrm>
        </p:spPr>
        <p:txBody>
          <a:bodyPr/>
          <a:lstStyle/>
          <a:p>
            <a:r>
              <a:rPr lang="en-GB" dirty="0"/>
              <a:t>Make sure that your rucksack is comfortable – most stores will let you try the rucksack with some weight in – this will help you get a feel for how the rucksack will be when it’s got all your kit in.</a:t>
            </a:r>
          </a:p>
          <a:p>
            <a:endParaRPr lang="en-GB" dirty="0"/>
          </a:p>
          <a:p>
            <a:r>
              <a:rPr lang="en-GB" dirty="0"/>
              <a:t>Make sure the rucksack is at least 65L, any smaller and you may not be able to fit all your kit in.</a:t>
            </a:r>
          </a:p>
          <a:p>
            <a:endParaRPr lang="en-GB" dirty="0"/>
          </a:p>
          <a:p>
            <a:r>
              <a:rPr lang="en-GB" dirty="0"/>
              <a:t>There are gender specific rucksacks available – these can be more comfortable.</a:t>
            </a:r>
          </a:p>
          <a:p>
            <a:endParaRPr lang="en-GB" dirty="0"/>
          </a:p>
        </p:txBody>
      </p:sp>
      <p:graphicFrame>
        <p:nvGraphicFramePr>
          <p:cNvPr id="4" name="Table 3">
            <a:extLst>
              <a:ext uri="{FF2B5EF4-FFF2-40B4-BE49-F238E27FC236}">
                <a16:creationId xmlns:a16="http://schemas.microsoft.com/office/drawing/2014/main" id="{2BF7E35F-E1BF-48A4-B49A-B9ADBA27578F}"/>
              </a:ext>
            </a:extLst>
          </p:cNvPr>
          <p:cNvGraphicFramePr>
            <a:graphicFrameLocks noGrp="1"/>
          </p:cNvGraphicFramePr>
          <p:nvPr>
            <p:extLst>
              <p:ext uri="{D42A27DB-BD31-4B8C-83A1-F6EECF244321}">
                <p14:modId xmlns:p14="http://schemas.microsoft.com/office/powerpoint/2010/main" val="985456076"/>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86</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5" name="Picture 4">
            <a:extLst>
              <a:ext uri="{FF2B5EF4-FFF2-40B4-BE49-F238E27FC236}">
                <a16:creationId xmlns:a16="http://schemas.microsoft.com/office/drawing/2014/main" id="{51B24FCF-748D-4240-84A2-BE18CD331EDB}"/>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l="14452" r="12872"/>
          <a:stretch/>
        </p:blipFill>
        <p:spPr>
          <a:xfrm>
            <a:off x="6553200" y="1413057"/>
            <a:ext cx="3324225" cy="4574085"/>
          </a:xfrm>
          <a:prstGeom prst="rect">
            <a:avLst/>
          </a:prstGeom>
        </p:spPr>
      </p:pic>
    </p:spTree>
    <p:extLst>
      <p:ext uri="{BB962C8B-B14F-4D97-AF65-F5344CB8AC3E}">
        <p14:creationId xmlns:p14="http://schemas.microsoft.com/office/powerpoint/2010/main" val="3794643529"/>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6CC07-46BE-4C04-B946-E4EB03126AF7}"/>
              </a:ext>
            </a:extLst>
          </p:cNvPr>
          <p:cNvSpPr>
            <a:spLocks noGrp="1"/>
          </p:cNvSpPr>
          <p:nvPr>
            <p:ph type="title"/>
          </p:nvPr>
        </p:nvSpPr>
        <p:spPr>
          <a:xfrm>
            <a:off x="673248" y="271587"/>
            <a:ext cx="2848885" cy="609473"/>
          </a:xfrm>
        </p:spPr>
        <p:txBody>
          <a:bodyPr/>
          <a:lstStyle/>
          <a:p>
            <a:r>
              <a:rPr lang="en-GB" dirty="0"/>
              <a:t>SLEEPING BAG</a:t>
            </a:r>
          </a:p>
        </p:txBody>
      </p:sp>
      <p:sp>
        <p:nvSpPr>
          <p:cNvPr id="3" name="Content Placeholder 2">
            <a:extLst>
              <a:ext uri="{FF2B5EF4-FFF2-40B4-BE49-F238E27FC236}">
                <a16:creationId xmlns:a16="http://schemas.microsoft.com/office/drawing/2014/main" id="{7DC0EEAE-0741-425E-A200-8776553DC933}"/>
              </a:ext>
            </a:extLst>
          </p:cNvPr>
          <p:cNvSpPr>
            <a:spLocks noGrp="1"/>
          </p:cNvSpPr>
          <p:nvPr>
            <p:ph idx="1"/>
          </p:nvPr>
        </p:nvSpPr>
        <p:spPr>
          <a:xfrm>
            <a:off x="673248" y="1184490"/>
            <a:ext cx="5964619" cy="5402050"/>
          </a:xfrm>
        </p:spPr>
        <p:txBody>
          <a:bodyPr/>
          <a:lstStyle/>
          <a:p>
            <a:r>
              <a:rPr lang="en-GB" dirty="0"/>
              <a:t>A good sleeping bag will ensure you have a comfortable nights sleep while on expedition!</a:t>
            </a:r>
          </a:p>
          <a:p>
            <a:endParaRPr lang="en-GB" dirty="0"/>
          </a:p>
          <a:p>
            <a:r>
              <a:rPr lang="en-GB" dirty="0"/>
              <a:t>Sleeping bags have a rating to tell you how warm they are, it will either say “3 season” or will state a temperature range. A</a:t>
            </a:r>
            <a:r>
              <a:rPr lang="en-GB" dirty="0">
                <a:highlight>
                  <a:srgbClr val="FFFF00"/>
                </a:highlight>
              </a:rPr>
              <a:t> 3 season bag </a:t>
            </a:r>
            <a:r>
              <a:rPr lang="en-GB" dirty="0"/>
              <a:t>will be suitable for most expeditions, 4 season bags are designed for winter use and are typically very expensive.</a:t>
            </a:r>
          </a:p>
          <a:p>
            <a:endParaRPr lang="en-GB" dirty="0"/>
          </a:p>
          <a:p>
            <a:r>
              <a:rPr lang="en-GB" dirty="0"/>
              <a:t>Make sure your sleeping bag has a hood and a ‘mummy’ style bag.</a:t>
            </a:r>
          </a:p>
          <a:p>
            <a:endParaRPr lang="en-GB" dirty="0"/>
          </a:p>
        </p:txBody>
      </p:sp>
      <p:graphicFrame>
        <p:nvGraphicFramePr>
          <p:cNvPr id="4" name="Table 3">
            <a:extLst>
              <a:ext uri="{FF2B5EF4-FFF2-40B4-BE49-F238E27FC236}">
                <a16:creationId xmlns:a16="http://schemas.microsoft.com/office/drawing/2014/main" id="{1886D988-7184-4433-B0A7-68E1D5D41734}"/>
              </a:ext>
            </a:extLst>
          </p:cNvPr>
          <p:cNvGraphicFramePr>
            <a:graphicFrameLocks noGrp="1"/>
          </p:cNvGraphicFramePr>
          <p:nvPr>
            <p:extLst>
              <p:ext uri="{D42A27DB-BD31-4B8C-83A1-F6EECF244321}">
                <p14:modId xmlns:p14="http://schemas.microsoft.com/office/powerpoint/2010/main" val="2730757307"/>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86</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5" name="Picture 4">
            <a:extLst>
              <a:ext uri="{FF2B5EF4-FFF2-40B4-BE49-F238E27FC236}">
                <a16:creationId xmlns:a16="http://schemas.microsoft.com/office/drawing/2014/main" id="{A7269D86-64C4-45F3-AEAB-792FD30CCD4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0562" r="25877"/>
          <a:stretch/>
        </p:blipFill>
        <p:spPr>
          <a:xfrm>
            <a:off x="7524216" y="1184490"/>
            <a:ext cx="2353209" cy="5402050"/>
          </a:xfrm>
          <a:prstGeom prst="rect">
            <a:avLst/>
          </a:prstGeom>
        </p:spPr>
      </p:pic>
    </p:spTree>
    <p:extLst>
      <p:ext uri="{BB962C8B-B14F-4D97-AF65-F5344CB8AC3E}">
        <p14:creationId xmlns:p14="http://schemas.microsoft.com/office/powerpoint/2010/main" val="3070787031"/>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5AF441-83EA-428D-B753-C4A70E359DDF}"/>
              </a:ext>
            </a:extLst>
          </p:cNvPr>
          <p:cNvSpPr>
            <a:spLocks noGrp="1"/>
          </p:cNvSpPr>
          <p:nvPr>
            <p:ph type="title"/>
          </p:nvPr>
        </p:nvSpPr>
        <p:spPr>
          <a:xfrm>
            <a:off x="673248" y="271587"/>
            <a:ext cx="4608757" cy="609473"/>
          </a:xfrm>
        </p:spPr>
        <p:txBody>
          <a:bodyPr/>
          <a:lstStyle/>
          <a:p>
            <a:r>
              <a:rPr lang="en-GB" dirty="0"/>
              <a:t>CHOOSING A RUCKSACK</a:t>
            </a:r>
          </a:p>
        </p:txBody>
      </p:sp>
      <p:sp>
        <p:nvSpPr>
          <p:cNvPr id="5" name="Content Placeholder 4">
            <a:extLst>
              <a:ext uri="{FF2B5EF4-FFF2-40B4-BE49-F238E27FC236}">
                <a16:creationId xmlns:a16="http://schemas.microsoft.com/office/drawing/2014/main" id="{CFD6851C-26CE-453A-9480-D1B1D25726C5}"/>
              </a:ext>
            </a:extLst>
          </p:cNvPr>
          <p:cNvSpPr>
            <a:spLocks noGrp="1"/>
          </p:cNvSpPr>
          <p:nvPr>
            <p:ph idx="1"/>
          </p:nvPr>
        </p:nvSpPr>
        <p:spPr/>
        <p:txBody>
          <a:bodyPr/>
          <a:lstStyle/>
          <a:p>
            <a:r>
              <a:rPr lang="en-GB" dirty="0"/>
              <a:t>When considering selection of a rucksack, consider the following:</a:t>
            </a:r>
          </a:p>
          <a:p>
            <a:pPr lvl="1"/>
            <a:endParaRPr lang="en-GB" sz="2400" dirty="0"/>
          </a:p>
          <a:p>
            <a:pPr lvl="1"/>
            <a:r>
              <a:rPr lang="en-GB" sz="2400" dirty="0"/>
              <a:t>Size of rucksack.</a:t>
            </a:r>
          </a:p>
          <a:p>
            <a:pPr lvl="1"/>
            <a:endParaRPr lang="en-GB" sz="2400" dirty="0"/>
          </a:p>
          <a:p>
            <a:pPr lvl="1"/>
            <a:r>
              <a:rPr lang="en-GB" sz="2400" dirty="0"/>
              <a:t>Is it gender specific?</a:t>
            </a:r>
          </a:p>
          <a:p>
            <a:pPr lvl="1"/>
            <a:endParaRPr lang="en-GB" sz="2400" dirty="0"/>
          </a:p>
          <a:p>
            <a:pPr lvl="1"/>
            <a:r>
              <a:rPr lang="en-GB" sz="2400" dirty="0"/>
              <a:t>Thickness of straps.</a:t>
            </a:r>
          </a:p>
          <a:p>
            <a:pPr lvl="1"/>
            <a:endParaRPr lang="en-GB" sz="2400" dirty="0"/>
          </a:p>
          <a:p>
            <a:pPr lvl="1"/>
            <a:r>
              <a:rPr lang="en-GB" sz="2400" dirty="0"/>
              <a:t>Attachment points for equipment.</a:t>
            </a:r>
          </a:p>
          <a:p>
            <a:endParaRPr lang="en-GB" dirty="0"/>
          </a:p>
        </p:txBody>
      </p:sp>
      <p:graphicFrame>
        <p:nvGraphicFramePr>
          <p:cNvPr id="6" name="Table 5">
            <a:extLst>
              <a:ext uri="{FF2B5EF4-FFF2-40B4-BE49-F238E27FC236}">
                <a16:creationId xmlns:a16="http://schemas.microsoft.com/office/drawing/2014/main" id="{7A1DFEA4-C376-4A0C-9072-6E79174663C4}"/>
              </a:ext>
            </a:extLst>
          </p:cNvPr>
          <p:cNvGraphicFramePr>
            <a:graphicFrameLocks noGrp="1"/>
          </p:cNvGraphicFramePr>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86</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7" name="Picture 6">
            <a:extLst>
              <a:ext uri="{FF2B5EF4-FFF2-40B4-BE49-F238E27FC236}">
                <a16:creationId xmlns:a16="http://schemas.microsoft.com/office/drawing/2014/main" id="{AFDF1648-C187-43BD-BED3-9DA112F6FA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5891" y="1684385"/>
            <a:ext cx="2861534" cy="4902155"/>
          </a:xfrm>
          <a:prstGeom prst="rect">
            <a:avLst/>
          </a:prstGeom>
        </p:spPr>
      </p:pic>
    </p:spTree>
    <p:extLst>
      <p:ext uri="{BB962C8B-B14F-4D97-AF65-F5344CB8AC3E}">
        <p14:creationId xmlns:p14="http://schemas.microsoft.com/office/powerpoint/2010/main" val="1040706205"/>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14F31-D593-42A6-9072-BB04C828F179}"/>
              </a:ext>
            </a:extLst>
          </p:cNvPr>
          <p:cNvSpPr>
            <a:spLocks noGrp="1"/>
          </p:cNvSpPr>
          <p:nvPr>
            <p:ph type="title"/>
          </p:nvPr>
        </p:nvSpPr>
        <p:spPr>
          <a:xfrm>
            <a:off x="673248" y="271587"/>
            <a:ext cx="3746352" cy="609473"/>
          </a:xfrm>
        </p:spPr>
        <p:txBody>
          <a:bodyPr/>
          <a:lstStyle/>
          <a:p>
            <a:r>
              <a:rPr lang="en-GB" dirty="0"/>
              <a:t>OTHER EQUIPMENT</a:t>
            </a:r>
          </a:p>
        </p:txBody>
      </p:sp>
      <p:sp>
        <p:nvSpPr>
          <p:cNvPr id="3" name="Content Placeholder 2">
            <a:extLst>
              <a:ext uri="{FF2B5EF4-FFF2-40B4-BE49-F238E27FC236}">
                <a16:creationId xmlns:a16="http://schemas.microsoft.com/office/drawing/2014/main" id="{33A5A614-6C21-48FE-82D2-0BDBEC2FA292}"/>
              </a:ext>
            </a:extLst>
          </p:cNvPr>
          <p:cNvSpPr>
            <a:spLocks noGrp="1"/>
          </p:cNvSpPr>
          <p:nvPr>
            <p:ph idx="1"/>
          </p:nvPr>
        </p:nvSpPr>
        <p:spPr>
          <a:xfrm>
            <a:off x="673249" y="1184490"/>
            <a:ext cx="3746352" cy="5402050"/>
          </a:xfrm>
        </p:spPr>
        <p:txBody>
          <a:bodyPr/>
          <a:lstStyle/>
          <a:p>
            <a:r>
              <a:rPr lang="en-GB" dirty="0"/>
              <a:t>Personal first aid kit.</a:t>
            </a:r>
          </a:p>
          <a:p>
            <a:endParaRPr lang="en-GB" dirty="0"/>
          </a:p>
          <a:p>
            <a:r>
              <a:rPr lang="en-GB" dirty="0"/>
              <a:t>Roll mat or inflatable mat.</a:t>
            </a:r>
          </a:p>
          <a:p>
            <a:endParaRPr lang="en-GB" dirty="0"/>
          </a:p>
          <a:p>
            <a:r>
              <a:rPr lang="en-GB" dirty="0"/>
              <a:t>Tent.</a:t>
            </a:r>
          </a:p>
          <a:p>
            <a:endParaRPr lang="en-GB" dirty="0"/>
          </a:p>
          <a:p>
            <a:r>
              <a:rPr lang="en-GB" dirty="0"/>
              <a:t>Map and Compass.</a:t>
            </a:r>
          </a:p>
          <a:p>
            <a:endParaRPr lang="en-GB" dirty="0"/>
          </a:p>
        </p:txBody>
      </p:sp>
      <p:graphicFrame>
        <p:nvGraphicFramePr>
          <p:cNvPr id="4" name="Table 3">
            <a:extLst>
              <a:ext uri="{FF2B5EF4-FFF2-40B4-BE49-F238E27FC236}">
                <a16:creationId xmlns:a16="http://schemas.microsoft.com/office/drawing/2014/main" id="{E5B5F1B4-04AF-4ECE-AB5B-B6BE8BF4D3B2}"/>
              </a:ext>
            </a:extLst>
          </p:cNvPr>
          <p:cNvGraphicFramePr>
            <a:graphicFrameLocks noGrp="1"/>
          </p:cNvGraphicFramePr>
          <p:nvPr>
            <p:extLst>
              <p:ext uri="{D42A27DB-BD31-4B8C-83A1-F6EECF244321}">
                <p14:modId xmlns:p14="http://schemas.microsoft.com/office/powerpoint/2010/main" val="635157602"/>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86</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6" name="Picture 5">
            <a:extLst>
              <a:ext uri="{FF2B5EF4-FFF2-40B4-BE49-F238E27FC236}">
                <a16:creationId xmlns:a16="http://schemas.microsoft.com/office/drawing/2014/main" id="{4D08598F-F0A7-4FCA-B9F9-B68E74D628C3}"/>
              </a:ext>
            </a:extLst>
          </p:cNvPr>
          <p:cNvPicPr>
            <a:picLocks noChangeAspect="1"/>
          </p:cNvPicPr>
          <p:nvPr/>
        </p:nvPicPr>
        <p:blipFill rotWithShape="1">
          <a:blip r:embed="rId3">
            <a:extLst>
              <a:ext uri="{28A0092B-C50C-407E-A947-70E740481C1C}">
                <a14:useLocalDpi xmlns:a14="http://schemas.microsoft.com/office/drawing/2010/main"/>
              </a:ext>
            </a:extLst>
          </a:blip>
          <a:srcRect t="5419" b="23210"/>
          <a:stretch/>
        </p:blipFill>
        <p:spPr>
          <a:xfrm>
            <a:off x="4733925" y="1184490"/>
            <a:ext cx="5143500" cy="4894577"/>
          </a:xfrm>
          <a:prstGeom prst="rect">
            <a:avLst/>
          </a:prstGeom>
        </p:spPr>
      </p:pic>
    </p:spTree>
    <p:extLst>
      <p:ext uri="{BB962C8B-B14F-4D97-AF65-F5344CB8AC3E}">
        <p14:creationId xmlns:p14="http://schemas.microsoft.com/office/powerpoint/2010/main" val="75271158"/>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AD797-1B4A-449D-93CA-43F82F87C182}"/>
              </a:ext>
            </a:extLst>
          </p:cNvPr>
          <p:cNvSpPr>
            <a:spLocks noGrp="1"/>
          </p:cNvSpPr>
          <p:nvPr>
            <p:ph type="title"/>
          </p:nvPr>
        </p:nvSpPr>
        <p:spPr>
          <a:xfrm>
            <a:off x="673248" y="271587"/>
            <a:ext cx="4029381" cy="609473"/>
          </a:xfrm>
        </p:spPr>
        <p:txBody>
          <a:bodyPr/>
          <a:lstStyle/>
          <a:p>
            <a:r>
              <a:rPr lang="en-GB" dirty="0"/>
              <a:t>WATERPROOFING</a:t>
            </a:r>
          </a:p>
        </p:txBody>
      </p:sp>
      <p:sp>
        <p:nvSpPr>
          <p:cNvPr id="3" name="Content Placeholder 2">
            <a:extLst>
              <a:ext uri="{FF2B5EF4-FFF2-40B4-BE49-F238E27FC236}">
                <a16:creationId xmlns:a16="http://schemas.microsoft.com/office/drawing/2014/main" id="{7A0B131F-9C2D-4442-82A3-2EAE22A0D829}"/>
              </a:ext>
            </a:extLst>
          </p:cNvPr>
          <p:cNvSpPr>
            <a:spLocks noGrp="1"/>
          </p:cNvSpPr>
          <p:nvPr>
            <p:ph idx="1"/>
          </p:nvPr>
        </p:nvSpPr>
        <p:spPr>
          <a:xfrm>
            <a:off x="673248" y="1184490"/>
            <a:ext cx="5146981" cy="5402050"/>
          </a:xfrm>
        </p:spPr>
        <p:txBody>
          <a:bodyPr/>
          <a:lstStyle/>
          <a:p>
            <a:r>
              <a:rPr lang="en-GB" dirty="0"/>
              <a:t>Use </a:t>
            </a:r>
            <a:r>
              <a:rPr lang="en-GB" dirty="0" err="1"/>
              <a:t>ziplock</a:t>
            </a:r>
            <a:r>
              <a:rPr lang="en-GB" dirty="0"/>
              <a:t> bags to group items together</a:t>
            </a:r>
          </a:p>
          <a:p>
            <a:endParaRPr lang="en-GB" dirty="0"/>
          </a:p>
          <a:p>
            <a:r>
              <a:rPr lang="en-GB" dirty="0"/>
              <a:t>Plastic liner for inside of rucksack – NOT black plastic bin bags</a:t>
            </a:r>
          </a:p>
          <a:p>
            <a:endParaRPr lang="en-GB" dirty="0"/>
          </a:p>
          <a:p>
            <a:r>
              <a:rPr lang="en-GB" dirty="0"/>
              <a:t>Waterproof cover for outside of rucksack</a:t>
            </a:r>
          </a:p>
        </p:txBody>
      </p:sp>
      <p:pic>
        <p:nvPicPr>
          <p:cNvPr id="1026" name="Picture 2">
            <a:extLst>
              <a:ext uri="{FF2B5EF4-FFF2-40B4-BE49-F238E27FC236}">
                <a16:creationId xmlns:a16="http://schemas.microsoft.com/office/drawing/2014/main" id="{79F13ECB-DFF2-4ED3-9A8D-51A2F4E92B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7545" y="155408"/>
            <a:ext cx="2931884" cy="29318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rucksack cover">
            <a:extLst>
              <a:ext uri="{FF2B5EF4-FFF2-40B4-BE49-F238E27FC236}">
                <a16:creationId xmlns:a16="http://schemas.microsoft.com/office/drawing/2014/main" id="{59FAAAD8-2F4E-4738-BC55-361CE230C5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7545" y="3019818"/>
            <a:ext cx="2455183" cy="3682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5795009"/>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87567" y="264961"/>
            <a:ext cx="4416594" cy="590931"/>
          </a:xfrm>
        </p:spPr>
        <p:txBody>
          <a:bodyPr/>
          <a:lstStyle/>
          <a:p>
            <a:pPr eaLnBrk="1" hangingPunct="1"/>
            <a:r>
              <a:rPr lang="en-US" altLang="en-US" sz="3600" dirty="0">
                <a:solidFill>
                  <a:schemeClr val="bg2"/>
                </a:solidFill>
              </a:rPr>
              <a:t>COST?</a:t>
            </a:r>
          </a:p>
        </p:txBody>
      </p:sp>
      <p:pic>
        <p:nvPicPr>
          <p:cNvPr id="7" name="Picture 2" descr="Image result for average temperatures essex england">
            <a:extLst>
              <a:ext uri="{FF2B5EF4-FFF2-40B4-BE49-F238E27FC236}">
                <a16:creationId xmlns:a16="http://schemas.microsoft.com/office/drawing/2014/main" id="{8815BD3F-F576-45C9-A803-F96AC038CFE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22437" y="1318683"/>
            <a:ext cx="8429947" cy="42206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Arrow: Striped Right 8">
            <a:extLst>
              <a:ext uri="{FF2B5EF4-FFF2-40B4-BE49-F238E27FC236}">
                <a16:creationId xmlns:a16="http://schemas.microsoft.com/office/drawing/2014/main" id="{6F459ED4-7CF6-43A4-90A6-8D5943D48C65}"/>
              </a:ext>
            </a:extLst>
          </p:cNvPr>
          <p:cNvSpPr/>
          <p:nvPr/>
        </p:nvSpPr>
        <p:spPr>
          <a:xfrm>
            <a:off x="3359696" y="2492896"/>
            <a:ext cx="1296144" cy="504056"/>
          </a:xfrm>
          <a:prstGeom prst="strip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Striped Right 10">
            <a:extLst>
              <a:ext uri="{FF2B5EF4-FFF2-40B4-BE49-F238E27FC236}">
                <a16:creationId xmlns:a16="http://schemas.microsoft.com/office/drawing/2014/main" id="{7188984D-5148-4397-80A3-78108234EB19}"/>
              </a:ext>
            </a:extLst>
          </p:cNvPr>
          <p:cNvSpPr/>
          <p:nvPr/>
        </p:nvSpPr>
        <p:spPr>
          <a:xfrm rot="10800000">
            <a:off x="8256240" y="2492896"/>
            <a:ext cx="1296144" cy="504056"/>
          </a:xfrm>
          <a:prstGeom prst="strip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8547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03518" y="286995"/>
            <a:ext cx="4416594" cy="590931"/>
          </a:xfrm>
        </p:spPr>
        <p:txBody>
          <a:bodyPr/>
          <a:lstStyle/>
          <a:p>
            <a:pPr eaLnBrk="1" hangingPunct="1"/>
            <a:r>
              <a:rPr lang="en-US" altLang="en-US" sz="3600" dirty="0">
                <a:solidFill>
                  <a:schemeClr val="bg2"/>
                </a:solidFill>
              </a:rPr>
              <a:t>COST?</a:t>
            </a:r>
          </a:p>
        </p:txBody>
      </p:sp>
      <p:pic>
        <p:nvPicPr>
          <p:cNvPr id="7" name="Picture 2" descr="Image may contain: 10 people, people smiling, people standing, mountain, sky, outdoor and nature">
            <a:extLst>
              <a:ext uri="{FF2B5EF4-FFF2-40B4-BE49-F238E27FC236}">
                <a16:creationId xmlns:a16="http://schemas.microsoft.com/office/drawing/2014/main" id="{B02DDFBE-307A-42DD-9261-A0A00B317A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737" t="23025" r="17673" b="10707"/>
          <a:stretch/>
        </p:blipFill>
        <p:spPr bwMode="auto">
          <a:xfrm>
            <a:off x="1703512" y="1021144"/>
            <a:ext cx="6336704" cy="5352188"/>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FA3A2962-1DDE-4DCB-91AE-87DA21E38CDB}"/>
              </a:ext>
            </a:extLst>
          </p:cNvPr>
          <p:cNvSpPr/>
          <p:nvPr/>
        </p:nvSpPr>
        <p:spPr>
          <a:xfrm>
            <a:off x="6672064" y="2060848"/>
            <a:ext cx="720080" cy="7920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Image may contain: 10 people, people smiling, people standing, mountain, sky, outdoor and nature">
            <a:extLst>
              <a:ext uri="{FF2B5EF4-FFF2-40B4-BE49-F238E27FC236}">
                <a16:creationId xmlns:a16="http://schemas.microsoft.com/office/drawing/2014/main" id="{EABF1744-59BC-4E7D-909F-5C957EA3FCFE}"/>
              </a:ext>
            </a:extLst>
          </p:cNvPr>
          <p:cNvPicPr/>
          <p:nvPr/>
        </p:nvPicPr>
        <p:blipFill rotWithShape="1">
          <a:blip r:embed="rId3">
            <a:extLst>
              <a:ext uri="{28A0092B-C50C-407E-A947-70E740481C1C}">
                <a14:useLocalDpi xmlns:a14="http://schemas.microsoft.com/office/drawing/2010/main" val="0"/>
              </a:ext>
            </a:extLst>
          </a:blip>
          <a:srcRect l="70673" t="36847" r="24896" b="54807"/>
          <a:stretch/>
        </p:blipFill>
        <p:spPr bwMode="auto">
          <a:xfrm>
            <a:off x="8260502" y="1024448"/>
            <a:ext cx="1219875" cy="1540456"/>
          </a:xfrm>
          <a:prstGeom prst="rect">
            <a:avLst/>
          </a:prstGeom>
          <a:ln w="57150">
            <a:solidFill>
              <a:srgbClr val="FF0000"/>
            </a:solidFill>
          </a:ln>
          <a:effectLst/>
          <a:extLst>
            <a:ext uri="{909E8E84-426E-40DD-AFC4-6F175D3DCCD1}">
              <a14:hiddenFill xmlns:a14="http://schemas.microsoft.com/office/drawing/2010/main">
                <a:solidFill>
                  <a:srgbClr val="FFFFFF"/>
                </a:solidFill>
              </a14:hiddenFill>
            </a:ext>
            <a:ext uri="{53640926-AAD7-44D8-BBD7-CCE9431645EC}">
              <a14:shadowObscured xmlns:a14="http://schemas.microsoft.com/office/drawing/2010/main"/>
            </a:ext>
          </a:extLst>
        </p:spPr>
      </p:pic>
      <p:cxnSp>
        <p:nvCxnSpPr>
          <p:cNvPr id="11" name="Straight Connector 10">
            <a:extLst>
              <a:ext uri="{FF2B5EF4-FFF2-40B4-BE49-F238E27FC236}">
                <a16:creationId xmlns:a16="http://schemas.microsoft.com/office/drawing/2014/main" id="{2E1DB001-6B18-41A8-88A7-362AFA702A4C}"/>
              </a:ext>
            </a:extLst>
          </p:cNvPr>
          <p:cNvCxnSpPr>
            <a:cxnSpLocks/>
            <a:stCxn id="5" idx="6"/>
            <a:endCxn id="10" idx="1"/>
          </p:cNvCxnSpPr>
          <p:nvPr/>
        </p:nvCxnSpPr>
        <p:spPr>
          <a:xfrm flipV="1">
            <a:off x="7392145" y="1794676"/>
            <a:ext cx="868357" cy="6622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5169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69619" y="298012"/>
            <a:ext cx="4416594" cy="590931"/>
          </a:xfrm>
        </p:spPr>
        <p:txBody>
          <a:bodyPr/>
          <a:lstStyle/>
          <a:p>
            <a:pPr eaLnBrk="1" hangingPunct="1"/>
            <a:r>
              <a:rPr lang="en-US" altLang="en-US" sz="3600" dirty="0">
                <a:solidFill>
                  <a:schemeClr val="bg2"/>
                </a:solidFill>
              </a:rPr>
              <a:t>COST?</a:t>
            </a:r>
          </a:p>
        </p:txBody>
      </p:sp>
      <p:pic>
        <p:nvPicPr>
          <p:cNvPr id="7" name="Picture 2" descr="Image may contain: 10 people, people smiling, people standing, mountain, sky, outdoor and nature">
            <a:extLst>
              <a:ext uri="{FF2B5EF4-FFF2-40B4-BE49-F238E27FC236}">
                <a16:creationId xmlns:a16="http://schemas.microsoft.com/office/drawing/2014/main" id="{B02DDFBE-307A-42DD-9261-A0A00B317A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737" t="23025" r="17673" b="10707"/>
          <a:stretch/>
        </p:blipFill>
        <p:spPr bwMode="auto">
          <a:xfrm>
            <a:off x="1703512" y="1021144"/>
            <a:ext cx="6336704" cy="5352188"/>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4" name="Arrow: Down 3">
            <a:extLst>
              <a:ext uri="{FF2B5EF4-FFF2-40B4-BE49-F238E27FC236}">
                <a16:creationId xmlns:a16="http://schemas.microsoft.com/office/drawing/2014/main" id="{FCC8A7B8-417A-40EF-8816-E737FBE19792}"/>
              </a:ext>
            </a:extLst>
          </p:cNvPr>
          <p:cNvSpPr/>
          <p:nvPr/>
        </p:nvSpPr>
        <p:spPr>
          <a:xfrm rot="3409946">
            <a:off x="7636041" y="934023"/>
            <a:ext cx="112224" cy="253597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Down 7">
            <a:extLst>
              <a:ext uri="{FF2B5EF4-FFF2-40B4-BE49-F238E27FC236}">
                <a16:creationId xmlns:a16="http://schemas.microsoft.com/office/drawing/2014/main" id="{F4508B1E-0264-4C35-865A-D72E73865CC3}"/>
              </a:ext>
            </a:extLst>
          </p:cNvPr>
          <p:cNvSpPr/>
          <p:nvPr/>
        </p:nvSpPr>
        <p:spPr>
          <a:xfrm rot="5400000">
            <a:off x="6177638" y="486300"/>
            <a:ext cx="124759" cy="518457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rrow: Down 5">
            <a:extLst>
              <a:ext uri="{FF2B5EF4-FFF2-40B4-BE49-F238E27FC236}">
                <a16:creationId xmlns:a16="http://schemas.microsoft.com/office/drawing/2014/main" id="{C67471E0-F933-40EA-A735-12F3CA32310B}"/>
              </a:ext>
            </a:extLst>
          </p:cNvPr>
          <p:cNvSpPr/>
          <p:nvPr/>
        </p:nvSpPr>
        <p:spPr>
          <a:xfrm rot="5400000">
            <a:off x="7421902" y="2791435"/>
            <a:ext cx="124762" cy="269604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13FD6778-DE2E-4116-96B0-D928B3ACBEC8}"/>
              </a:ext>
            </a:extLst>
          </p:cNvPr>
          <p:cNvSpPr txBox="1"/>
          <p:nvPr/>
        </p:nvSpPr>
        <p:spPr>
          <a:xfrm>
            <a:off x="8976320" y="1268760"/>
            <a:ext cx="1440160" cy="3416320"/>
          </a:xfrm>
          <a:prstGeom prst="rect">
            <a:avLst/>
          </a:prstGeom>
          <a:noFill/>
        </p:spPr>
        <p:txBody>
          <a:bodyPr wrap="square" rtlCol="0">
            <a:spAutoFit/>
          </a:bodyPr>
          <a:lstStyle/>
          <a:p>
            <a:r>
              <a:rPr lang="en-GB" dirty="0">
                <a:solidFill>
                  <a:srgbClr val="FF0000"/>
                </a:solidFill>
              </a:rPr>
              <a:t>Jumper</a:t>
            </a:r>
          </a:p>
          <a:p>
            <a:endParaRPr lang="en-GB" dirty="0">
              <a:solidFill>
                <a:schemeClr val="bg2"/>
              </a:solidFill>
            </a:endParaRPr>
          </a:p>
          <a:p>
            <a:endParaRPr lang="en-GB" dirty="0">
              <a:solidFill>
                <a:schemeClr val="bg2"/>
              </a:solidFill>
            </a:endParaRPr>
          </a:p>
          <a:p>
            <a:endParaRPr lang="en-GB" dirty="0">
              <a:solidFill>
                <a:schemeClr val="bg2"/>
              </a:solidFill>
            </a:endParaRPr>
          </a:p>
          <a:p>
            <a:endParaRPr lang="en-GB" dirty="0">
              <a:solidFill>
                <a:schemeClr val="bg2"/>
              </a:solidFill>
            </a:endParaRPr>
          </a:p>
          <a:p>
            <a:endParaRPr lang="en-GB" dirty="0">
              <a:solidFill>
                <a:schemeClr val="bg2"/>
              </a:solidFill>
            </a:endParaRPr>
          </a:p>
          <a:p>
            <a:r>
              <a:rPr lang="en-GB" dirty="0">
                <a:solidFill>
                  <a:srgbClr val="FF0000"/>
                </a:solidFill>
              </a:rPr>
              <a:t>Sweatshirt</a:t>
            </a:r>
          </a:p>
          <a:p>
            <a:endParaRPr lang="en-GB" dirty="0">
              <a:solidFill>
                <a:schemeClr val="bg2"/>
              </a:solidFill>
            </a:endParaRPr>
          </a:p>
          <a:p>
            <a:endParaRPr lang="en-GB" dirty="0">
              <a:solidFill>
                <a:schemeClr val="bg2"/>
              </a:solidFill>
            </a:endParaRPr>
          </a:p>
          <a:p>
            <a:endParaRPr lang="en-GB" dirty="0">
              <a:solidFill>
                <a:schemeClr val="bg2"/>
              </a:solidFill>
            </a:endParaRPr>
          </a:p>
          <a:p>
            <a:r>
              <a:rPr lang="en-GB" dirty="0">
                <a:solidFill>
                  <a:srgbClr val="FF0000"/>
                </a:solidFill>
              </a:rPr>
              <a:t>Charity shop trousers</a:t>
            </a:r>
          </a:p>
        </p:txBody>
      </p:sp>
    </p:spTree>
    <p:extLst>
      <p:ext uri="{BB962C8B-B14F-4D97-AF65-F5344CB8AC3E}">
        <p14:creationId xmlns:p14="http://schemas.microsoft.com/office/powerpoint/2010/main" val="72524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63242" y="333341"/>
            <a:ext cx="5160387" cy="590931"/>
          </a:xfrm>
        </p:spPr>
        <p:txBody>
          <a:bodyPr/>
          <a:lstStyle/>
          <a:p>
            <a:pPr eaLnBrk="1" hangingPunct="1"/>
            <a:r>
              <a:rPr lang="en-US" altLang="en-US" sz="3600" dirty="0">
                <a:solidFill>
                  <a:schemeClr val="bg2"/>
                </a:solidFill>
              </a:rPr>
              <a:t>COST?</a:t>
            </a:r>
          </a:p>
        </p:txBody>
      </p:sp>
      <p:sp>
        <p:nvSpPr>
          <p:cNvPr id="3" name="Content Placeholder 2">
            <a:extLst>
              <a:ext uri="{FF2B5EF4-FFF2-40B4-BE49-F238E27FC236}">
                <a16:creationId xmlns:a16="http://schemas.microsoft.com/office/drawing/2014/main" id="{A98E3530-329F-4415-9750-42A5AD5353EE}"/>
              </a:ext>
            </a:extLst>
          </p:cNvPr>
          <p:cNvSpPr>
            <a:spLocks noGrp="1"/>
          </p:cNvSpPr>
          <p:nvPr>
            <p:ph idx="1"/>
          </p:nvPr>
        </p:nvSpPr>
        <p:spPr>
          <a:xfrm>
            <a:off x="1919288" y="1268761"/>
            <a:ext cx="8425184" cy="1348061"/>
          </a:xfrm>
        </p:spPr>
        <p:txBody>
          <a:bodyPr>
            <a:normAutofit/>
          </a:bodyPr>
          <a:lstStyle/>
          <a:p>
            <a:r>
              <a:rPr lang="en-GB" dirty="0"/>
              <a:t>Kit can be issued by the Squadron</a:t>
            </a:r>
          </a:p>
          <a:p>
            <a:r>
              <a:rPr lang="en-GB" dirty="0"/>
              <a:t>You DON’T need to spend huge amounts for Bronze</a:t>
            </a:r>
          </a:p>
          <a:p>
            <a:r>
              <a:rPr lang="en-GB" dirty="0"/>
              <a:t>Silver group need to be thinking about buying walking boots</a:t>
            </a:r>
          </a:p>
        </p:txBody>
      </p:sp>
      <p:pic>
        <p:nvPicPr>
          <p:cNvPr id="1026" name="Picture 2" descr="Image result for duke of edinburgh discounts">
            <a:extLst>
              <a:ext uri="{FF2B5EF4-FFF2-40B4-BE49-F238E27FC236}">
                <a16:creationId xmlns:a16="http://schemas.microsoft.com/office/drawing/2014/main" id="{433344C4-1A44-4B11-AD40-A6C510B782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4525" y="2714869"/>
            <a:ext cx="6917779" cy="3052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2351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75273" y="333961"/>
            <a:ext cx="5160387" cy="590931"/>
          </a:xfrm>
        </p:spPr>
        <p:txBody>
          <a:bodyPr/>
          <a:lstStyle/>
          <a:p>
            <a:pPr eaLnBrk="1" hangingPunct="1"/>
            <a:r>
              <a:rPr lang="en-US" altLang="en-US" sz="3600" dirty="0">
                <a:solidFill>
                  <a:schemeClr val="bg2"/>
                </a:solidFill>
              </a:rPr>
              <a:t>COST?</a:t>
            </a:r>
          </a:p>
        </p:txBody>
      </p:sp>
      <p:pic>
        <p:nvPicPr>
          <p:cNvPr id="6" name="Picture 2" descr="Image result for hill walking">
            <a:extLst>
              <a:ext uri="{FF2B5EF4-FFF2-40B4-BE49-F238E27FC236}">
                <a16:creationId xmlns:a16="http://schemas.microsoft.com/office/drawing/2014/main" id="{E3DA19FB-503E-48BB-A691-E0819F4BE3B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75520" y="1268761"/>
            <a:ext cx="5841466" cy="38814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4" descr="No automatic alt text available.">
            <a:extLst>
              <a:ext uri="{FF2B5EF4-FFF2-40B4-BE49-F238E27FC236}">
                <a16:creationId xmlns:a16="http://schemas.microsoft.com/office/drawing/2014/main" id="{629AB4B5-A51B-4716-82C6-CDF40C50714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111" t="22666" r="44472" b="30533"/>
          <a:stretch/>
        </p:blipFill>
        <p:spPr bwMode="auto">
          <a:xfrm>
            <a:off x="7896200" y="1604706"/>
            <a:ext cx="2350008" cy="3209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169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77D658-4F3C-4809-80FD-13F5B33975A9}"/>
              </a:ext>
            </a:extLst>
          </p:cNvPr>
          <p:cNvSpPr>
            <a:spLocks noGrp="1"/>
          </p:cNvSpPr>
          <p:nvPr>
            <p:ph type="title"/>
          </p:nvPr>
        </p:nvSpPr>
        <p:spPr>
          <a:xfrm>
            <a:off x="673248" y="271460"/>
            <a:ext cx="4242997" cy="645083"/>
          </a:xfrm>
        </p:spPr>
        <p:txBody>
          <a:bodyPr/>
          <a:lstStyle/>
          <a:p>
            <a:r>
              <a:rPr lang="en-GB" dirty="0"/>
              <a:t>LEARNING OUTCOMES</a:t>
            </a:r>
          </a:p>
        </p:txBody>
      </p:sp>
      <p:sp>
        <p:nvSpPr>
          <p:cNvPr id="4" name="Content Placeholder 1">
            <a:extLst>
              <a:ext uri="{FF2B5EF4-FFF2-40B4-BE49-F238E27FC236}">
                <a16:creationId xmlns:a16="http://schemas.microsoft.com/office/drawing/2014/main" id="{53D9C459-6FD3-4A4B-97A1-75F0474D7209}"/>
              </a:ext>
            </a:extLst>
          </p:cNvPr>
          <p:cNvSpPr>
            <a:spLocks noGrp="1"/>
          </p:cNvSpPr>
          <p:nvPr>
            <p:ph idx="1"/>
          </p:nvPr>
        </p:nvSpPr>
        <p:spPr>
          <a:xfrm>
            <a:off x="673248" y="1184490"/>
            <a:ext cx="9204177" cy="5401924"/>
          </a:xfrm>
        </p:spPr>
        <p:txBody>
          <a:bodyPr>
            <a:normAutofit/>
          </a:bodyPr>
          <a:lstStyle/>
          <a:p>
            <a:pPr marL="0" indent="0">
              <a:buNone/>
            </a:pPr>
            <a:r>
              <a:rPr lang="en-GB" b="1" dirty="0">
                <a:solidFill>
                  <a:srgbClr val="0072CF"/>
                </a:solidFill>
              </a:rPr>
              <a:t>LO1: </a:t>
            </a:r>
            <a:r>
              <a:rPr lang="en-GB" dirty="0">
                <a:solidFill>
                  <a:srgbClr val="0072CF"/>
                </a:solidFill>
              </a:rPr>
              <a:t>Know how to plan and prepare for safe walking expeditions.</a:t>
            </a:r>
          </a:p>
          <a:p>
            <a:pPr marL="0" indent="0">
              <a:buNone/>
            </a:pPr>
            <a:endParaRPr lang="en-GB" dirty="0">
              <a:solidFill>
                <a:srgbClr val="0072CF"/>
              </a:solidFill>
            </a:endParaRPr>
          </a:p>
          <a:p>
            <a:r>
              <a:rPr lang="en-GB" dirty="0"/>
              <a:t>Identify how to prepare expedition equipment and clothing suitable for the walk being planned.</a:t>
            </a:r>
          </a:p>
          <a:p>
            <a:pPr marL="0" indent="0">
              <a:buNone/>
            </a:pPr>
            <a:endParaRPr lang="en-GB" b="1" dirty="0">
              <a:solidFill>
                <a:srgbClr val="0072CF"/>
              </a:solidFill>
            </a:endParaRPr>
          </a:p>
        </p:txBody>
      </p:sp>
      <p:cxnSp>
        <p:nvCxnSpPr>
          <p:cNvPr id="5" name="Straight Connector 4">
            <a:extLst>
              <a:ext uri="{FF2B5EF4-FFF2-40B4-BE49-F238E27FC236}">
                <a16:creationId xmlns:a16="http://schemas.microsoft.com/office/drawing/2014/main" id="{57175CBC-DAF7-44E3-938A-79D1F88672BF}"/>
              </a:ext>
            </a:extLst>
          </p:cNvPr>
          <p:cNvCxnSpPr>
            <a:cxnSpLocks/>
          </p:cNvCxnSpPr>
          <p:nvPr/>
        </p:nvCxnSpPr>
        <p:spPr>
          <a:xfrm>
            <a:off x="862641" y="1982158"/>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5871696"/>
      </p:ext>
    </p:extLst>
  </p:cSld>
  <p:clrMapOvr>
    <a:masterClrMapping/>
  </p:clrMapOvr>
  <p:transition spd="slow">
    <p:cove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128194-8722-43F6-8787-C821C4589931}"/>
              </a:ext>
            </a:extLst>
          </p:cNvPr>
          <p:cNvSpPr>
            <a:spLocks noGrp="1"/>
          </p:cNvSpPr>
          <p:nvPr>
            <p:ph idx="1"/>
          </p:nvPr>
        </p:nvSpPr>
        <p:spPr/>
        <p:txBody>
          <a:bodyPr/>
          <a:lstStyle/>
          <a:p>
            <a:r>
              <a:rPr lang="en-GB" dirty="0"/>
              <a:t>Are there any final questions?</a:t>
            </a:r>
          </a:p>
        </p:txBody>
      </p:sp>
      <p:sp>
        <p:nvSpPr>
          <p:cNvPr id="2" name="Title 1">
            <a:extLst>
              <a:ext uri="{FF2B5EF4-FFF2-40B4-BE49-F238E27FC236}">
                <a16:creationId xmlns:a16="http://schemas.microsoft.com/office/drawing/2014/main" id="{BE802364-625C-4902-84E9-8C8499AC5B18}"/>
              </a:ext>
            </a:extLst>
          </p:cNvPr>
          <p:cNvSpPr>
            <a:spLocks noGrp="1"/>
          </p:cNvSpPr>
          <p:nvPr>
            <p:ph type="title"/>
          </p:nvPr>
        </p:nvSpPr>
        <p:spPr>
          <a:xfrm>
            <a:off x="673247" y="271586"/>
            <a:ext cx="3394661" cy="645083"/>
          </a:xfrm>
        </p:spPr>
        <p:txBody>
          <a:bodyPr>
            <a:normAutofit/>
          </a:bodyPr>
          <a:lstStyle/>
          <a:p>
            <a:r>
              <a:rPr lang="en-GB" sz="3200" dirty="0"/>
              <a:t>ANY QUESTIONS?</a:t>
            </a:r>
          </a:p>
        </p:txBody>
      </p:sp>
      <p:sp>
        <p:nvSpPr>
          <p:cNvPr id="4" name="TextBox 3">
            <a:extLst>
              <a:ext uri="{FF2B5EF4-FFF2-40B4-BE49-F238E27FC236}">
                <a16:creationId xmlns:a16="http://schemas.microsoft.com/office/drawing/2014/main" id="{0BFE7AFE-74F0-40E9-B05D-590EDAEA1E6C}"/>
              </a:ext>
            </a:extLst>
          </p:cNvPr>
          <p:cNvSpPr txBox="1"/>
          <p:nvPr/>
        </p:nvSpPr>
        <p:spPr>
          <a:xfrm>
            <a:off x="3460823" y="1468271"/>
            <a:ext cx="3629025" cy="5386090"/>
          </a:xfrm>
          <a:prstGeom prst="rect">
            <a:avLst/>
          </a:prstGeom>
          <a:noFill/>
        </p:spPr>
        <p:txBody>
          <a:bodyPr wrap="square" rtlCol="0">
            <a:spAutoFit/>
          </a:bodyPr>
          <a:lstStyle/>
          <a:p>
            <a:pPr algn="ctr"/>
            <a:r>
              <a:rPr lang="en-GB" sz="34400" b="1" dirty="0">
                <a:solidFill>
                  <a:srgbClr val="002F5F"/>
                </a:solidFill>
                <a:latin typeface="Myriad Pro" panose="020B0503030403020204" pitchFamily="34" charset="0"/>
              </a:rPr>
              <a:t>?</a:t>
            </a:r>
          </a:p>
        </p:txBody>
      </p:sp>
    </p:spTree>
    <p:extLst>
      <p:ext uri="{BB962C8B-B14F-4D97-AF65-F5344CB8AC3E}">
        <p14:creationId xmlns:p14="http://schemas.microsoft.com/office/powerpoint/2010/main" val="395735936"/>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377D658-4F3C-4809-80FD-13F5B33975A9}"/>
              </a:ext>
            </a:extLst>
          </p:cNvPr>
          <p:cNvSpPr>
            <a:spLocks noGrp="1"/>
          </p:cNvSpPr>
          <p:nvPr>
            <p:ph type="title"/>
          </p:nvPr>
        </p:nvSpPr>
        <p:spPr>
          <a:xfrm>
            <a:off x="673248" y="271460"/>
            <a:ext cx="4242997" cy="645083"/>
          </a:xfrm>
        </p:spPr>
        <p:txBody>
          <a:bodyPr/>
          <a:lstStyle/>
          <a:p>
            <a:r>
              <a:rPr lang="en-GB" dirty="0"/>
              <a:t>LEARNING OUTCOMES</a:t>
            </a:r>
          </a:p>
        </p:txBody>
      </p:sp>
      <p:sp>
        <p:nvSpPr>
          <p:cNvPr id="4" name="Content Placeholder 1">
            <a:extLst>
              <a:ext uri="{FF2B5EF4-FFF2-40B4-BE49-F238E27FC236}">
                <a16:creationId xmlns:a16="http://schemas.microsoft.com/office/drawing/2014/main" id="{53D9C459-6FD3-4A4B-97A1-75F0474D7209}"/>
              </a:ext>
            </a:extLst>
          </p:cNvPr>
          <p:cNvSpPr>
            <a:spLocks noGrp="1"/>
          </p:cNvSpPr>
          <p:nvPr>
            <p:ph idx="1"/>
          </p:nvPr>
        </p:nvSpPr>
        <p:spPr>
          <a:xfrm>
            <a:off x="673248" y="1184490"/>
            <a:ext cx="9204177" cy="5401924"/>
          </a:xfrm>
        </p:spPr>
        <p:txBody>
          <a:bodyPr>
            <a:normAutofit/>
          </a:bodyPr>
          <a:lstStyle/>
          <a:p>
            <a:pPr marL="0" indent="0">
              <a:buNone/>
            </a:pPr>
            <a:r>
              <a:rPr lang="en-GB" b="1" dirty="0">
                <a:solidFill>
                  <a:srgbClr val="0072CF"/>
                </a:solidFill>
              </a:rPr>
              <a:t>LO1: </a:t>
            </a:r>
            <a:r>
              <a:rPr lang="en-GB" dirty="0">
                <a:solidFill>
                  <a:srgbClr val="0072CF"/>
                </a:solidFill>
              </a:rPr>
              <a:t>Know how to plan and prepare for safe walking expeditions.</a:t>
            </a:r>
          </a:p>
          <a:p>
            <a:pPr marL="0" indent="0">
              <a:buNone/>
            </a:pPr>
            <a:endParaRPr lang="en-GB" dirty="0">
              <a:solidFill>
                <a:srgbClr val="0072CF"/>
              </a:solidFill>
            </a:endParaRPr>
          </a:p>
          <a:p>
            <a:r>
              <a:rPr lang="en-GB" dirty="0"/>
              <a:t>Identify how to prepare expedition equipment and clothing suitable for the walk being planned.</a:t>
            </a:r>
          </a:p>
          <a:p>
            <a:pPr marL="0" indent="0">
              <a:buNone/>
            </a:pPr>
            <a:endParaRPr lang="en-GB" b="1" dirty="0">
              <a:solidFill>
                <a:srgbClr val="0072CF"/>
              </a:solidFill>
            </a:endParaRPr>
          </a:p>
        </p:txBody>
      </p:sp>
      <p:cxnSp>
        <p:nvCxnSpPr>
          <p:cNvPr id="5" name="Straight Connector 4">
            <a:extLst>
              <a:ext uri="{FF2B5EF4-FFF2-40B4-BE49-F238E27FC236}">
                <a16:creationId xmlns:a16="http://schemas.microsoft.com/office/drawing/2014/main" id="{57175CBC-DAF7-44E3-938A-79D1F88672BF}"/>
              </a:ext>
            </a:extLst>
          </p:cNvPr>
          <p:cNvCxnSpPr>
            <a:cxnSpLocks/>
          </p:cNvCxnSpPr>
          <p:nvPr/>
        </p:nvCxnSpPr>
        <p:spPr>
          <a:xfrm>
            <a:off x="862641" y="1982158"/>
            <a:ext cx="8824823" cy="0"/>
          </a:xfrm>
          <a:prstGeom prst="line">
            <a:avLst/>
          </a:prstGeom>
          <a:ln w="28575">
            <a:solidFill>
              <a:srgbClr val="0072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5541572"/>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56424-BEC9-40BD-B5F1-72FB74A092E0}"/>
              </a:ext>
            </a:extLst>
          </p:cNvPr>
          <p:cNvSpPr>
            <a:spLocks noGrp="1"/>
          </p:cNvSpPr>
          <p:nvPr>
            <p:ph type="title"/>
          </p:nvPr>
        </p:nvSpPr>
        <p:spPr>
          <a:xfrm>
            <a:off x="673248" y="271587"/>
            <a:ext cx="4440619" cy="609473"/>
          </a:xfrm>
        </p:spPr>
        <p:txBody>
          <a:bodyPr/>
          <a:lstStyle/>
          <a:p>
            <a:r>
              <a:rPr lang="en-GB" dirty="0"/>
              <a:t>CLOTHING AND LAYERS</a:t>
            </a:r>
          </a:p>
        </p:txBody>
      </p:sp>
      <p:sp>
        <p:nvSpPr>
          <p:cNvPr id="3" name="Content Placeholder 2">
            <a:extLst>
              <a:ext uri="{FF2B5EF4-FFF2-40B4-BE49-F238E27FC236}">
                <a16:creationId xmlns:a16="http://schemas.microsoft.com/office/drawing/2014/main" id="{0312E91C-0C12-4862-A9C6-7BB89983F06D}"/>
              </a:ext>
            </a:extLst>
          </p:cNvPr>
          <p:cNvSpPr>
            <a:spLocks noGrp="1"/>
          </p:cNvSpPr>
          <p:nvPr>
            <p:ph idx="1"/>
          </p:nvPr>
        </p:nvSpPr>
        <p:spPr>
          <a:xfrm>
            <a:off x="673248" y="1184490"/>
            <a:ext cx="9204177" cy="5402050"/>
          </a:xfrm>
        </p:spPr>
        <p:txBody>
          <a:bodyPr>
            <a:normAutofit fontScale="92500" lnSpcReduction="10000"/>
          </a:bodyPr>
          <a:lstStyle/>
          <a:p>
            <a:r>
              <a:rPr lang="en-GB" dirty="0"/>
              <a:t>It is better to wear lots of thin layers of clothing than one thick layer.</a:t>
            </a:r>
          </a:p>
          <a:p>
            <a:endParaRPr lang="en-GB" dirty="0"/>
          </a:p>
          <a:p>
            <a:r>
              <a:rPr lang="en-GB" dirty="0"/>
              <a:t>Base Layer:</a:t>
            </a:r>
          </a:p>
          <a:p>
            <a:pPr lvl="1"/>
            <a:r>
              <a:rPr lang="en-GB" sz="2400" dirty="0"/>
              <a:t>Lightweight layer designed to allow sweat and body heat to pass freely, keeping your cool and dry.</a:t>
            </a:r>
          </a:p>
          <a:p>
            <a:pPr lvl="1"/>
            <a:endParaRPr lang="en-GB" sz="2400" dirty="0"/>
          </a:p>
          <a:p>
            <a:r>
              <a:rPr lang="en-GB" dirty="0"/>
              <a:t>Mid Layer:</a:t>
            </a:r>
          </a:p>
          <a:p>
            <a:pPr lvl="1"/>
            <a:r>
              <a:rPr lang="en-GB" sz="2400" dirty="0"/>
              <a:t>A good mid layer keeps heat in but allows moisture (sweat) out.</a:t>
            </a:r>
          </a:p>
          <a:p>
            <a:pPr lvl="1"/>
            <a:endParaRPr lang="en-GB" sz="2400" dirty="0"/>
          </a:p>
          <a:p>
            <a:r>
              <a:rPr lang="en-GB" dirty="0"/>
              <a:t>Warm Layer</a:t>
            </a:r>
          </a:p>
          <a:p>
            <a:pPr lvl="1"/>
            <a:r>
              <a:rPr lang="en-GB" sz="2400" dirty="0"/>
              <a:t>In colder conditions a separate warm layer is needed</a:t>
            </a:r>
          </a:p>
          <a:p>
            <a:pPr lvl="1"/>
            <a:endParaRPr lang="en-GB" sz="2400" dirty="0"/>
          </a:p>
          <a:p>
            <a:r>
              <a:rPr lang="en-GB" dirty="0"/>
              <a:t>Outer Layer:</a:t>
            </a:r>
          </a:p>
          <a:p>
            <a:pPr lvl="1"/>
            <a:r>
              <a:rPr lang="en-GB" sz="2400" dirty="0"/>
              <a:t>Also known as hard shell, this allows sweat out, but keeps wind and rain out.</a:t>
            </a:r>
          </a:p>
          <a:p>
            <a:pPr lvl="1"/>
            <a:endParaRPr lang="en-GB" sz="2400" dirty="0"/>
          </a:p>
        </p:txBody>
      </p:sp>
      <p:graphicFrame>
        <p:nvGraphicFramePr>
          <p:cNvPr id="4" name="Table 3">
            <a:extLst>
              <a:ext uri="{FF2B5EF4-FFF2-40B4-BE49-F238E27FC236}">
                <a16:creationId xmlns:a16="http://schemas.microsoft.com/office/drawing/2014/main" id="{9F1D3005-B279-4276-8564-B380F2350EBC}"/>
              </a:ext>
            </a:extLst>
          </p:cNvPr>
          <p:cNvGraphicFramePr>
            <a:graphicFrameLocks noGrp="1"/>
          </p:cNvGraphicFramePr>
          <p:nvPr>
            <p:extLst>
              <p:ext uri="{D42A27DB-BD31-4B8C-83A1-F6EECF244321}">
                <p14:modId xmlns:p14="http://schemas.microsoft.com/office/powerpoint/2010/main" val="3015860052"/>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85</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spTree>
    <p:extLst>
      <p:ext uri="{BB962C8B-B14F-4D97-AF65-F5344CB8AC3E}">
        <p14:creationId xmlns:p14="http://schemas.microsoft.com/office/powerpoint/2010/main" val="2779532043"/>
      </p:ext>
    </p:extLst>
  </p:cSld>
  <p:clrMapOvr>
    <a:masterClrMapping/>
  </p:clrMapOvr>
  <p:transition spd="slow">
    <p:cove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56424-BEC9-40BD-B5F1-72FB74A092E0}"/>
              </a:ext>
            </a:extLst>
          </p:cNvPr>
          <p:cNvSpPr>
            <a:spLocks noGrp="1"/>
          </p:cNvSpPr>
          <p:nvPr>
            <p:ph type="title"/>
          </p:nvPr>
        </p:nvSpPr>
        <p:spPr>
          <a:xfrm>
            <a:off x="673248" y="271587"/>
            <a:ext cx="4440619" cy="609473"/>
          </a:xfrm>
        </p:spPr>
        <p:txBody>
          <a:bodyPr/>
          <a:lstStyle/>
          <a:p>
            <a:r>
              <a:rPr lang="en-GB" dirty="0"/>
              <a:t>CLOTHING AND LAYERS</a:t>
            </a:r>
          </a:p>
        </p:txBody>
      </p:sp>
      <p:pic>
        <p:nvPicPr>
          <p:cNvPr id="1026" name="Picture 2" descr="Image result for layering base layer">
            <a:extLst>
              <a:ext uri="{FF2B5EF4-FFF2-40B4-BE49-F238E27FC236}">
                <a16:creationId xmlns:a16="http://schemas.microsoft.com/office/drawing/2014/main" id="{AC701F43-08BE-4386-8FDA-1BE085BD89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48" y="1208985"/>
            <a:ext cx="9547067" cy="5202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200376"/>
      </p:ext>
    </p:extLst>
  </p:cSld>
  <p:clrMapOvr>
    <a:masterClrMapping/>
  </p:clrMapOvr>
  <p:transition spd="slow">
    <p:cove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56424-BEC9-40BD-B5F1-72FB74A092E0}"/>
              </a:ext>
            </a:extLst>
          </p:cNvPr>
          <p:cNvSpPr>
            <a:spLocks noGrp="1"/>
          </p:cNvSpPr>
          <p:nvPr>
            <p:ph type="title"/>
          </p:nvPr>
        </p:nvSpPr>
        <p:spPr>
          <a:xfrm>
            <a:off x="673248" y="271587"/>
            <a:ext cx="4440619" cy="609473"/>
          </a:xfrm>
        </p:spPr>
        <p:txBody>
          <a:bodyPr/>
          <a:lstStyle/>
          <a:p>
            <a:r>
              <a:rPr lang="en-GB" dirty="0"/>
              <a:t>CLOTHING AND LAYERS</a:t>
            </a:r>
          </a:p>
        </p:txBody>
      </p:sp>
      <p:pic>
        <p:nvPicPr>
          <p:cNvPr id="5" name="Picture 4">
            <a:extLst>
              <a:ext uri="{FF2B5EF4-FFF2-40B4-BE49-F238E27FC236}">
                <a16:creationId xmlns:a16="http://schemas.microsoft.com/office/drawing/2014/main" id="{DF0AFE0B-8C46-4530-9E8C-EFF9C05EB7C2}"/>
              </a:ext>
            </a:extLst>
          </p:cNvPr>
          <p:cNvPicPr>
            <a:picLocks noChangeAspect="1"/>
          </p:cNvPicPr>
          <p:nvPr/>
        </p:nvPicPr>
        <p:blipFill rotWithShape="1">
          <a:blip r:embed="rId3">
            <a:extLst>
              <a:ext uri="{28A0092B-C50C-407E-A947-70E740481C1C}">
                <a14:useLocalDpi xmlns:a14="http://schemas.microsoft.com/office/drawing/2010/main" val="0"/>
              </a:ext>
            </a:extLst>
          </a:blip>
          <a:srcRect l="18313"/>
          <a:stretch/>
        </p:blipFill>
        <p:spPr>
          <a:xfrm rot="5400000">
            <a:off x="5147575" y="1856690"/>
            <a:ext cx="5602074" cy="3857625"/>
          </a:xfrm>
          <a:prstGeom prst="rect">
            <a:avLst/>
          </a:prstGeom>
        </p:spPr>
      </p:pic>
      <p:sp>
        <p:nvSpPr>
          <p:cNvPr id="7" name="Content Placeholder 2">
            <a:extLst>
              <a:ext uri="{FF2B5EF4-FFF2-40B4-BE49-F238E27FC236}">
                <a16:creationId xmlns:a16="http://schemas.microsoft.com/office/drawing/2014/main" id="{5139A640-C03E-4CA7-834B-D88C1E7DC857}"/>
              </a:ext>
            </a:extLst>
          </p:cNvPr>
          <p:cNvSpPr>
            <a:spLocks noGrp="1"/>
          </p:cNvSpPr>
          <p:nvPr>
            <p:ph idx="1"/>
          </p:nvPr>
        </p:nvSpPr>
        <p:spPr>
          <a:xfrm>
            <a:off x="673248" y="1184490"/>
            <a:ext cx="5346551" cy="5402050"/>
          </a:xfrm>
        </p:spPr>
        <p:txBody>
          <a:bodyPr/>
          <a:lstStyle/>
          <a:p>
            <a:r>
              <a:rPr lang="en-GB" dirty="0"/>
              <a:t>Base Layer</a:t>
            </a:r>
          </a:p>
          <a:p>
            <a:endParaRPr lang="en-GB" dirty="0"/>
          </a:p>
          <a:p>
            <a:r>
              <a:rPr lang="en-GB" dirty="0"/>
              <a:t>Mid Layer</a:t>
            </a:r>
          </a:p>
          <a:p>
            <a:endParaRPr lang="en-GB" dirty="0"/>
          </a:p>
          <a:p>
            <a:r>
              <a:rPr lang="en-GB" dirty="0"/>
              <a:t>Warm Layer</a:t>
            </a:r>
          </a:p>
          <a:p>
            <a:endParaRPr lang="en-GB" dirty="0"/>
          </a:p>
          <a:p>
            <a:r>
              <a:rPr lang="en-GB" dirty="0"/>
              <a:t>Waterproof and Windproof Layer</a:t>
            </a:r>
          </a:p>
          <a:p>
            <a:endParaRPr lang="en-GB" dirty="0"/>
          </a:p>
          <a:p>
            <a:endParaRPr lang="en-GB" dirty="0"/>
          </a:p>
        </p:txBody>
      </p:sp>
    </p:spTree>
    <p:extLst>
      <p:ext uri="{BB962C8B-B14F-4D97-AF65-F5344CB8AC3E}">
        <p14:creationId xmlns:p14="http://schemas.microsoft.com/office/powerpoint/2010/main" val="99946078"/>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9266-C88A-4E28-ACB1-2DF8ADC2CC4B}"/>
              </a:ext>
            </a:extLst>
          </p:cNvPr>
          <p:cNvSpPr>
            <a:spLocks noGrp="1"/>
          </p:cNvSpPr>
          <p:nvPr>
            <p:ph type="title"/>
          </p:nvPr>
        </p:nvSpPr>
        <p:spPr>
          <a:xfrm>
            <a:off x="673248" y="271587"/>
            <a:ext cx="1443419" cy="609473"/>
          </a:xfrm>
        </p:spPr>
        <p:txBody>
          <a:bodyPr/>
          <a:lstStyle/>
          <a:p>
            <a:r>
              <a:rPr lang="en-GB" dirty="0"/>
              <a:t>BOOTS</a:t>
            </a:r>
          </a:p>
        </p:txBody>
      </p:sp>
      <p:sp>
        <p:nvSpPr>
          <p:cNvPr id="3" name="Content Placeholder 2">
            <a:extLst>
              <a:ext uri="{FF2B5EF4-FFF2-40B4-BE49-F238E27FC236}">
                <a16:creationId xmlns:a16="http://schemas.microsoft.com/office/drawing/2014/main" id="{59E90B64-9669-4B29-AA8A-89E3F766EE69}"/>
              </a:ext>
            </a:extLst>
          </p:cNvPr>
          <p:cNvSpPr>
            <a:spLocks noGrp="1"/>
          </p:cNvSpPr>
          <p:nvPr>
            <p:ph idx="1"/>
          </p:nvPr>
        </p:nvSpPr>
        <p:spPr>
          <a:xfrm>
            <a:off x="673248" y="1184490"/>
            <a:ext cx="5761419" cy="5402050"/>
          </a:xfrm>
        </p:spPr>
        <p:txBody>
          <a:bodyPr>
            <a:normAutofit lnSpcReduction="10000"/>
          </a:bodyPr>
          <a:lstStyle/>
          <a:p>
            <a:r>
              <a:rPr lang="en-GB" dirty="0"/>
              <a:t>Walking boots are an essential piece of kit. Make sure you get the right ones – consult your squadron staff if you need help.</a:t>
            </a:r>
          </a:p>
          <a:p>
            <a:endParaRPr lang="en-GB" dirty="0"/>
          </a:p>
          <a:p>
            <a:r>
              <a:rPr lang="en-GB" dirty="0"/>
              <a:t>Boots MUST support your ankle, approach shoe style trainers are NOT appropriate.</a:t>
            </a:r>
          </a:p>
          <a:p>
            <a:endParaRPr lang="en-GB" dirty="0"/>
          </a:p>
          <a:p>
            <a:r>
              <a:rPr lang="en-GB" dirty="0"/>
              <a:t>Wear your boots before your expedition to get them to begin to mould to your foot.</a:t>
            </a:r>
          </a:p>
          <a:p>
            <a:endParaRPr lang="en-GB" dirty="0"/>
          </a:p>
          <a:p>
            <a:r>
              <a:rPr lang="en-GB" dirty="0"/>
              <a:t>Make sure they fit – try them in store, don’t just blindly buy boots online.</a:t>
            </a:r>
          </a:p>
          <a:p>
            <a:endParaRPr lang="en-GB" dirty="0"/>
          </a:p>
        </p:txBody>
      </p:sp>
      <p:graphicFrame>
        <p:nvGraphicFramePr>
          <p:cNvPr id="7" name="Table 6">
            <a:extLst>
              <a:ext uri="{FF2B5EF4-FFF2-40B4-BE49-F238E27FC236}">
                <a16:creationId xmlns:a16="http://schemas.microsoft.com/office/drawing/2014/main" id="{BC867588-AAC2-42BB-A966-9ED2F9AC61E2}"/>
              </a:ext>
            </a:extLst>
          </p:cNvPr>
          <p:cNvGraphicFramePr>
            <a:graphicFrameLocks noGrp="1"/>
          </p:cNvGraphicFramePr>
          <p:nvPr>
            <p:extLst>
              <p:ext uri="{D42A27DB-BD31-4B8C-83A1-F6EECF244321}">
                <p14:modId xmlns:p14="http://schemas.microsoft.com/office/powerpoint/2010/main" val="2841107527"/>
              </p:ext>
            </p:extLst>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85</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9" name="Picture 8">
            <a:extLst>
              <a:ext uri="{FF2B5EF4-FFF2-40B4-BE49-F238E27FC236}">
                <a16:creationId xmlns:a16="http://schemas.microsoft.com/office/drawing/2014/main" id="{16699B45-D3F0-4473-8AE8-054454F75F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31880" y="3610803"/>
            <a:ext cx="2845545" cy="2418713"/>
          </a:xfrm>
          <a:prstGeom prst="rect">
            <a:avLst/>
          </a:prstGeom>
        </p:spPr>
      </p:pic>
      <p:pic>
        <p:nvPicPr>
          <p:cNvPr id="10" name="Picture 9">
            <a:extLst>
              <a:ext uri="{FF2B5EF4-FFF2-40B4-BE49-F238E27FC236}">
                <a16:creationId xmlns:a16="http://schemas.microsoft.com/office/drawing/2014/main" id="{3CF86C47-7BFC-4DDA-994E-35EE7D615A9D}"/>
              </a:ext>
            </a:extLst>
          </p:cNvPr>
          <p:cNvPicPr>
            <a:picLocks noChangeAspect="1"/>
          </p:cNvPicPr>
          <p:nvPr/>
        </p:nvPicPr>
        <p:blipFill rotWithShape="1">
          <a:blip r:embed="rId4"/>
          <a:srcRect l="26380" t="41733" r="51176" b="24534"/>
          <a:stretch/>
        </p:blipFill>
        <p:spPr>
          <a:xfrm>
            <a:off x="7098016" y="990234"/>
            <a:ext cx="2779409" cy="2511395"/>
          </a:xfrm>
          <a:prstGeom prst="rect">
            <a:avLst/>
          </a:prstGeom>
        </p:spPr>
      </p:pic>
    </p:spTree>
    <p:extLst>
      <p:ext uri="{BB962C8B-B14F-4D97-AF65-F5344CB8AC3E}">
        <p14:creationId xmlns:p14="http://schemas.microsoft.com/office/powerpoint/2010/main" val="2698632219"/>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9266-C88A-4E28-ACB1-2DF8ADC2CC4B}"/>
              </a:ext>
            </a:extLst>
          </p:cNvPr>
          <p:cNvSpPr>
            <a:spLocks noGrp="1"/>
          </p:cNvSpPr>
          <p:nvPr>
            <p:ph type="title"/>
          </p:nvPr>
        </p:nvSpPr>
        <p:spPr>
          <a:xfrm>
            <a:off x="673248" y="271587"/>
            <a:ext cx="1443419" cy="609473"/>
          </a:xfrm>
        </p:spPr>
        <p:txBody>
          <a:bodyPr/>
          <a:lstStyle/>
          <a:p>
            <a:r>
              <a:rPr lang="en-GB" dirty="0"/>
              <a:t>BOOTS</a:t>
            </a:r>
          </a:p>
        </p:txBody>
      </p:sp>
      <p:pic>
        <p:nvPicPr>
          <p:cNvPr id="10" name="Picture 9">
            <a:extLst>
              <a:ext uri="{FF2B5EF4-FFF2-40B4-BE49-F238E27FC236}">
                <a16:creationId xmlns:a16="http://schemas.microsoft.com/office/drawing/2014/main" id="{298F9C9E-DE01-423C-8457-51616AB329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467" y="1148527"/>
            <a:ext cx="9533228" cy="5362442"/>
          </a:xfrm>
          <a:prstGeom prst="rect">
            <a:avLst/>
          </a:prstGeom>
        </p:spPr>
      </p:pic>
    </p:spTree>
    <p:extLst>
      <p:ext uri="{BB962C8B-B14F-4D97-AF65-F5344CB8AC3E}">
        <p14:creationId xmlns:p14="http://schemas.microsoft.com/office/powerpoint/2010/main" val="3296653132"/>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89266-C88A-4E28-ACB1-2DF8ADC2CC4B}"/>
              </a:ext>
            </a:extLst>
          </p:cNvPr>
          <p:cNvSpPr>
            <a:spLocks noGrp="1"/>
          </p:cNvSpPr>
          <p:nvPr>
            <p:ph type="title"/>
          </p:nvPr>
        </p:nvSpPr>
        <p:spPr>
          <a:xfrm>
            <a:off x="673248" y="271587"/>
            <a:ext cx="1443419" cy="609473"/>
          </a:xfrm>
        </p:spPr>
        <p:txBody>
          <a:bodyPr/>
          <a:lstStyle/>
          <a:p>
            <a:r>
              <a:rPr lang="en-GB" dirty="0"/>
              <a:t>BOOTS</a:t>
            </a:r>
          </a:p>
        </p:txBody>
      </p:sp>
      <p:pic>
        <p:nvPicPr>
          <p:cNvPr id="4" name="Content Placeholder 6">
            <a:extLst>
              <a:ext uri="{FF2B5EF4-FFF2-40B4-BE49-F238E27FC236}">
                <a16:creationId xmlns:a16="http://schemas.microsoft.com/office/drawing/2014/main" id="{0EEADE84-0B00-4036-AB39-22C0F613604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62924" t="67273" r="26849" b="16364"/>
          <a:stretch/>
        </p:blipFill>
        <p:spPr>
          <a:xfrm>
            <a:off x="2495601" y="1042043"/>
            <a:ext cx="5837659" cy="5253894"/>
          </a:xfrm>
        </p:spPr>
      </p:pic>
    </p:spTree>
    <p:extLst>
      <p:ext uri="{BB962C8B-B14F-4D97-AF65-F5344CB8AC3E}">
        <p14:creationId xmlns:p14="http://schemas.microsoft.com/office/powerpoint/2010/main" val="1651239563"/>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BA49C-51F2-408D-AFFD-AF3ED24A59B4}"/>
              </a:ext>
            </a:extLst>
          </p:cNvPr>
          <p:cNvSpPr>
            <a:spLocks noGrp="1"/>
          </p:cNvSpPr>
          <p:nvPr>
            <p:ph type="title"/>
          </p:nvPr>
        </p:nvSpPr>
        <p:spPr>
          <a:xfrm>
            <a:off x="673249" y="271587"/>
            <a:ext cx="4694618" cy="609473"/>
          </a:xfrm>
        </p:spPr>
        <p:txBody>
          <a:bodyPr/>
          <a:lstStyle/>
          <a:p>
            <a:r>
              <a:rPr lang="en-GB" dirty="0"/>
              <a:t>WATERPROOF CLOTHING</a:t>
            </a:r>
          </a:p>
        </p:txBody>
      </p:sp>
      <p:sp>
        <p:nvSpPr>
          <p:cNvPr id="3" name="Content Placeholder 2">
            <a:extLst>
              <a:ext uri="{FF2B5EF4-FFF2-40B4-BE49-F238E27FC236}">
                <a16:creationId xmlns:a16="http://schemas.microsoft.com/office/drawing/2014/main" id="{C2456CE3-0A4B-4FDB-BB88-391955E45035}"/>
              </a:ext>
            </a:extLst>
          </p:cNvPr>
          <p:cNvSpPr>
            <a:spLocks noGrp="1"/>
          </p:cNvSpPr>
          <p:nvPr>
            <p:ph idx="1"/>
          </p:nvPr>
        </p:nvSpPr>
        <p:spPr>
          <a:xfrm>
            <a:off x="673249" y="1184490"/>
            <a:ext cx="5676752" cy="5401924"/>
          </a:xfrm>
        </p:spPr>
        <p:txBody>
          <a:bodyPr>
            <a:normAutofit/>
          </a:bodyPr>
          <a:lstStyle/>
          <a:p>
            <a:r>
              <a:rPr lang="en-GB" dirty="0"/>
              <a:t>A good waterproof jacket is important, it protects you from the wind and rain.</a:t>
            </a:r>
          </a:p>
          <a:p>
            <a:endParaRPr lang="en-GB" dirty="0"/>
          </a:p>
          <a:p>
            <a:r>
              <a:rPr lang="en-GB" dirty="0"/>
              <a:t>Materials like </a:t>
            </a:r>
            <a:r>
              <a:rPr lang="en-GB" dirty="0" err="1"/>
              <a:t>GoreTex</a:t>
            </a:r>
            <a:r>
              <a:rPr lang="en-GB" dirty="0"/>
              <a:t> are seen as ‘the best’ but cheaper waterproof jackets can be just as good.</a:t>
            </a:r>
          </a:p>
          <a:p>
            <a:endParaRPr lang="en-GB" dirty="0"/>
          </a:p>
          <a:p>
            <a:r>
              <a:rPr lang="en-GB" dirty="0"/>
              <a:t>Make sure the hood is comfortable.</a:t>
            </a:r>
          </a:p>
          <a:p>
            <a:endParaRPr lang="en-GB" dirty="0"/>
          </a:p>
          <a:p>
            <a:r>
              <a:rPr lang="en-GB" dirty="0"/>
              <a:t>Make sure you try the jacket on with layers underneath; don’t buy one that’s too small when worn with layers.</a:t>
            </a:r>
          </a:p>
          <a:p>
            <a:endParaRPr lang="en-GB" dirty="0"/>
          </a:p>
        </p:txBody>
      </p:sp>
      <p:graphicFrame>
        <p:nvGraphicFramePr>
          <p:cNvPr id="4" name="Table 3">
            <a:extLst>
              <a:ext uri="{FF2B5EF4-FFF2-40B4-BE49-F238E27FC236}">
                <a16:creationId xmlns:a16="http://schemas.microsoft.com/office/drawing/2014/main" id="{2BF7E35F-E1BF-48A4-B49A-B9ADBA27578F}"/>
              </a:ext>
            </a:extLst>
          </p:cNvPr>
          <p:cNvGraphicFramePr>
            <a:graphicFrameLocks noGrp="1"/>
          </p:cNvGraphicFramePr>
          <p:nvPr/>
        </p:nvGraphicFramePr>
        <p:xfrm>
          <a:off x="8470760" y="271460"/>
          <a:ext cx="1406665" cy="609600"/>
        </p:xfrm>
        <a:graphic>
          <a:graphicData uri="http://schemas.openxmlformats.org/drawingml/2006/table">
            <a:tbl>
              <a:tblPr firstRow="1" bandRow="1">
                <a:tableStyleId>{5C22544A-7EE6-4342-B048-85BDC9FD1C3A}</a:tableStyleId>
              </a:tblPr>
              <a:tblGrid>
                <a:gridCol w="1406665">
                  <a:extLst>
                    <a:ext uri="{9D8B030D-6E8A-4147-A177-3AD203B41FA5}">
                      <a16:colId xmlns:a16="http://schemas.microsoft.com/office/drawing/2014/main" val="3357394363"/>
                    </a:ext>
                  </a:extLst>
                </a:gridCol>
              </a:tblGrid>
              <a:tr h="261180">
                <a:tc>
                  <a:txBody>
                    <a:bodyPr/>
                    <a:lstStyle/>
                    <a:p>
                      <a:pPr algn="ctr"/>
                      <a:r>
                        <a:rPr lang="en-GB" sz="1400" dirty="0">
                          <a:latin typeface="Myriad Pro" panose="020B0503030403020204" pitchFamily="34" charset="0"/>
                        </a:rPr>
                        <a:t>Resource Book</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rgbClr val="0072CF"/>
                    </a:solidFill>
                  </a:tcPr>
                </a:tc>
                <a:extLst>
                  <a:ext uri="{0D108BD9-81ED-4DB2-BD59-A6C34878D82A}">
                    <a16:rowId xmlns:a16="http://schemas.microsoft.com/office/drawing/2014/main" val="789201085"/>
                  </a:ext>
                </a:extLst>
              </a:tr>
              <a:tr h="261180">
                <a:tc>
                  <a:txBody>
                    <a:bodyPr/>
                    <a:lstStyle/>
                    <a:p>
                      <a:pPr algn="ctr"/>
                      <a:r>
                        <a:rPr lang="en-GB" sz="1400" dirty="0">
                          <a:latin typeface="Myriad Pro" panose="020B0503030403020204" pitchFamily="34" charset="0"/>
                        </a:rPr>
                        <a:t>Page 85</a:t>
                      </a:r>
                    </a:p>
                  </a:txBody>
                  <a:tcPr>
                    <a:lnL w="12700" cap="flat" cmpd="sng" algn="ctr">
                      <a:solidFill>
                        <a:srgbClr val="0072CF"/>
                      </a:solidFill>
                      <a:prstDash val="solid"/>
                      <a:round/>
                      <a:headEnd type="none" w="med" len="med"/>
                      <a:tailEnd type="none" w="med" len="med"/>
                    </a:lnL>
                    <a:lnR w="12700" cap="flat" cmpd="sng" algn="ctr">
                      <a:solidFill>
                        <a:srgbClr val="0072CF"/>
                      </a:solidFill>
                      <a:prstDash val="solid"/>
                      <a:round/>
                      <a:headEnd type="none" w="med" len="med"/>
                      <a:tailEnd type="none" w="med" len="med"/>
                    </a:lnR>
                    <a:lnT w="12700" cap="flat" cmpd="sng" algn="ctr">
                      <a:solidFill>
                        <a:srgbClr val="0072CF"/>
                      </a:solidFill>
                      <a:prstDash val="solid"/>
                      <a:round/>
                      <a:headEnd type="none" w="med" len="med"/>
                      <a:tailEnd type="none" w="med" len="med"/>
                    </a:lnT>
                    <a:lnB w="12700" cap="flat" cmpd="sng" algn="ctr">
                      <a:solidFill>
                        <a:srgbClr val="0072CF"/>
                      </a:solidFill>
                      <a:prstDash val="solid"/>
                      <a:round/>
                      <a:headEnd type="none" w="med" len="med"/>
                      <a:tailEnd type="none" w="med" len="med"/>
                    </a:lnB>
                    <a:solidFill>
                      <a:schemeClr val="bg1"/>
                    </a:solidFill>
                  </a:tcPr>
                </a:tc>
                <a:extLst>
                  <a:ext uri="{0D108BD9-81ED-4DB2-BD59-A6C34878D82A}">
                    <a16:rowId xmlns:a16="http://schemas.microsoft.com/office/drawing/2014/main" val="3074614674"/>
                  </a:ext>
                </a:extLst>
              </a:tr>
            </a:tbl>
          </a:graphicData>
        </a:graphic>
      </p:graphicFrame>
      <p:pic>
        <p:nvPicPr>
          <p:cNvPr id="6" name="Picture 5">
            <a:extLst>
              <a:ext uri="{FF2B5EF4-FFF2-40B4-BE49-F238E27FC236}">
                <a16:creationId xmlns:a16="http://schemas.microsoft.com/office/drawing/2014/main" id="{A4AF0C28-8389-4F97-90EB-B67518E989C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l="9363" r="9624"/>
          <a:stretch/>
        </p:blipFill>
        <p:spPr>
          <a:xfrm>
            <a:off x="6214533" y="1396792"/>
            <a:ext cx="3662892" cy="4574085"/>
          </a:xfrm>
          <a:prstGeom prst="rect">
            <a:avLst/>
          </a:prstGeom>
        </p:spPr>
      </p:pic>
    </p:spTree>
    <p:extLst>
      <p:ext uri="{BB962C8B-B14F-4D97-AF65-F5344CB8AC3E}">
        <p14:creationId xmlns:p14="http://schemas.microsoft.com/office/powerpoint/2010/main" val="283185493"/>
      </p:ext>
    </p:extLst>
  </p:cSld>
  <p:clrMapOvr>
    <a:masterClrMapping/>
  </p:clrMapOvr>
  <p:transition spd="slow">
    <p:cove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ET Part 1" id="{39B4EB02-1420-4708-8206-C789913773D3}" vid="{877E21B4-149B-4392-8E80-B8BCD8A5DE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IET</Template>
  <TotalTime>566</TotalTime>
  <Words>2181</Words>
  <Application>Microsoft Office PowerPoint</Application>
  <PresentationFormat>Widescreen</PresentationFormat>
  <Paragraphs>352</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Calibri</vt:lpstr>
      <vt:lpstr>Calibri Light</vt:lpstr>
      <vt:lpstr>Wingdings</vt:lpstr>
      <vt:lpstr>Myriad Pro</vt:lpstr>
      <vt:lpstr>Arial</vt:lpstr>
      <vt:lpstr>Office Theme</vt:lpstr>
      <vt:lpstr>PowerPoint Presentation</vt:lpstr>
      <vt:lpstr>LEARNING OUTCOMES</vt:lpstr>
      <vt:lpstr>CLOTHING AND LAYERS</vt:lpstr>
      <vt:lpstr>CLOTHING AND LAYERS</vt:lpstr>
      <vt:lpstr>CLOTHING AND LAYERS</vt:lpstr>
      <vt:lpstr>BOOTS</vt:lpstr>
      <vt:lpstr>BOOTS</vt:lpstr>
      <vt:lpstr>BOOTS</vt:lpstr>
      <vt:lpstr>WATERPROOF CLOTHING</vt:lpstr>
      <vt:lpstr>RUCKSACK</vt:lpstr>
      <vt:lpstr>SLEEPING BAG</vt:lpstr>
      <vt:lpstr>CHOOSING A RUCKSACK</vt:lpstr>
      <vt:lpstr>OTHER EQUIPMENT</vt:lpstr>
      <vt:lpstr>WATERPROOFING</vt:lpstr>
      <vt:lpstr>COST?</vt:lpstr>
      <vt:lpstr>COST?</vt:lpstr>
      <vt:lpstr>COST?</vt:lpstr>
      <vt:lpstr>COST?</vt:lpstr>
      <vt:lpstr>COST?</vt:lpstr>
      <vt:lpstr>ANY QUESTIONS?</vt:lpstr>
      <vt:lpstr>LEARNING OUTCOMES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m419055</dc:creator>
  <cp:lastModifiedBy>Greg Degnan</cp:lastModifiedBy>
  <cp:revision>48</cp:revision>
  <cp:lastPrinted>2020-03-10T16:42:07Z</cp:lastPrinted>
  <dcterms:created xsi:type="dcterms:W3CDTF">2019-04-22T13:32:33Z</dcterms:created>
  <dcterms:modified xsi:type="dcterms:W3CDTF">2020-03-10T17:04:39Z</dcterms:modified>
</cp:coreProperties>
</file>